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2"/>
  </p:notesMasterIdLst>
  <p:sldIdLst>
    <p:sldId id="649" r:id="rId5"/>
    <p:sldId id="650" r:id="rId6"/>
    <p:sldId id="651" r:id="rId7"/>
    <p:sldId id="652" r:id="rId8"/>
    <p:sldId id="653" r:id="rId9"/>
    <p:sldId id="654" r:id="rId10"/>
    <p:sldId id="655" r:id="rId11"/>
    <p:sldId id="656" r:id="rId12"/>
    <p:sldId id="657" r:id="rId13"/>
    <p:sldId id="660" r:id="rId14"/>
    <p:sldId id="704" r:id="rId15"/>
    <p:sldId id="662" r:id="rId16"/>
    <p:sldId id="663" r:id="rId17"/>
    <p:sldId id="664" r:id="rId18"/>
    <p:sldId id="665" r:id="rId19"/>
    <p:sldId id="666" r:id="rId20"/>
    <p:sldId id="667" r:id="rId21"/>
    <p:sldId id="668" r:id="rId22"/>
    <p:sldId id="705" r:id="rId23"/>
    <p:sldId id="670" r:id="rId24"/>
    <p:sldId id="695" r:id="rId25"/>
    <p:sldId id="706" r:id="rId26"/>
    <p:sldId id="672" r:id="rId27"/>
    <p:sldId id="673" r:id="rId28"/>
    <p:sldId id="674" r:id="rId29"/>
    <p:sldId id="675" r:id="rId30"/>
    <p:sldId id="707" r:id="rId31"/>
    <p:sldId id="676" r:id="rId32"/>
    <p:sldId id="698" r:id="rId33"/>
    <p:sldId id="677" r:id="rId34"/>
    <p:sldId id="678" r:id="rId35"/>
    <p:sldId id="679" r:id="rId36"/>
    <p:sldId id="680" r:id="rId37"/>
    <p:sldId id="700" r:id="rId38"/>
    <p:sldId id="681" r:id="rId39"/>
    <p:sldId id="697" r:id="rId40"/>
    <p:sldId id="682" r:id="rId41"/>
    <p:sldId id="703" r:id="rId42"/>
    <p:sldId id="683" r:id="rId43"/>
    <p:sldId id="696" r:id="rId44"/>
    <p:sldId id="688" r:id="rId45"/>
    <p:sldId id="689" r:id="rId46"/>
    <p:sldId id="690" r:id="rId47"/>
    <p:sldId id="691" r:id="rId48"/>
    <p:sldId id="692" r:id="rId49"/>
    <p:sldId id="693" r:id="rId50"/>
    <p:sldId id="550" r:id="rId51"/>
  </p:sldIdLst>
  <p:sldSz cx="9144000" cy="6858000" type="screen4x3"/>
  <p:notesSz cx="6794500" cy="9931400"/>
  <p:custDataLst>
    <p:tags r:id="rId53"/>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92">
          <p15:clr>
            <a:srgbClr val="A4A3A4"/>
          </p15:clr>
        </p15:guide>
        <p15:guide id="2" orient="horz" pos="786">
          <p15:clr>
            <a:srgbClr val="A4A3A4"/>
          </p15:clr>
        </p15:guide>
        <p15:guide id="3" orient="horz" pos="3752">
          <p15:clr>
            <a:srgbClr val="A4A3A4"/>
          </p15:clr>
        </p15:guide>
        <p15:guide id="4" orient="horz" pos="4026">
          <p15:clr>
            <a:srgbClr val="A4A3A4"/>
          </p15:clr>
        </p15:guide>
        <p15:guide id="5" orient="horz" pos="106">
          <p15:clr>
            <a:srgbClr val="A4A3A4"/>
          </p15:clr>
        </p15:guide>
        <p15:guide id="6" pos="2880">
          <p15:clr>
            <a:srgbClr val="A4A3A4"/>
          </p15:clr>
        </p15:guide>
        <p15:guide id="7" pos="249">
          <p15:clr>
            <a:srgbClr val="A4A3A4"/>
          </p15:clr>
        </p15:guide>
        <p15:guide id="8" pos="5509">
          <p15:clr>
            <a:srgbClr val="A4A3A4"/>
          </p15:clr>
        </p15:guide>
        <p15:guide id="9" pos="2949">
          <p15:clr>
            <a:srgbClr val="A4A3A4"/>
          </p15:clr>
        </p15:guide>
        <p15:guide id="10" pos="281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iesemer, Florence (vzbv)" initials="ZF(" lastIdx="9" clrIdx="0">
    <p:extLst>
      <p:ext uri="{19B8F6BF-5375-455C-9EA6-DF929625EA0E}">
        <p15:presenceInfo xmlns:p15="http://schemas.microsoft.com/office/powerpoint/2012/main" userId="S-1-5-21-1202660629-1500820517-725345543-12679" providerId="AD"/>
      </p:ext>
    </p:extLst>
  </p:cmAuthor>
  <p:cmAuthor id="2" name="Meier, Lisa (vzbv)" initials="ML(" lastIdx="3" clrIdx="1">
    <p:extLst>
      <p:ext uri="{19B8F6BF-5375-455C-9EA6-DF929625EA0E}">
        <p15:presenceInfo xmlns:p15="http://schemas.microsoft.com/office/powerpoint/2012/main" userId="S-1-5-21-1202660629-1500820517-725345543-12677" providerId="AD"/>
      </p:ext>
    </p:extLst>
  </p:cmAuthor>
  <p:cmAuthor id="3" name="Fricke, Vera (vzbv)" initials="FV(" lastIdx="8" clrIdx="2">
    <p:extLst>
      <p:ext uri="{19B8F6BF-5375-455C-9EA6-DF929625EA0E}">
        <p15:presenceInfo xmlns:p15="http://schemas.microsoft.com/office/powerpoint/2012/main" userId="S-1-5-21-1202660629-1500820517-725345543-70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19BA5"/>
    <a:srgbClr val="DB007A"/>
    <a:srgbClr val="CC0066"/>
    <a:srgbClr val="CC00CC"/>
    <a:srgbClr val="A772C8"/>
    <a:srgbClr val="57BEEB"/>
    <a:srgbClr val="C0E0E4"/>
    <a:srgbClr val="0098A1"/>
    <a:srgbClr val="009BDE"/>
    <a:srgbClr val="0068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8B1032C-EA38-4F05-BA0D-38AFFFC7BED3}" styleName="Helle Formatvorlage 3 - Akz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ittlere Formatvorlage 4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Helle Formatvorlage 3 - Akz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Helle Formatvorlage 3 - Akz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5" autoAdjust="0"/>
    <p:restoredTop sz="36118" autoAdjust="0"/>
  </p:normalViewPr>
  <p:slideViewPr>
    <p:cSldViewPr snapToGrid="0" snapToObjects="1">
      <p:cViewPr>
        <p:scale>
          <a:sx n="80" d="100"/>
          <a:sy n="80" d="100"/>
        </p:scale>
        <p:origin x="1147" y="48"/>
      </p:cViewPr>
      <p:guideLst>
        <p:guide orient="horz" pos="692"/>
        <p:guide orient="horz" pos="786"/>
        <p:guide orient="horz" pos="3752"/>
        <p:guide orient="horz" pos="4026"/>
        <p:guide orient="horz" pos="106"/>
        <p:guide pos="2880"/>
        <p:guide pos="249"/>
        <p:guide pos="5509"/>
        <p:guide pos="2949"/>
        <p:guide pos="2814"/>
      </p:guideLst>
    </p:cSldViewPr>
  </p:slideViewPr>
  <p:notesTextViewPr>
    <p:cViewPr>
      <p:scale>
        <a:sx n="3" d="2"/>
        <a:sy n="3" d="2"/>
      </p:scale>
      <p:origin x="0" y="0"/>
    </p:cViewPr>
  </p:notesText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gs" Target="tags/tag1.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C8D9A9-FF45-4B48-B81C-61CAD6873059}" type="doc">
      <dgm:prSet loTypeId="urn:microsoft.com/office/officeart/2005/8/layout/arrow6" loCatId="process" qsTypeId="urn:microsoft.com/office/officeart/2005/8/quickstyle/simple1" qsCatId="simple" csTypeId="urn:microsoft.com/office/officeart/2005/8/colors/accent1_2" csCatId="accent1" phldr="0"/>
      <dgm:spPr/>
      <dgm:t>
        <a:bodyPr/>
        <a:lstStyle/>
        <a:p>
          <a:endParaRPr lang="de-DE"/>
        </a:p>
      </dgm:t>
    </dgm:pt>
    <dgm:pt modelId="{8403B363-8B4B-4E05-A0EC-21AD48D5D54A}">
      <dgm:prSet phldrT="[Text]" phldr="1"/>
      <dgm:spPr/>
      <dgm:t>
        <a:bodyPr/>
        <a:lstStyle/>
        <a:p>
          <a:endParaRPr lang="de-DE" dirty="0"/>
        </a:p>
      </dgm:t>
    </dgm:pt>
    <dgm:pt modelId="{35EA78E5-675C-4383-8373-D268A634A33A}" type="sibTrans" cxnId="{6DB8A838-CF7D-4477-9C59-FBF287183654}">
      <dgm:prSet/>
      <dgm:spPr/>
      <dgm:t>
        <a:bodyPr/>
        <a:lstStyle/>
        <a:p>
          <a:endParaRPr lang="de-DE"/>
        </a:p>
      </dgm:t>
    </dgm:pt>
    <dgm:pt modelId="{AEE29192-D82B-4E94-9DD0-2E76B1F8E779}" type="parTrans" cxnId="{6DB8A838-CF7D-4477-9C59-FBF287183654}">
      <dgm:prSet/>
      <dgm:spPr/>
      <dgm:t>
        <a:bodyPr/>
        <a:lstStyle/>
        <a:p>
          <a:endParaRPr lang="de-DE"/>
        </a:p>
      </dgm:t>
    </dgm:pt>
    <dgm:pt modelId="{F437C796-EC5F-4C0C-B9C0-D9E3EE786269}" type="pres">
      <dgm:prSet presAssocID="{B1C8D9A9-FF45-4B48-B81C-61CAD6873059}" presName="compositeShape" presStyleCnt="0">
        <dgm:presLayoutVars>
          <dgm:chMax val="2"/>
          <dgm:dir/>
          <dgm:resizeHandles val="exact"/>
        </dgm:presLayoutVars>
      </dgm:prSet>
      <dgm:spPr/>
      <dgm:t>
        <a:bodyPr/>
        <a:lstStyle/>
        <a:p>
          <a:endParaRPr lang="de-DE"/>
        </a:p>
      </dgm:t>
    </dgm:pt>
    <dgm:pt modelId="{B202DD9A-CC25-410A-AF7E-0BECB8AC53BE}" type="pres">
      <dgm:prSet presAssocID="{B1C8D9A9-FF45-4B48-B81C-61CAD6873059}" presName="ribbon" presStyleLbl="node1" presStyleIdx="0" presStyleCnt="1" custLinFactNeighborY="-5740"/>
      <dgm:spPr>
        <a:solidFill>
          <a:srgbClr val="DB007A"/>
        </a:solidFill>
      </dgm:spPr>
    </dgm:pt>
    <dgm:pt modelId="{ABCC8C69-FE23-42CF-AF66-5F0687D84651}" type="pres">
      <dgm:prSet presAssocID="{B1C8D9A9-FF45-4B48-B81C-61CAD6873059}" presName="leftArrowText" presStyleLbl="node1" presStyleIdx="0" presStyleCnt="1" custLinFactX="100000" custLinFactNeighborX="150381" custLinFactNeighborY="-96222">
        <dgm:presLayoutVars>
          <dgm:chMax val="0"/>
          <dgm:bulletEnabled val="1"/>
        </dgm:presLayoutVars>
      </dgm:prSet>
      <dgm:spPr/>
      <dgm:t>
        <a:bodyPr/>
        <a:lstStyle/>
        <a:p>
          <a:endParaRPr lang="de-DE"/>
        </a:p>
      </dgm:t>
    </dgm:pt>
    <dgm:pt modelId="{80348AE5-276F-4C89-8AA9-3ADAC0FC1F1A}" type="pres">
      <dgm:prSet presAssocID="{B1C8D9A9-FF45-4B48-B81C-61CAD6873059}" presName="rightArrowText" presStyleLbl="node1" presStyleIdx="0" presStyleCnt="1">
        <dgm:presLayoutVars>
          <dgm:chMax val="0"/>
          <dgm:bulletEnabled val="1"/>
        </dgm:presLayoutVars>
      </dgm:prSet>
      <dgm:spPr/>
    </dgm:pt>
  </dgm:ptLst>
  <dgm:cxnLst>
    <dgm:cxn modelId="{6DB8A838-CF7D-4477-9C59-FBF287183654}" srcId="{B1C8D9A9-FF45-4B48-B81C-61CAD6873059}" destId="{8403B363-8B4B-4E05-A0EC-21AD48D5D54A}" srcOrd="0" destOrd="0" parTransId="{AEE29192-D82B-4E94-9DD0-2E76B1F8E779}" sibTransId="{35EA78E5-675C-4383-8373-D268A634A33A}"/>
    <dgm:cxn modelId="{3F765173-72D0-4293-AE4C-E43AA74F364C}" type="presOf" srcId="{B1C8D9A9-FF45-4B48-B81C-61CAD6873059}" destId="{F437C796-EC5F-4C0C-B9C0-D9E3EE786269}" srcOrd="0" destOrd="0" presId="urn:microsoft.com/office/officeart/2005/8/layout/arrow6"/>
    <dgm:cxn modelId="{9269E0F9-1F3E-44F0-BAD7-66CA3FF9BA1F}" type="presOf" srcId="{8403B363-8B4B-4E05-A0EC-21AD48D5D54A}" destId="{ABCC8C69-FE23-42CF-AF66-5F0687D84651}" srcOrd="0" destOrd="0" presId="urn:microsoft.com/office/officeart/2005/8/layout/arrow6"/>
    <dgm:cxn modelId="{FB2FF514-0FD6-4E2E-8CFC-7884835C1936}" type="presParOf" srcId="{F437C796-EC5F-4C0C-B9C0-D9E3EE786269}" destId="{B202DD9A-CC25-410A-AF7E-0BECB8AC53BE}" srcOrd="0" destOrd="0" presId="urn:microsoft.com/office/officeart/2005/8/layout/arrow6"/>
    <dgm:cxn modelId="{ABD7C6F8-09D5-4802-832A-E11E06C4A98D}" type="presParOf" srcId="{F437C796-EC5F-4C0C-B9C0-D9E3EE786269}" destId="{ABCC8C69-FE23-42CF-AF66-5F0687D84651}" srcOrd="1" destOrd="0" presId="urn:microsoft.com/office/officeart/2005/8/layout/arrow6"/>
    <dgm:cxn modelId="{3A551B54-F9C2-4FE0-9A64-6632B2C8BB6A}" type="presParOf" srcId="{F437C796-EC5F-4C0C-B9C0-D9E3EE786269}" destId="{80348AE5-276F-4C89-8AA9-3ADAC0FC1F1A}" srcOrd="2" destOrd="0" presId="urn:microsoft.com/office/officeart/2005/8/layout/arrow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02DD9A-CC25-410A-AF7E-0BECB8AC53BE}">
      <dsp:nvSpPr>
        <dsp:cNvPr id="0" name=""/>
        <dsp:cNvSpPr/>
      </dsp:nvSpPr>
      <dsp:spPr>
        <a:xfrm>
          <a:off x="0" y="250055"/>
          <a:ext cx="4412214" cy="1764885"/>
        </a:xfrm>
        <a:prstGeom prst="leftRightRibbon">
          <a:avLst/>
        </a:prstGeom>
        <a:solidFill>
          <a:srgbClr val="DB007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CC8C69-FE23-42CF-AF66-5F0687D84651}">
      <dsp:nvSpPr>
        <dsp:cNvPr id="0" name=""/>
        <dsp:cNvSpPr/>
      </dsp:nvSpPr>
      <dsp:spPr>
        <a:xfrm>
          <a:off x="2956183" y="0"/>
          <a:ext cx="1456030" cy="86479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49352" rIns="0" bIns="160020" numCol="1" spcCol="1270" anchor="ctr" anchorCtr="0">
          <a:noAutofit/>
        </a:bodyPr>
        <a:lstStyle/>
        <a:p>
          <a:pPr lvl="0" algn="ctr" defTabSz="1866900">
            <a:lnSpc>
              <a:spcPct val="90000"/>
            </a:lnSpc>
            <a:spcBef>
              <a:spcPct val="0"/>
            </a:spcBef>
            <a:spcAft>
              <a:spcPct val="35000"/>
            </a:spcAft>
          </a:pPr>
          <a:endParaRPr lang="de-DE" sz="4200" kern="1200" dirty="0"/>
        </a:p>
      </dsp:txBody>
      <dsp:txXfrm>
        <a:off x="2956183" y="0"/>
        <a:ext cx="1456030" cy="864793"/>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97ECD77B-8327-4F0D-9503-2EB37784C396}" type="datetimeFigureOut">
              <a:rPr lang="de-DE" smtClean="0"/>
              <a:t>25.01.2024</a:t>
            </a:fld>
            <a:endParaRPr lang="de-DE"/>
          </a:p>
        </p:txBody>
      </p:sp>
      <p:sp>
        <p:nvSpPr>
          <p:cNvPr id="4" name="Folienbildplatzhalt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A13CF0C2-5947-4F99-BAC1-70BEDFF82D5A}" type="slidenum">
              <a:rPr lang="de-DE" smtClean="0"/>
              <a:t>‹Nr.›</a:t>
            </a:fld>
            <a:endParaRPr lang="de-DE"/>
          </a:p>
        </p:txBody>
      </p:sp>
    </p:spTree>
    <p:extLst>
      <p:ext uri="{BB962C8B-B14F-4D97-AF65-F5344CB8AC3E}">
        <p14:creationId xmlns:p14="http://schemas.microsoft.com/office/powerpoint/2010/main" val="1738120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kern="1200" dirty="0" smtClean="0">
                <a:solidFill>
                  <a:schemeClr val="tx1"/>
                </a:solidFill>
                <a:effectLst/>
                <a:latin typeface="+mn-lt"/>
                <a:ea typeface="+mn-ea"/>
                <a:cs typeface="+mn-cs"/>
              </a:rPr>
              <a:t>Sprechtext (Vorschlag):</a:t>
            </a:r>
            <a:r>
              <a:rPr lang="de-DE" sz="1000" kern="1200" baseline="0" dirty="0" smtClean="0">
                <a:solidFill>
                  <a:schemeClr val="tx1"/>
                </a:solidFill>
                <a:effectLst/>
                <a:latin typeface="+mn-lt"/>
                <a:ea typeface="+mn-ea"/>
                <a:cs typeface="+mn-cs"/>
              </a:rPr>
              <a:t> </a:t>
            </a:r>
          </a:p>
          <a:p>
            <a:r>
              <a:rPr lang="de-DE" sz="1000" i="1" kern="1200" baseline="0" dirty="0" smtClean="0">
                <a:solidFill>
                  <a:schemeClr val="tx1"/>
                </a:solidFill>
                <a:effectLst/>
                <a:latin typeface="+mn-lt"/>
                <a:ea typeface="+mn-ea"/>
                <a:cs typeface="+mn-cs"/>
              </a:rPr>
              <a:t>„Willkommen im Modul „Abgezockt beim Zocken: In-Game-Käufe und Lootboxen“. Mit den Inhalten dieses Moduls möchten wir euch helfen, dass die Freude beim Gaming nicht verloren geht. Denn nur wenn ihr die Tricks kennt, wie euch Spiele-Anbieter Geld aus der Tasche ziehen wollen, könnt ihr euch schützen und ungestört zocken. Unter dem Motto: Spaß statt Gaming-Frust.“</a:t>
            </a:r>
          </a:p>
          <a:p>
            <a:endParaRPr lang="de-DE" sz="1000" i="1" kern="1200" baseline="0" dirty="0" smtClean="0">
              <a:solidFill>
                <a:schemeClr val="tx1"/>
              </a:solidFill>
              <a:effectLst/>
              <a:latin typeface="+mn-lt"/>
              <a:ea typeface="+mn-ea"/>
              <a:cs typeface="+mn-cs"/>
            </a:endParaRPr>
          </a:p>
          <a:p>
            <a:r>
              <a:rPr lang="de-DE" sz="1000" i="0" kern="1200" baseline="0" dirty="0" smtClean="0">
                <a:solidFill>
                  <a:schemeClr val="tx1"/>
                </a:solidFill>
                <a:effectLst/>
                <a:latin typeface="+mn-lt"/>
                <a:ea typeface="+mn-ea"/>
                <a:cs typeface="+mn-cs"/>
              </a:rPr>
              <a:t>Hinweis an Trainer:innen: Ggf</a:t>
            </a:r>
            <a:r>
              <a:rPr lang="de-DE" sz="1000" i="0" kern="1200" baseline="0" dirty="0" smtClean="0">
                <a:solidFill>
                  <a:schemeClr val="tx1"/>
                </a:solidFill>
                <a:effectLst/>
                <a:latin typeface="+mn-lt"/>
                <a:ea typeface="+mn-ea"/>
                <a:cs typeface="+mn-cs"/>
              </a:rPr>
              <a:t>. darauf eingehen, dass der Begriff </a:t>
            </a:r>
            <a:r>
              <a:rPr lang="de-DE" sz="1000" i="0" kern="1200" baseline="0" dirty="0" err="1" smtClean="0">
                <a:solidFill>
                  <a:schemeClr val="tx1"/>
                </a:solidFill>
                <a:effectLst/>
                <a:latin typeface="+mn-lt"/>
                <a:ea typeface="+mn-ea"/>
                <a:cs typeface="+mn-cs"/>
              </a:rPr>
              <a:t>Lootboxen</a:t>
            </a:r>
            <a:r>
              <a:rPr lang="de-DE" sz="1000" i="0" kern="1200" baseline="0" dirty="0" smtClean="0">
                <a:solidFill>
                  <a:schemeClr val="tx1"/>
                </a:solidFill>
                <a:effectLst/>
                <a:latin typeface="+mn-lt"/>
                <a:ea typeface="+mn-ea"/>
                <a:cs typeface="+mn-cs"/>
              </a:rPr>
              <a:t> sich im Laufe des Workshops aufklärt – falls es dazu vorab Fragen geben sollte.</a:t>
            </a:r>
          </a:p>
        </p:txBody>
      </p:sp>
      <p:sp>
        <p:nvSpPr>
          <p:cNvPr id="4" name="Foliennummernplatzhalter 3"/>
          <p:cNvSpPr>
            <a:spLocks noGrp="1"/>
          </p:cNvSpPr>
          <p:nvPr>
            <p:ph type="sldNum" sz="quarter" idx="10"/>
          </p:nvPr>
        </p:nvSpPr>
        <p:spPr/>
        <p:txBody>
          <a:bodyPr/>
          <a:lstStyle/>
          <a:p>
            <a:fld id="{A13CF0C2-5947-4F99-BAC1-70BEDFF82D5A}" type="slidenum">
              <a:rPr lang="de-DE" smtClean="0"/>
              <a:t>1</a:t>
            </a:fld>
            <a:endParaRPr lang="de-DE"/>
          </a:p>
        </p:txBody>
      </p:sp>
    </p:spTree>
    <p:extLst>
      <p:ext uri="{BB962C8B-B14F-4D97-AF65-F5344CB8AC3E}">
        <p14:creationId xmlns:p14="http://schemas.microsoft.com/office/powerpoint/2010/main" val="628022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pPr algn="l">
              <a:lnSpc>
                <a:spcPct val="150000"/>
              </a:lnSpc>
            </a:pPr>
            <a:r>
              <a:rPr lang="de-DE" b="0" i="1" cap="none" dirty="0" smtClean="0"/>
              <a:t>„</a:t>
            </a:r>
            <a:r>
              <a:rPr lang="de-DE" i="1" cap="none" dirty="0" smtClean="0">
                <a:solidFill>
                  <a:srgbClr val="019BA5"/>
                </a:solidFill>
              </a:rPr>
              <a:t>Lasst und gemeinsam in die Auswertung gehen! Hierzu</a:t>
            </a:r>
            <a:r>
              <a:rPr lang="de-DE" i="1" cap="none" baseline="0" dirty="0" smtClean="0">
                <a:solidFill>
                  <a:srgbClr val="019BA5"/>
                </a:solidFill>
              </a:rPr>
              <a:t> haben wir alle Fragen in die Präsentation aufgenommen. Damit es aber nicht langweilig wird, haben wir noch zusätzliche Fragen eingebaut. Wir sind gespannt, ob ihr auch diese lösen könnt. Los geht`s.</a:t>
            </a:r>
            <a:r>
              <a:rPr lang="de-DE" i="1" cap="none" dirty="0" smtClean="0">
                <a:solidFill>
                  <a:srgbClr val="019BA5"/>
                </a:solidFill>
              </a:rPr>
              <a:t>“</a:t>
            </a:r>
            <a:endParaRPr lang="de-DE" b="0" i="1" cap="none" dirty="0" smtClean="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F0C2-5947-4F99-BAC1-70BEDFF82D5A}"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610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a:t>
            </a:r>
            <a:r>
              <a:rPr lang="de-DE" baseline="0" dirty="0" smtClean="0"/>
              <a:t> bitte Frage vorlesen</a:t>
            </a:r>
            <a:endParaRPr lang="de-DE" b="0" cap="none" dirty="0" smtClean="0"/>
          </a:p>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13CF0C2-5947-4F99-BAC1-70BEDFF82D5A}" type="slidenum">
              <a:rPr lang="de-DE" smtClean="0"/>
              <a:t>11</a:t>
            </a:fld>
            <a:endParaRPr lang="de-DE"/>
          </a:p>
        </p:txBody>
      </p:sp>
    </p:spTree>
    <p:extLst>
      <p:ext uri="{BB962C8B-B14F-4D97-AF65-F5344CB8AC3E}">
        <p14:creationId xmlns:p14="http://schemas.microsoft.com/office/powerpoint/2010/main" val="1890949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r>
              <a:rPr lang="de-DE" b="0" i="1" cap="none" dirty="0" smtClean="0"/>
              <a:t>„</a:t>
            </a:r>
            <a:r>
              <a:rPr lang="de-DE" i="1" cap="none" dirty="0" smtClean="0">
                <a:solidFill>
                  <a:srgbClr val="019BA5"/>
                </a:solidFill>
              </a:rPr>
              <a:t>Die erste Frage lautet: Was sind „In-Game-Käufe“?</a:t>
            </a:r>
          </a:p>
          <a:p>
            <a:endParaRPr lang="de-DE" i="1" cap="none" dirty="0" smtClean="0">
              <a:solidFill>
                <a:srgbClr val="019BA5"/>
              </a:solidFill>
            </a:endParaRPr>
          </a:p>
          <a:p>
            <a:r>
              <a:rPr lang="de-DE" b="0" i="1" cap="none" dirty="0" smtClean="0"/>
              <a:t>Die Antwort</a:t>
            </a:r>
            <a:r>
              <a:rPr lang="de-DE" b="0" i="1" cap="none" baseline="0" dirty="0" smtClean="0"/>
              <a:t> ist: </a:t>
            </a:r>
          </a:p>
          <a:p>
            <a:r>
              <a:rPr lang="de-DE" b="0" i="1" cap="none" dirty="0" smtClean="0"/>
              <a:t>In-Game-Käufe sind grundsätzlich alle Käufe, die du </a:t>
            </a:r>
            <a:r>
              <a:rPr lang="de-DE" sz="1000" b="0" i="1" kern="1200" cap="none" dirty="0" smtClean="0">
                <a:solidFill>
                  <a:schemeClr val="tx1"/>
                </a:solidFill>
                <a:latin typeface="+mn-lt"/>
                <a:ea typeface="+mn-ea"/>
                <a:cs typeface="+mn-cs"/>
              </a:rPr>
              <a:t>während eines Spiels tätigen kannst. In der Regel sind diese Käufe innerhalb eines Shops, der über das Spielmenü aufrufbar ist, möglich.</a:t>
            </a:r>
          </a:p>
          <a:p>
            <a:r>
              <a:rPr lang="de-DE" sz="1000" b="0" i="1" kern="1200" cap="none" dirty="0" smtClean="0">
                <a:solidFill>
                  <a:schemeClr val="tx1"/>
                </a:solidFill>
                <a:latin typeface="+mn-lt"/>
                <a:ea typeface="+mn-ea"/>
                <a:cs typeface="+mn-cs"/>
              </a:rPr>
              <a:t>Die</a:t>
            </a:r>
            <a:r>
              <a:rPr lang="de-DE" sz="1000" b="0" i="1" kern="1200" cap="none" baseline="0" dirty="0" smtClean="0">
                <a:solidFill>
                  <a:schemeClr val="tx1"/>
                </a:solidFill>
                <a:latin typeface="+mn-lt"/>
                <a:ea typeface="+mn-ea"/>
                <a:cs typeface="+mn-cs"/>
              </a:rPr>
              <a:t> </a:t>
            </a:r>
            <a:r>
              <a:rPr lang="de-DE" sz="1000" b="0" i="1" kern="1200" cap="none" baseline="0" dirty="0" err="1" smtClean="0">
                <a:solidFill>
                  <a:schemeClr val="tx1"/>
                </a:solidFill>
                <a:latin typeface="+mn-lt"/>
                <a:ea typeface="+mn-ea"/>
                <a:cs typeface="+mn-cs"/>
              </a:rPr>
              <a:t>InGame</a:t>
            </a:r>
            <a:r>
              <a:rPr lang="de-DE" sz="1000" b="0" i="1" kern="1200" cap="none" baseline="0" dirty="0" smtClean="0">
                <a:solidFill>
                  <a:schemeClr val="tx1"/>
                </a:solidFill>
                <a:latin typeface="+mn-lt"/>
                <a:ea typeface="+mn-ea"/>
                <a:cs typeface="+mn-cs"/>
              </a:rPr>
              <a:t>-Käufe bringen leider ein Problem mit sich, wie der Verbraucherzentrale Bundesverband mit einer Umfrage Ende 2022 herausgefunden hat. </a:t>
            </a:r>
            <a:r>
              <a:rPr lang="de-DE" sz="1000" b="0" i="1" kern="1200" cap="none" dirty="0" err="1" smtClean="0">
                <a:solidFill>
                  <a:schemeClr val="tx1"/>
                </a:solidFill>
                <a:latin typeface="+mn-lt"/>
                <a:ea typeface="+mn-ea"/>
                <a:cs typeface="+mn-cs"/>
              </a:rPr>
              <a:t>Nutzer:innen</a:t>
            </a:r>
            <a:r>
              <a:rPr lang="de-DE" sz="1000" b="0" i="1" kern="1200" cap="none" dirty="0" smtClean="0">
                <a:solidFill>
                  <a:schemeClr val="tx1"/>
                </a:solidFill>
                <a:latin typeface="+mn-lt"/>
                <a:ea typeface="+mn-ea"/>
                <a:cs typeface="+mn-cs"/>
              </a:rPr>
              <a:t> werden während des Spiels regelmäßig animiert, zum Beispiel neue Spielfunktionen einzukaufen, um bessere oder schnellere Spielerfolge zu feiern. 72 Prozent der </a:t>
            </a:r>
            <a:r>
              <a:rPr lang="de-DE" sz="1000" b="0" i="1" kern="1200" cap="none" dirty="0" err="1" smtClean="0">
                <a:solidFill>
                  <a:schemeClr val="tx1"/>
                </a:solidFill>
                <a:latin typeface="+mn-lt"/>
                <a:ea typeface="+mn-ea"/>
                <a:cs typeface="+mn-cs"/>
              </a:rPr>
              <a:t>Gamer:innen</a:t>
            </a:r>
            <a:r>
              <a:rPr lang="de-DE" sz="1000" b="0" i="1" kern="1200" cap="none" dirty="0" smtClean="0">
                <a:solidFill>
                  <a:schemeClr val="tx1"/>
                </a:solidFill>
                <a:latin typeface="+mn-lt"/>
                <a:ea typeface="+mn-ea"/>
                <a:cs typeface="+mn-cs"/>
              </a:rPr>
              <a:t> hatten sogar schon einmal den Eindruck, in Spielen nur voran zu kommen, wenn sie In-Game-Käufe tätigen. So</a:t>
            </a:r>
            <a:r>
              <a:rPr lang="de-DE" sz="1000" b="0" i="1" kern="1200" cap="none" baseline="0" dirty="0" smtClean="0">
                <a:solidFill>
                  <a:schemeClr val="tx1"/>
                </a:solidFill>
                <a:latin typeface="+mn-lt"/>
                <a:ea typeface="+mn-ea"/>
                <a:cs typeface="+mn-cs"/>
              </a:rPr>
              <a:t> kann der Spielespaß schnell teurer werden als gedacht, sagt dazu die Referentin der Verbraucherzentrale.</a:t>
            </a:r>
            <a:r>
              <a:rPr lang="de-DE" sz="1000" b="0" i="1" kern="1200" cap="none" dirty="0" smtClean="0">
                <a:solidFill>
                  <a:schemeClr val="tx1"/>
                </a:solidFill>
                <a:latin typeface="+mn-lt"/>
                <a:ea typeface="+mn-ea"/>
                <a:cs typeface="+mn-cs"/>
              </a:rPr>
              <a:t>“</a:t>
            </a:r>
          </a:p>
          <a:p>
            <a:pPr algn="l">
              <a:lnSpc>
                <a:spcPct val="150000"/>
              </a:lnSpc>
            </a:pPr>
            <a:endParaRPr lang="de-DE" b="0" cap="none" dirty="0" smtClean="0"/>
          </a:p>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13CF0C2-5947-4F99-BAC1-70BEDFF82D5A}" type="slidenum">
              <a:rPr lang="de-DE" smtClean="0"/>
              <a:t>12</a:t>
            </a:fld>
            <a:endParaRPr lang="de-DE"/>
          </a:p>
        </p:txBody>
      </p:sp>
    </p:spTree>
    <p:extLst>
      <p:ext uri="{BB962C8B-B14F-4D97-AF65-F5344CB8AC3E}">
        <p14:creationId xmlns:p14="http://schemas.microsoft.com/office/powerpoint/2010/main" val="3085684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r>
              <a:rPr lang="de-DE" b="0" i="1" cap="none" dirty="0" smtClean="0"/>
              <a:t>„Und jetzt, was glaubt ihr? Gibt</a:t>
            </a:r>
            <a:r>
              <a:rPr lang="de-DE" b="0" i="1" cap="none" baseline="0" dirty="0" smtClean="0"/>
              <a:t> es das Problem nur bei kostenlosen Spielen? </a:t>
            </a:r>
            <a:r>
              <a:rPr lang="de-DE" b="0" i="1" cap="none" dirty="0" smtClean="0"/>
              <a:t>Stimmt die Aussage: </a:t>
            </a:r>
            <a:r>
              <a:rPr lang="de-DE" i="1" cap="none" dirty="0" smtClean="0">
                <a:solidFill>
                  <a:srgbClr val="019BA5"/>
                </a:solidFill>
              </a:rPr>
              <a:t>In-Game-Käufe gibt es nur in kostenlosen Spielen.</a:t>
            </a:r>
            <a:r>
              <a:rPr lang="de-DE" b="0" i="1" cap="none"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cap="none" baseline="0" dirty="0" smtClean="0"/>
              <a:t>Teilnehmende sollen sich melden, wenn sie die Antwort für wahr halten.</a:t>
            </a:r>
            <a:endParaRPr lang="de-DE" b="0" i="0" cap="none" dirty="0" smtClean="0"/>
          </a:p>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13CF0C2-5947-4F99-BAC1-70BEDFF82D5A}" type="slidenum">
              <a:rPr lang="de-DE" smtClean="0"/>
              <a:t>13</a:t>
            </a:fld>
            <a:endParaRPr lang="de-DE"/>
          </a:p>
        </p:txBody>
      </p:sp>
    </p:spTree>
    <p:extLst>
      <p:ext uri="{BB962C8B-B14F-4D97-AF65-F5344CB8AC3E}">
        <p14:creationId xmlns:p14="http://schemas.microsoft.com/office/powerpoint/2010/main" val="845417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Sprechtext:</a:t>
            </a:r>
            <a:r>
              <a:rPr lang="de-DE" baseline="0" dirty="0" smtClean="0"/>
              <a:t> bitte richtige Antwort vorlesen.</a:t>
            </a:r>
            <a:endParaRPr lang="de-DE" b="0" cap="none" dirty="0" smtClean="0"/>
          </a:p>
        </p:txBody>
      </p:sp>
      <p:sp>
        <p:nvSpPr>
          <p:cNvPr id="4" name="Foliennummernplatzhalter 3"/>
          <p:cNvSpPr>
            <a:spLocks noGrp="1"/>
          </p:cNvSpPr>
          <p:nvPr>
            <p:ph type="sldNum" sz="quarter" idx="10"/>
          </p:nvPr>
        </p:nvSpPr>
        <p:spPr/>
        <p:txBody>
          <a:bodyPr/>
          <a:lstStyle/>
          <a:p>
            <a:fld id="{A13CF0C2-5947-4F99-BAC1-70BEDFF82D5A}" type="slidenum">
              <a:rPr lang="de-DE" smtClean="0"/>
              <a:t>14</a:t>
            </a:fld>
            <a:endParaRPr lang="de-DE"/>
          </a:p>
        </p:txBody>
      </p:sp>
    </p:spTree>
    <p:extLst>
      <p:ext uri="{BB962C8B-B14F-4D97-AF65-F5344CB8AC3E}">
        <p14:creationId xmlns:p14="http://schemas.microsoft.com/office/powerpoint/2010/main" val="1246134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Sprechtext:</a:t>
            </a:r>
            <a:r>
              <a:rPr lang="de-DE" baseline="0" dirty="0" smtClean="0"/>
              <a:t> bitte Frage vorlesen. </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13CF0C2-5947-4F99-BAC1-70BEDFF82D5A}" type="slidenum">
              <a:rPr lang="de-DE" smtClean="0"/>
              <a:t>15</a:t>
            </a:fld>
            <a:endParaRPr lang="de-DE"/>
          </a:p>
        </p:txBody>
      </p:sp>
    </p:spTree>
    <p:extLst>
      <p:ext uri="{BB962C8B-B14F-4D97-AF65-F5344CB8AC3E}">
        <p14:creationId xmlns:p14="http://schemas.microsoft.com/office/powerpoint/2010/main" val="1938655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a:t>
            </a:r>
            <a:r>
              <a:rPr lang="de-DE" baseline="0" dirty="0" smtClean="0"/>
              <a:t> bitte richtige Antwort vorlesen</a:t>
            </a:r>
            <a:endParaRPr lang="de-DE" b="0" cap="none" dirty="0" smtClean="0"/>
          </a:p>
          <a:p>
            <a:endParaRPr lang="de-DE" sz="1200" kern="1200" dirty="0" smtClean="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13CF0C2-5947-4F99-BAC1-70BEDFF82D5A}" type="slidenum">
              <a:rPr lang="de-DE" smtClean="0"/>
              <a:t>16</a:t>
            </a:fld>
            <a:endParaRPr lang="de-DE"/>
          </a:p>
        </p:txBody>
      </p:sp>
    </p:spTree>
    <p:extLst>
      <p:ext uri="{BB962C8B-B14F-4D97-AF65-F5344CB8AC3E}">
        <p14:creationId xmlns:p14="http://schemas.microsoft.com/office/powerpoint/2010/main" val="2688406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Sprechtext : bitte</a:t>
            </a:r>
            <a:r>
              <a:rPr lang="de-DE" baseline="0" dirty="0" smtClean="0"/>
              <a:t> Frage vorlesen. </a:t>
            </a:r>
            <a:r>
              <a:rPr lang="de-DE" b="0" i="0" cap="none" baseline="0" dirty="0" smtClean="0"/>
              <a:t>Teilnehmende sollen sich melden, wenn sie die Antwort für wahr halten.</a:t>
            </a:r>
            <a:endParaRPr lang="de-DE" b="0" i="0" cap="none" dirty="0" smtClean="0"/>
          </a:p>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13CF0C2-5947-4F99-BAC1-70BEDFF82D5A}" type="slidenum">
              <a:rPr lang="de-DE" smtClean="0"/>
              <a:t>17</a:t>
            </a:fld>
            <a:endParaRPr lang="de-DE"/>
          </a:p>
        </p:txBody>
      </p:sp>
    </p:spTree>
    <p:extLst>
      <p:ext uri="{BB962C8B-B14F-4D97-AF65-F5344CB8AC3E}">
        <p14:creationId xmlns:p14="http://schemas.microsoft.com/office/powerpoint/2010/main" val="1095684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a:t>
            </a:r>
            <a:r>
              <a:rPr lang="de-DE" baseline="0" dirty="0" smtClean="0"/>
              <a:t> bitte Antwort vorlesen</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13CF0C2-5947-4F99-BAC1-70BEDFF82D5A}" type="slidenum">
              <a:rPr lang="de-DE" smtClean="0"/>
              <a:t>18</a:t>
            </a:fld>
            <a:endParaRPr lang="de-DE"/>
          </a:p>
        </p:txBody>
      </p:sp>
    </p:spTree>
    <p:extLst>
      <p:ext uri="{BB962C8B-B14F-4D97-AF65-F5344CB8AC3E}">
        <p14:creationId xmlns:p14="http://schemas.microsoft.com/office/powerpoint/2010/main" val="3532633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r>
              <a:rPr lang="de-DE" b="0" i="1" cap="none" dirty="0" smtClean="0"/>
              <a:t>„Jetzt schauen wir wieder auf das Arbeitsblatt und die Frage, was </a:t>
            </a:r>
            <a:r>
              <a:rPr lang="de-DE" b="0" i="1" cap="none" dirty="0" err="1" smtClean="0"/>
              <a:t>Lootboxen</a:t>
            </a:r>
            <a:r>
              <a:rPr lang="de-DE" b="0" i="1" cap="none" dirty="0" smtClean="0"/>
              <a:t> sind.</a:t>
            </a:r>
            <a:r>
              <a:rPr lang="de-DE" b="0" i="1" cap="none" baseline="0" dirty="0" smtClean="0"/>
              <a:t> Welche Aussagen über Lootboxen sind wahr?“ </a:t>
            </a:r>
          </a:p>
          <a:p>
            <a:endParaRPr lang="de-DE" b="0" i="0" cap="none" baseline="0" dirty="0" smtClean="0"/>
          </a:p>
          <a:p>
            <a:r>
              <a:rPr lang="de-DE" b="0" i="0" cap="none" baseline="0" dirty="0" smtClean="0"/>
              <a:t>Bitte </a:t>
            </a:r>
            <a:r>
              <a:rPr lang="de-DE" b="0" i="0" cap="none" baseline="0" dirty="0" smtClean="0"/>
              <a:t>einzelne Antworten vorlesen. Teilnehmende sollen sich melden, wenn sie die Antwort für wahr halten.</a:t>
            </a:r>
            <a:endParaRPr lang="de-DE" b="0" i="0" cap="none" dirty="0" smtClean="0"/>
          </a:p>
        </p:txBody>
      </p:sp>
      <p:sp>
        <p:nvSpPr>
          <p:cNvPr id="4" name="Foliennummernplatzhalter 3"/>
          <p:cNvSpPr>
            <a:spLocks noGrp="1"/>
          </p:cNvSpPr>
          <p:nvPr>
            <p:ph type="sldNum" sz="quarter" idx="10"/>
          </p:nvPr>
        </p:nvSpPr>
        <p:spPr/>
        <p:txBody>
          <a:bodyPr/>
          <a:lstStyle/>
          <a:p>
            <a:fld id="{A13CF0C2-5947-4F99-BAC1-70BEDFF82D5A}" type="slidenum">
              <a:rPr lang="de-DE" smtClean="0"/>
              <a:t>19</a:t>
            </a:fld>
            <a:endParaRPr lang="de-DE"/>
          </a:p>
        </p:txBody>
      </p:sp>
    </p:spTree>
    <p:extLst>
      <p:ext uri="{BB962C8B-B14F-4D97-AF65-F5344CB8AC3E}">
        <p14:creationId xmlns:p14="http://schemas.microsoft.com/office/powerpoint/2010/main" val="4160360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800" kern="1200" dirty="0" smtClean="0">
                <a:solidFill>
                  <a:schemeClr val="tx1"/>
                </a:solidFill>
                <a:effectLst/>
                <a:latin typeface="+mn-lt"/>
                <a:ea typeface="+mn-ea"/>
                <a:cs typeface="+mn-cs"/>
              </a:rPr>
              <a:t>Sprechtext (Vorschlag):</a:t>
            </a:r>
            <a:r>
              <a:rPr lang="de-DE" sz="800" kern="1200" baseline="0" dirty="0" smtClean="0">
                <a:solidFill>
                  <a:schemeClr val="tx1"/>
                </a:solidFill>
                <a:effectLst/>
                <a:latin typeface="+mn-lt"/>
                <a:ea typeface="+mn-ea"/>
                <a:cs typeface="+mn-cs"/>
              </a:rPr>
              <a:t> </a:t>
            </a:r>
          </a:p>
          <a:p>
            <a:r>
              <a:rPr lang="de-DE" sz="800" i="1" kern="1200" baseline="0" dirty="0" smtClean="0">
                <a:solidFill>
                  <a:schemeClr val="tx1"/>
                </a:solidFill>
                <a:effectLst/>
                <a:latin typeface="+mn-lt"/>
                <a:ea typeface="+mn-ea"/>
                <a:cs typeface="+mn-cs"/>
              </a:rPr>
              <a:t>„Bevor wir in die Inhalte gehen, bekommt ihr die Gelegenheit selbst zu berichten, ob und wie oft ihr zockt, welche Erfahrungen ihr selbst oder auch </a:t>
            </a:r>
            <a:r>
              <a:rPr lang="de-DE" sz="800" i="1" kern="1200" baseline="0" dirty="0" err="1" smtClean="0">
                <a:solidFill>
                  <a:schemeClr val="tx1"/>
                </a:solidFill>
                <a:effectLst/>
                <a:latin typeface="+mn-lt"/>
                <a:ea typeface="+mn-ea"/>
                <a:cs typeface="+mn-cs"/>
              </a:rPr>
              <a:t>Freund:innen</a:t>
            </a:r>
            <a:r>
              <a:rPr lang="de-DE" sz="800" i="1" kern="1200" baseline="0" dirty="0" smtClean="0">
                <a:solidFill>
                  <a:schemeClr val="tx1"/>
                </a:solidFill>
                <a:effectLst/>
                <a:latin typeface="+mn-lt"/>
                <a:ea typeface="+mn-ea"/>
                <a:cs typeface="+mn-cs"/>
              </a:rPr>
              <a:t> gemacht haben. Dazu machen wir ein kleines Bewegungsspiel. Anschließend erhaltet ihr ein Quiz zu In-Game-Käufen, dessen Fragen ihr in Teams bearbeitet.</a:t>
            </a:r>
          </a:p>
          <a:p>
            <a:r>
              <a:rPr lang="de-DE" sz="800" i="1" kern="1200" baseline="0" dirty="0" smtClean="0">
                <a:solidFill>
                  <a:schemeClr val="tx1"/>
                </a:solidFill>
                <a:effectLst/>
                <a:latin typeface="+mn-lt"/>
                <a:ea typeface="+mn-ea"/>
                <a:cs typeface="+mn-cs"/>
              </a:rPr>
              <a:t>Fragen begleiten uns dann weiter. Nachdem ihr im ersten Workshop-Teil euer Wissen zu Abzocke beim Gaming erweitert habt, sollt ihr euch überlegen, wie ihr dieses Wissen an andere weitergebt. Über welche Wege eure Freunde gern informiert werden möchten – über einen Videoclip, in einem Gespräch oder über einen Flyer, findet ihr am besten heraus, wenn ihr fragt. Wie ihr dabei vorgehen könnt, stellen wir euch im zweiten Teil des Workshops vor.</a:t>
            </a:r>
          </a:p>
          <a:p>
            <a:r>
              <a:rPr lang="de-DE" sz="800" i="1" kern="1200" baseline="0" dirty="0" smtClean="0">
                <a:solidFill>
                  <a:schemeClr val="tx1"/>
                </a:solidFill>
                <a:effectLst/>
                <a:latin typeface="+mn-lt"/>
                <a:ea typeface="+mn-ea"/>
                <a:cs typeface="+mn-cs"/>
              </a:rPr>
              <a:t>Abschließend möchten wir das Modul zusammen mit euch auswerten.“</a:t>
            </a:r>
          </a:p>
          <a:p>
            <a:endParaRPr lang="de-DE" sz="800" b="0" i="0" baseline="0" dirty="0" smtClean="0">
              <a:latin typeface="Arial" panose="020B0604020202020204" pitchFamily="34" charset="0"/>
            </a:endParaRPr>
          </a:p>
          <a:p>
            <a:r>
              <a:rPr lang="de-DE" sz="800" b="1" i="0" baseline="0" dirty="0" smtClean="0">
                <a:latin typeface="Arial" panose="020B0604020202020204" pitchFamily="34" charset="0"/>
              </a:rPr>
              <a:t>WICHTIG: </a:t>
            </a:r>
            <a:r>
              <a:rPr lang="de-DE" sz="800" b="0" i="0" baseline="0" dirty="0" smtClean="0">
                <a:latin typeface="Arial" panose="020B0604020202020204" pitchFamily="34" charset="0"/>
              </a:rPr>
              <a:t>nicht immer werden alle Methoden genutzt oder ist der Ablauf gleich – hier muss die Folie gegebenenfalls angepasst werden.</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F0C2-5947-4F99-BAC1-70BEDFF82D5A}"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3437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r>
              <a:rPr lang="de-DE" b="0" i="1" cap="none" dirty="0" smtClean="0"/>
              <a:t>„Die </a:t>
            </a:r>
            <a:r>
              <a:rPr lang="de-DE" b="0" i="1" cap="none" dirty="0" smtClean="0"/>
              <a:t>erste</a:t>
            </a:r>
            <a:r>
              <a:rPr lang="de-DE" b="0" i="1" cap="none" baseline="0" dirty="0" smtClean="0"/>
              <a:t> Aussage ist falsch. </a:t>
            </a:r>
            <a:r>
              <a:rPr lang="de-DE" b="0" i="1" cap="none" baseline="0" dirty="0" err="1" smtClean="0"/>
              <a:t>Lootboxen</a:t>
            </a:r>
            <a:r>
              <a:rPr lang="de-DE" b="0" i="1" cap="none" baseline="0" dirty="0" smtClean="0"/>
              <a:t> sind zwar kostenpflichtig, aber sie helfen </a:t>
            </a:r>
            <a:r>
              <a:rPr lang="de-DE" b="0" i="1" cap="none" baseline="0" dirty="0" err="1" smtClean="0"/>
              <a:t>Spieler:innen</a:t>
            </a:r>
            <a:r>
              <a:rPr lang="de-DE" b="0" i="1" cap="none" baseline="0" dirty="0" smtClean="0"/>
              <a:t> NICHT in jedem Fall</a:t>
            </a:r>
            <a:r>
              <a:rPr lang="de-DE" sz="1000" b="0" i="1" kern="1200" cap="none" baseline="0" dirty="0" smtClean="0">
                <a:solidFill>
                  <a:schemeClr val="tx1"/>
                </a:solidFill>
                <a:latin typeface="+mn-lt"/>
                <a:ea typeface="+mn-ea"/>
                <a:cs typeface="+mn-cs"/>
              </a:rPr>
              <a:t>, innerhalb ihres Spiels voranzukommen. Denn es ist nicht klar, welcher Inhalt mit den </a:t>
            </a:r>
            <a:r>
              <a:rPr lang="de-DE" sz="1000" b="0" i="1" kern="1200" cap="none" baseline="0" dirty="0" err="1" smtClean="0">
                <a:solidFill>
                  <a:schemeClr val="tx1"/>
                </a:solidFill>
                <a:latin typeface="+mn-lt"/>
                <a:ea typeface="+mn-ea"/>
                <a:cs typeface="+mn-cs"/>
              </a:rPr>
              <a:t>Lootboxen</a:t>
            </a:r>
            <a:r>
              <a:rPr lang="de-DE" sz="1000" b="0" i="1" kern="1200" cap="none" baseline="0" dirty="0" smtClean="0">
                <a:solidFill>
                  <a:schemeClr val="tx1"/>
                </a:solidFill>
                <a:latin typeface="+mn-lt"/>
                <a:ea typeface="+mn-ea"/>
                <a:cs typeface="+mn-cs"/>
              </a:rPr>
              <a:t> erworben wird.</a:t>
            </a:r>
          </a:p>
          <a:p>
            <a:r>
              <a:rPr lang="de-DE" b="0" i="1" cap="none" dirty="0" smtClean="0"/>
              <a:t>Folgende Aussagen sind aber wahr:</a:t>
            </a:r>
          </a:p>
          <a:p>
            <a:r>
              <a:rPr lang="de-DE" b="0" i="1" cap="none" baseline="0" dirty="0" smtClean="0"/>
              <a:t>- Bei Lootboxen können Spieler:innen Inhalte wie neue Charaktere, Erweiterungen, neue Level (Spielabschnitte), Upgrades (Verbesserungen) oder mehr Leben erwerben. Aber eben nur, wenn sie Glück haben, denn: </a:t>
            </a:r>
          </a:p>
          <a:p>
            <a:r>
              <a:rPr lang="de-DE" b="0" i="1" cap="none" baseline="0" dirty="0" smtClean="0"/>
              <a:t>- Beim Kauf von Lootboxen wissen Spieler:innen vorher nicht, was sich in den Boxen befindet. </a:t>
            </a:r>
            <a:r>
              <a:rPr lang="de-DE" b="0" i="1" cap="none" baseline="0" dirty="0" err="1" smtClean="0"/>
              <a:t>Lootboxen</a:t>
            </a:r>
            <a:r>
              <a:rPr lang="de-DE" b="0" i="1" cap="none" baseline="0" dirty="0" smtClean="0"/>
              <a:t> </a:t>
            </a:r>
            <a:r>
              <a:rPr lang="de-DE" sz="1000" b="0" i="1" kern="1200" cap="none" baseline="0" dirty="0" smtClean="0">
                <a:solidFill>
                  <a:schemeClr val="tx1"/>
                </a:solidFill>
                <a:latin typeface="+mn-lt"/>
                <a:ea typeface="+mn-ea"/>
                <a:cs typeface="+mn-cs"/>
              </a:rPr>
              <a:t>sind „Beutekisten“ mit Zufallsinhalten (zum Beispiel In-Game-Währung, neue Charaktere und Ausstattungen, neue Level). Das Problem ist:</a:t>
            </a:r>
          </a:p>
          <a:p>
            <a:r>
              <a:rPr lang="de-DE" b="0" i="1" cap="none" baseline="0" dirty="0" smtClean="0"/>
              <a:t>- Werbung innerhalb von Spielen kann Spieler:innen dazu drängen, Lootboxen zu kaufen, um im Spiel schneller voranzukommen.“</a:t>
            </a:r>
            <a:endParaRPr lang="de-DE" b="0" i="1" cap="none" dirty="0" smtClean="0"/>
          </a:p>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13CF0C2-5947-4F99-BAC1-70BEDFF82D5A}" type="slidenum">
              <a:rPr lang="de-DE" smtClean="0"/>
              <a:t>20</a:t>
            </a:fld>
            <a:endParaRPr lang="de-DE"/>
          </a:p>
        </p:txBody>
      </p:sp>
    </p:spTree>
    <p:extLst>
      <p:ext uri="{BB962C8B-B14F-4D97-AF65-F5344CB8AC3E}">
        <p14:creationId xmlns:p14="http://schemas.microsoft.com/office/powerpoint/2010/main" val="3951220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r>
              <a:rPr lang="de-DE" b="0" i="1" cap="none" dirty="0" smtClean="0"/>
              <a:t>„Die Antwort</a:t>
            </a:r>
            <a:r>
              <a:rPr lang="de-DE" b="0" i="1" cap="none" baseline="0" dirty="0" smtClean="0"/>
              <a:t> ist: </a:t>
            </a:r>
            <a:r>
              <a:rPr lang="de-DE" b="0" i="1" cap="none" dirty="0" err="1" smtClean="0"/>
              <a:t>Lootboxen</a:t>
            </a:r>
            <a:r>
              <a:rPr lang="de-DE" b="0" i="1" cap="none" dirty="0" smtClean="0"/>
              <a:t> sind kostenpflichtige „Beutekisten“ mit Zufallsinhalten (zum Beispiel In-Game-Währung, neue Charaktere und Ausstattungen, neue Level), die man im Spiel kaufen kann. Bei den Zufallsinhalten weiß man vor dem Kauf nicht, was man für sein Geld bekommt. Sie ähneln daher dem Glücksspiel und stehen in Verdacht, suchtähnliches Kaufverhalten zu erzeugen. 75 Prozent der </a:t>
            </a:r>
            <a:r>
              <a:rPr lang="de-DE" b="0" i="1" cap="none" dirty="0" err="1" smtClean="0"/>
              <a:t>Gamer:innen</a:t>
            </a:r>
            <a:r>
              <a:rPr lang="de-DE" b="0" i="1" cap="none" dirty="0" smtClean="0"/>
              <a:t> stimmen in der Umfrage des</a:t>
            </a:r>
            <a:r>
              <a:rPr lang="de-DE" b="0" i="1" cap="none" baseline="0" dirty="0" smtClean="0"/>
              <a:t> Verbraucherzentrale Bundesverbands</a:t>
            </a:r>
            <a:r>
              <a:rPr lang="de-DE" b="0" i="1" cap="none" dirty="0" smtClean="0"/>
              <a:t> zu, dass </a:t>
            </a:r>
            <a:r>
              <a:rPr lang="de-DE" b="0" i="1" cap="none" dirty="0" err="1" smtClean="0"/>
              <a:t>Lootboxen</a:t>
            </a:r>
            <a:r>
              <a:rPr lang="de-DE" b="0" i="1" cap="none" dirty="0" smtClean="0"/>
              <a:t> sie dazu verleiten, wiederholt Geld auszugeben.“</a:t>
            </a:r>
            <a:endParaRPr lang="de-DE" i="1" dirty="0" smtClean="0"/>
          </a:p>
        </p:txBody>
      </p:sp>
      <p:sp>
        <p:nvSpPr>
          <p:cNvPr id="4" name="Foliennummernplatzhalter 3"/>
          <p:cNvSpPr>
            <a:spLocks noGrp="1"/>
          </p:cNvSpPr>
          <p:nvPr>
            <p:ph type="sldNum" sz="quarter" idx="10"/>
          </p:nvPr>
        </p:nvSpPr>
        <p:spPr/>
        <p:txBody>
          <a:bodyPr/>
          <a:lstStyle/>
          <a:p>
            <a:fld id="{A13CF0C2-5947-4F99-BAC1-70BEDFF82D5A}" type="slidenum">
              <a:rPr lang="de-DE" smtClean="0"/>
              <a:t>21</a:t>
            </a:fld>
            <a:endParaRPr lang="de-DE"/>
          </a:p>
        </p:txBody>
      </p:sp>
    </p:spTree>
    <p:extLst>
      <p:ext uri="{BB962C8B-B14F-4D97-AF65-F5344CB8AC3E}">
        <p14:creationId xmlns:p14="http://schemas.microsoft.com/office/powerpoint/2010/main" val="3543898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r>
              <a:rPr lang="de-DE" i="1" dirty="0" smtClean="0"/>
              <a:t>„Hier ein paar Beispiele,</a:t>
            </a:r>
            <a:r>
              <a:rPr lang="de-DE" i="1" baseline="0" dirty="0" smtClean="0"/>
              <a:t> wie Lootboxen in Online-Spielen aussehen können. Diese Screenshots stammen aus den Online-Spielen FIFA World, World </a:t>
            </a:r>
            <a:r>
              <a:rPr lang="de-DE" i="1" baseline="0" dirty="0" err="1" smtClean="0"/>
              <a:t>of</a:t>
            </a:r>
            <a:r>
              <a:rPr lang="de-DE" i="1" baseline="0" dirty="0" smtClean="0"/>
              <a:t> Tanks und </a:t>
            </a:r>
            <a:r>
              <a:rPr lang="de-DE" i="1" baseline="0" dirty="0" err="1" smtClean="0"/>
              <a:t>Battlefront</a:t>
            </a:r>
            <a:r>
              <a:rPr lang="de-DE" i="1" baseline="0" dirty="0" smtClean="0"/>
              <a:t> II.“</a:t>
            </a:r>
          </a:p>
          <a:p>
            <a:endParaRPr lang="de-DE" i="1" baseline="0" dirty="0" smtClean="0"/>
          </a:p>
          <a:p>
            <a:r>
              <a:rPr lang="de-DE" i="0" baseline="0" dirty="0" smtClean="0"/>
              <a:t>Screenshots: https://www.youtube.com/watch?v=IAqEuh8Lcv4; https://www.youtube.com/watch?v=7lf5jmhjTvI&amp;t=23s; https://www.youtube.com/watch?v=oLcvV2IEptE</a:t>
            </a:r>
            <a:endParaRPr lang="de-DE" i="0" dirty="0" smtClean="0"/>
          </a:p>
        </p:txBody>
      </p:sp>
      <p:sp>
        <p:nvSpPr>
          <p:cNvPr id="4" name="Foliennummernplatzhalter 3"/>
          <p:cNvSpPr>
            <a:spLocks noGrp="1"/>
          </p:cNvSpPr>
          <p:nvPr>
            <p:ph type="sldNum" sz="quarter" idx="10"/>
          </p:nvPr>
        </p:nvSpPr>
        <p:spPr/>
        <p:txBody>
          <a:bodyPr/>
          <a:lstStyle/>
          <a:p>
            <a:fld id="{A13CF0C2-5947-4F99-BAC1-70BEDFF82D5A}" type="slidenum">
              <a:rPr lang="de-DE" smtClean="0"/>
              <a:t>22</a:t>
            </a:fld>
            <a:endParaRPr lang="de-DE"/>
          </a:p>
        </p:txBody>
      </p:sp>
    </p:spTree>
    <p:extLst>
      <p:ext uri="{BB962C8B-B14F-4D97-AF65-F5344CB8AC3E}">
        <p14:creationId xmlns:p14="http://schemas.microsoft.com/office/powerpoint/2010/main" val="10879698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r>
              <a:rPr lang="de-DE" b="0" i="1" cap="none" dirty="0" smtClean="0"/>
              <a:t>„Was denkt ihr hier? Stimmt die Aussage: </a:t>
            </a:r>
          </a:p>
          <a:p>
            <a:r>
              <a:rPr lang="de-DE" sz="1000" b="0" i="1" kern="1200" cap="none" dirty="0" smtClean="0">
                <a:solidFill>
                  <a:schemeClr val="tx1"/>
                </a:solidFill>
                <a:latin typeface="+mn-lt"/>
                <a:ea typeface="+mn-ea"/>
                <a:cs typeface="+mn-cs"/>
              </a:rPr>
              <a:t>Eltern müssen nicht für die Käufe bezahlen, die ihre minderjährigen Kinder innerhalb von Spielen tätigen.“</a:t>
            </a:r>
            <a:endParaRPr lang="de-DE" sz="1000" b="0" i="1" kern="1200" cap="none" dirty="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A13CF0C2-5947-4F99-BAC1-70BEDFF82D5A}" type="slidenum">
              <a:rPr lang="de-DE" smtClean="0"/>
              <a:t>23</a:t>
            </a:fld>
            <a:endParaRPr lang="de-DE"/>
          </a:p>
        </p:txBody>
      </p:sp>
    </p:spTree>
    <p:extLst>
      <p:ext uri="{BB962C8B-B14F-4D97-AF65-F5344CB8AC3E}">
        <p14:creationId xmlns:p14="http://schemas.microsoft.com/office/powerpoint/2010/main" val="4169924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r>
              <a:rPr lang="de-DE" b="0" i="1" cap="none" dirty="0" smtClean="0"/>
              <a:t>„Die Antwort</a:t>
            </a:r>
            <a:r>
              <a:rPr lang="de-DE" b="0" i="1" cap="none" baseline="0" dirty="0" smtClean="0"/>
              <a:t> ist w</a:t>
            </a:r>
            <a:r>
              <a:rPr lang="de-DE" b="0" i="1" cap="none" dirty="0" smtClean="0"/>
              <a:t>ahr: Grundsätzlich gilt: Für einen wirksamen Vertragsabschluss benötigen Kinder und Jugendliche die vorherige Einwilligung oder eine nachträgliche Genehmigung ihrer Eltern. Haben sie diese nicht, besteht in der Regel keine Zahlungspflicht. </a:t>
            </a:r>
          </a:p>
          <a:p>
            <a:r>
              <a:rPr lang="de-DE" b="0" i="1" cap="none" dirty="0" smtClean="0"/>
              <a:t>Die Praxis zeigt: Wenn Eltern schnell handeln und direkt Einspruch gegen die Abbuchungen einlegen, müssen sie oftmals nicht für die In-Game- oder In-App-Käufe ihrer minderjährigen Kinder bezahlen. Warten Eltern aber zu lange mit dem Einspruch, kann das einer Duldung gleichkommen und somit eine Zahlungspflicht begründen.“</a:t>
            </a:r>
          </a:p>
        </p:txBody>
      </p:sp>
      <p:sp>
        <p:nvSpPr>
          <p:cNvPr id="4" name="Foliennummernplatzhalter 3"/>
          <p:cNvSpPr>
            <a:spLocks noGrp="1"/>
          </p:cNvSpPr>
          <p:nvPr>
            <p:ph type="sldNum" sz="quarter" idx="10"/>
          </p:nvPr>
        </p:nvSpPr>
        <p:spPr/>
        <p:txBody>
          <a:bodyPr/>
          <a:lstStyle/>
          <a:p>
            <a:fld id="{A13CF0C2-5947-4F99-BAC1-70BEDFF82D5A}" type="slidenum">
              <a:rPr lang="de-DE" smtClean="0"/>
              <a:t>24</a:t>
            </a:fld>
            <a:endParaRPr lang="de-DE"/>
          </a:p>
        </p:txBody>
      </p:sp>
    </p:spTree>
    <p:extLst>
      <p:ext uri="{BB962C8B-B14F-4D97-AF65-F5344CB8AC3E}">
        <p14:creationId xmlns:p14="http://schemas.microsoft.com/office/powerpoint/2010/main" val="2534146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r>
              <a:rPr lang="de-DE" b="0" i="1" cap="none" dirty="0" smtClean="0"/>
              <a:t>„Wie könnt ihr euch vor Kostenfallen bei In-App- und In-Game-Käufen schützen? Welche der folgenden Antworten sind richtig?</a:t>
            </a:r>
            <a:r>
              <a:rPr lang="de-DE" b="0" i="1" cap="none" baseline="0" dirty="0" smtClean="0"/>
              <a:t>“</a:t>
            </a:r>
            <a:endParaRPr lang="de-DE" b="0" i="1" cap="none" dirty="0" smtClean="0"/>
          </a:p>
          <a:p>
            <a:r>
              <a:rPr lang="de-DE" sz="1200" kern="1200" dirty="0" smtClean="0">
                <a:solidFill>
                  <a:schemeClr val="tx1"/>
                </a:solidFill>
                <a:effectLst/>
                <a:latin typeface="+mn-lt"/>
                <a:ea typeface="+mn-ea"/>
                <a:cs typeface="+mn-cs"/>
              </a:rPr>
              <a:t>Bitte Antwortmöglichkeiten vorlesen.</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13CF0C2-5947-4F99-BAC1-70BEDFF82D5A}" type="slidenum">
              <a:rPr lang="de-DE" smtClean="0"/>
              <a:t>25</a:t>
            </a:fld>
            <a:endParaRPr lang="de-DE"/>
          </a:p>
        </p:txBody>
      </p:sp>
    </p:spTree>
    <p:extLst>
      <p:ext uri="{BB962C8B-B14F-4D97-AF65-F5344CB8AC3E}">
        <p14:creationId xmlns:p14="http://schemas.microsoft.com/office/powerpoint/2010/main" val="2733582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r>
              <a:rPr lang="de-DE" b="0" i="1" cap="none" dirty="0" smtClean="0"/>
              <a:t>„Die Antwort: </a:t>
            </a:r>
          </a:p>
          <a:p>
            <a:r>
              <a:rPr lang="de-DE" b="0" i="1" cap="none" dirty="0" smtClean="0"/>
              <a:t>Alle Aussagen sind richtig. Habt</a:t>
            </a:r>
            <a:r>
              <a:rPr lang="de-DE" b="0" i="1" cap="none" baseline="0" dirty="0" smtClean="0"/>
              <a:t> ihr noch andere Ideen, wie man sich vor Kostenfallen beim Gaming schützen kann?</a:t>
            </a:r>
            <a:r>
              <a:rPr lang="de-DE" b="0" i="1" cap="none" dirty="0" smtClean="0"/>
              <a:t>“</a:t>
            </a:r>
          </a:p>
          <a:p>
            <a:endParaRPr lang="de-DE" b="0" i="1" cap="none" dirty="0" smtClean="0"/>
          </a:p>
          <a:p>
            <a:r>
              <a:rPr lang="de-DE" b="0" i="0" cap="none" dirty="0" smtClean="0"/>
              <a:t>Hinweis: sammelt</a:t>
            </a:r>
            <a:r>
              <a:rPr lang="de-DE" b="0" i="0" cap="none" baseline="0" dirty="0" smtClean="0"/>
              <a:t> die vorgestellten Ideen auf Moderationskarten, an einer Tafel, Whiteboard, o. ä. Diese Ideen können die Teilnehmenden für ihre eigene Aktion nutzen. Sie motivieren für den sich nun anschließenden Methoden-Teil.</a:t>
            </a:r>
            <a:endParaRPr lang="de-DE" b="0" i="0" cap="none" dirty="0" smtClean="0"/>
          </a:p>
          <a:p>
            <a:endParaRPr lang="de-DE" sz="1200" kern="1200" dirty="0" smtClean="0">
              <a:solidFill>
                <a:schemeClr val="tx1"/>
              </a:solidFill>
              <a:effectLst/>
              <a:latin typeface="+mn-lt"/>
              <a:ea typeface="+mn-ea"/>
              <a:cs typeface="+mn-cs"/>
            </a:endParaRPr>
          </a:p>
          <a:p>
            <a:r>
              <a:rPr lang="de-DE" dirty="0" smtClean="0">
                <a:solidFill>
                  <a:srgbClr val="FF0000"/>
                </a:solidFill>
              </a:rPr>
              <a:t>Weitere Beispiele</a:t>
            </a:r>
            <a:r>
              <a:rPr lang="de-DE" baseline="0" dirty="0" smtClean="0">
                <a:solidFill>
                  <a:srgbClr val="FF0000"/>
                </a:solidFill>
              </a:rPr>
              <a:t> können sein: </a:t>
            </a:r>
            <a:r>
              <a:rPr lang="de-DE" dirty="0" smtClean="0">
                <a:solidFill>
                  <a:srgbClr val="FF0000"/>
                </a:solidFill>
              </a:rPr>
              <a:t>in Belgien, Niederlande und Spanien sind</a:t>
            </a:r>
            <a:r>
              <a:rPr lang="de-DE" baseline="0" dirty="0" smtClean="0">
                <a:solidFill>
                  <a:srgbClr val="FF0000"/>
                </a:solidFill>
              </a:rPr>
              <a:t> Lootboxen bereits als Glückspiel eingestuft und in Spielen für Minderjährige verboten. Die Europäische Verbraucherzentrale fordert das für die gesamte EU (https://www.europarl.europa.eu/news/de/headlines/society/20230112STO66402/funf-wege-wie-das-europaische-parlament-online-spieler-schutzen-will). </a:t>
            </a:r>
            <a:endParaRPr lang="de-DE" dirty="0" smtClean="0">
              <a:solidFill>
                <a:srgbClr val="FF0000"/>
              </a:solidFill>
            </a:endParaRPr>
          </a:p>
          <a:p>
            <a:endParaRPr lang="de-DE" sz="1200" kern="1200" dirty="0" smtClean="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13CF0C2-5947-4F99-BAC1-70BEDFF82D5A}" type="slidenum">
              <a:rPr lang="de-DE" smtClean="0"/>
              <a:t>26</a:t>
            </a:fld>
            <a:endParaRPr lang="de-DE"/>
          </a:p>
        </p:txBody>
      </p:sp>
    </p:spTree>
    <p:extLst>
      <p:ext uri="{BB962C8B-B14F-4D97-AF65-F5344CB8AC3E}">
        <p14:creationId xmlns:p14="http://schemas.microsoft.com/office/powerpoint/2010/main" val="13535216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(Vorlage):</a:t>
            </a:r>
          </a:p>
          <a:p>
            <a:r>
              <a:rPr lang="de-DE" i="1" dirty="0" smtClean="0">
                <a:solidFill>
                  <a:srgbClr val="019BA5"/>
                </a:solidFill>
              </a:rPr>
              <a:t>„Lasst und jetzt in die Methode starten.</a:t>
            </a:r>
            <a:r>
              <a:rPr lang="de-DE" i="1" baseline="0" dirty="0" smtClean="0">
                <a:solidFill>
                  <a:srgbClr val="019BA5"/>
                </a:solidFill>
              </a:rPr>
              <a:t>“</a:t>
            </a:r>
            <a:endParaRPr lang="de-DE" i="1" dirty="0">
              <a:solidFill>
                <a:srgbClr val="019BA5"/>
              </a:solidFill>
            </a:endParaRPr>
          </a:p>
        </p:txBody>
      </p:sp>
      <p:sp>
        <p:nvSpPr>
          <p:cNvPr id="4" name="Foliennummernplatzhalter 3"/>
          <p:cNvSpPr>
            <a:spLocks noGrp="1"/>
          </p:cNvSpPr>
          <p:nvPr>
            <p:ph type="sldNum" sz="quarter" idx="10"/>
          </p:nvPr>
        </p:nvSpPr>
        <p:spPr/>
        <p:txBody>
          <a:bodyPr/>
          <a:lstStyle/>
          <a:p>
            <a:fld id="{A13CF0C2-5947-4F99-BAC1-70BEDFF82D5A}" type="slidenum">
              <a:rPr lang="de-DE" smtClean="0"/>
              <a:t>27</a:t>
            </a:fld>
            <a:endParaRPr lang="de-DE"/>
          </a:p>
        </p:txBody>
      </p:sp>
    </p:spTree>
    <p:extLst>
      <p:ext uri="{BB962C8B-B14F-4D97-AF65-F5344CB8AC3E}">
        <p14:creationId xmlns:p14="http://schemas.microsoft.com/office/powerpoint/2010/main" val="1327701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smtClean="0">
                <a:effectLst/>
              </a:rPr>
              <a:t>„Als Peer-Scouts könnt ihr andere für die Fallstricke bei In-Game-Käufen und </a:t>
            </a:r>
            <a:r>
              <a:rPr lang="de-DE" i="1" dirty="0" err="1" smtClean="0">
                <a:effectLst/>
              </a:rPr>
              <a:t>Lootboxen</a:t>
            </a:r>
            <a:r>
              <a:rPr lang="de-DE" i="1" dirty="0" smtClean="0">
                <a:effectLst/>
              </a:rPr>
              <a:t> sensibilisieren und vor Kostenfallen schützen.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smtClean="0">
                <a:effectLst/>
              </a:rPr>
              <a:t>Erkennt ihr an diesem Bild</a:t>
            </a:r>
            <a:r>
              <a:rPr lang="de-DE" i="1" baseline="0" dirty="0" smtClean="0">
                <a:effectLst/>
              </a:rPr>
              <a:t> eine Möglichkeit, wie ihr euer Wissen zum Thema weitergeben könnt? (Antworten aus dem Plenum sammeln)</a:t>
            </a:r>
            <a:endParaRPr lang="de-DE" i="1"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smtClean="0">
                <a:effectLst/>
              </a:rPr>
              <a:t>Ihr könnt zum Beispiel wie hier im Bild</a:t>
            </a:r>
            <a:r>
              <a:rPr lang="de-DE" i="1" baseline="0" dirty="0" smtClean="0">
                <a:effectLst/>
              </a:rPr>
              <a:t> ein Video über das Thema drehen. </a:t>
            </a:r>
            <a:r>
              <a:rPr lang="de-DE" i="1" dirty="0" smtClean="0">
                <a:effectLst/>
              </a:rPr>
              <a:t>Damit das Video</a:t>
            </a:r>
            <a:r>
              <a:rPr lang="de-DE" i="1" baseline="0" dirty="0" smtClean="0">
                <a:effectLst/>
              </a:rPr>
              <a:t> für andere interessant ist, </a:t>
            </a:r>
            <a:r>
              <a:rPr lang="de-DE" i="1" dirty="0" smtClean="0">
                <a:effectLst/>
              </a:rPr>
              <a:t>müsst ihr wissen, mit wem ihr es eigentlich zu tun habt. Ihr müsst eure Zielgruppe</a:t>
            </a:r>
            <a:r>
              <a:rPr lang="de-DE" i="1" baseline="0" dirty="0" smtClean="0">
                <a:effectLst/>
              </a:rPr>
              <a:t> – also diejenigen, die ihr erreichen möchtet – </a:t>
            </a:r>
            <a:r>
              <a:rPr lang="de-DE" i="1" dirty="0" smtClean="0">
                <a:effectLst/>
              </a:rPr>
              <a:t>kennen und euch nach ihren Bedürfnissen und Interessen richten. Herausfinden</a:t>
            </a:r>
            <a:r>
              <a:rPr lang="de-DE" i="1" baseline="0" dirty="0" smtClean="0">
                <a:effectLst/>
              </a:rPr>
              <a:t> könnt ihr das, indem ihr ein Profil von eurer Zielgruppe erstellt.</a:t>
            </a:r>
            <a:endParaRPr lang="de-DE" i="0" dirty="0" smtClean="0">
              <a:effectLst/>
            </a:endParaRPr>
          </a:p>
          <a:p>
            <a:endParaRPr lang="de-DE" dirty="0"/>
          </a:p>
        </p:txBody>
      </p:sp>
      <p:sp>
        <p:nvSpPr>
          <p:cNvPr id="4" name="Foliennummernplatzhalter 3"/>
          <p:cNvSpPr>
            <a:spLocks noGrp="1"/>
          </p:cNvSpPr>
          <p:nvPr>
            <p:ph type="sldNum" sz="quarter" idx="10"/>
          </p:nvPr>
        </p:nvSpPr>
        <p:spPr/>
        <p:txBody>
          <a:bodyPr/>
          <a:lstStyle/>
          <a:p>
            <a:fld id="{A13CF0C2-5947-4F99-BAC1-70BEDFF82D5A}" type="slidenum">
              <a:rPr lang="de-DE" smtClean="0"/>
              <a:t>28</a:t>
            </a:fld>
            <a:endParaRPr lang="de-DE"/>
          </a:p>
        </p:txBody>
      </p:sp>
    </p:spTree>
    <p:extLst>
      <p:ext uri="{BB962C8B-B14F-4D97-AF65-F5344CB8AC3E}">
        <p14:creationId xmlns:p14="http://schemas.microsoft.com/office/powerpoint/2010/main" val="31229581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i="1" u="none" dirty="0" smtClean="0"/>
              <a:t>„Jetzt möchten wir</a:t>
            </a:r>
            <a:r>
              <a:rPr lang="de-DE" i="1" u="none" baseline="0" dirty="0" smtClean="0"/>
              <a:t> euch die Möglichkeit geben, aktiv zu werden und euch in Interviews und dem Profil-Erstellen zu üben. </a:t>
            </a:r>
            <a:r>
              <a:rPr lang="de-DE" i="1" cap="none" dirty="0" smtClean="0"/>
              <a:t>Stellt euch vor, ihr möchtet eine eigene Aktion planen.   </a:t>
            </a:r>
          </a:p>
          <a:p>
            <a:endParaRPr lang="de-DE" i="1" u="non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i="1" u="none" dirty="0" smtClean="0"/>
              <a:t>Ihr habt ein Thema, das ihr anderen gern näherbringen möchtet, zum Beispiel In-Game-Käufe bei digitalen Spielen. </a:t>
            </a:r>
            <a:r>
              <a:rPr lang="de-DE" b="0" i="1" cap="none" dirty="0" smtClean="0"/>
              <a:t>Dann sind zuerst drei Fragen wichtig:</a:t>
            </a:r>
          </a:p>
          <a:p>
            <a:endParaRPr lang="de-DE" i="1" u="none" dirty="0" smtClean="0"/>
          </a:p>
          <a:p>
            <a:r>
              <a:rPr lang="de-DE" i="1" u="none" dirty="0" smtClean="0"/>
              <a:t>Wen möchtet ihr als eure Zielgruppe erreichen? Wie erreicht ihr eure Zielgruppe? Welches Format, welche Medien solltet ihr nutzen?</a:t>
            </a:r>
          </a:p>
          <a:p>
            <a:r>
              <a:rPr lang="de-DE" i="1" u="none" dirty="0" smtClean="0"/>
              <a:t>Wir</a:t>
            </a:r>
            <a:r>
              <a:rPr lang="de-DE" i="1" u="none" baseline="0" dirty="0" smtClean="0"/>
              <a:t> lernen nun eine Methode, um diese Fragen zu beantworten.</a:t>
            </a:r>
            <a:endParaRPr lang="de-DE" i="1" u="none" dirty="0" smtClean="0"/>
          </a:p>
          <a:p>
            <a:endParaRPr lang="de-DE" i="1" u="none" dirty="0" smtClean="0"/>
          </a:p>
        </p:txBody>
      </p:sp>
      <p:sp>
        <p:nvSpPr>
          <p:cNvPr id="4" name="Foliennummernplatzhalter 3"/>
          <p:cNvSpPr>
            <a:spLocks noGrp="1"/>
          </p:cNvSpPr>
          <p:nvPr>
            <p:ph type="sldNum" sz="quarter" idx="10"/>
          </p:nvPr>
        </p:nvSpPr>
        <p:spPr/>
        <p:txBody>
          <a:bodyPr/>
          <a:lstStyle/>
          <a:p>
            <a:fld id="{A13CF0C2-5947-4F99-BAC1-70BEDFF82D5A}" type="slidenum">
              <a:rPr lang="de-DE" smtClean="0"/>
              <a:t>29</a:t>
            </a:fld>
            <a:endParaRPr lang="de-DE"/>
          </a:p>
        </p:txBody>
      </p:sp>
    </p:spTree>
    <p:extLst>
      <p:ext uri="{BB962C8B-B14F-4D97-AF65-F5344CB8AC3E}">
        <p14:creationId xmlns:p14="http://schemas.microsoft.com/office/powerpoint/2010/main" val="1444220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kern="1200" dirty="0" smtClean="0">
                <a:solidFill>
                  <a:schemeClr val="tx1"/>
                </a:solidFill>
                <a:effectLst/>
                <a:latin typeface="+mn-lt"/>
                <a:ea typeface="+mn-ea"/>
                <a:cs typeface="+mn-cs"/>
              </a:rPr>
              <a:t>Sprechtext (Vorschlag):</a:t>
            </a:r>
            <a:r>
              <a:rPr lang="de-DE" sz="1000" kern="1200" baseline="0" dirty="0" smtClean="0">
                <a:solidFill>
                  <a:schemeClr val="tx1"/>
                </a:solidFill>
                <a:effectLst/>
                <a:latin typeface="+mn-lt"/>
                <a:ea typeface="+mn-ea"/>
                <a:cs typeface="+mn-cs"/>
              </a:rPr>
              <a:t> </a:t>
            </a:r>
          </a:p>
          <a:p>
            <a:r>
              <a:rPr lang="de-DE" sz="1000" i="1" kern="1200" baseline="0" dirty="0" smtClean="0">
                <a:solidFill>
                  <a:schemeClr val="tx1"/>
                </a:solidFill>
                <a:effectLst/>
                <a:latin typeface="+mn-lt"/>
                <a:ea typeface="+mn-ea"/>
                <a:cs typeface="+mn-cs"/>
              </a:rPr>
              <a:t>„Bevor wir inhaltlich in das Modul starten, möchten wir gern von euch erfahren, wie eure Erfahrungen mit digitale Spielen sind. Wir möchten, dass ihr mit uns und untereinander in den Austausch geht</a:t>
            </a:r>
            <a:r>
              <a:rPr lang="de-DE" sz="1000" i="1" kern="1200" baseline="0" dirty="0" smtClean="0">
                <a:solidFill>
                  <a:schemeClr val="tx1"/>
                </a:solidFill>
                <a:effectLst/>
                <a:latin typeface="+mn-lt"/>
                <a:ea typeface="+mn-ea"/>
                <a:cs typeface="+mn-cs"/>
              </a:rPr>
              <a:t>.“</a:t>
            </a:r>
            <a:endParaRPr lang="de-DE" dirty="0" smtClean="0"/>
          </a:p>
          <a:p>
            <a:endParaRPr lang="de-DE" dirty="0"/>
          </a:p>
        </p:txBody>
      </p:sp>
      <p:sp>
        <p:nvSpPr>
          <p:cNvPr id="4" name="Foliennummernplatzhalter 3"/>
          <p:cNvSpPr>
            <a:spLocks noGrp="1"/>
          </p:cNvSpPr>
          <p:nvPr>
            <p:ph type="sldNum" sz="quarter" idx="10"/>
          </p:nvPr>
        </p:nvSpPr>
        <p:spPr/>
        <p:txBody>
          <a:bodyPr/>
          <a:lstStyle/>
          <a:p>
            <a:fld id="{A13CF0C2-5947-4F99-BAC1-70BEDFF82D5A}" type="slidenum">
              <a:rPr lang="de-DE" smtClean="0"/>
              <a:t>3</a:t>
            </a:fld>
            <a:endParaRPr lang="de-DE"/>
          </a:p>
        </p:txBody>
      </p:sp>
    </p:spTree>
    <p:extLst>
      <p:ext uri="{BB962C8B-B14F-4D97-AF65-F5344CB8AC3E}">
        <p14:creationId xmlns:p14="http://schemas.microsoft.com/office/powerpoint/2010/main" val="28673491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800" dirty="0" smtClean="0"/>
              <a:t>Sprechtext (Vorschlag):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900" i="1" dirty="0" smtClean="0">
                <a:effectLst/>
              </a:rPr>
              <a:t>„Wen also möchtet ihr erreichen? Denn viele Personen</a:t>
            </a:r>
            <a:r>
              <a:rPr lang="de-DE" sz="900" i="1" baseline="0" dirty="0" smtClean="0">
                <a:effectLst/>
              </a:rPr>
              <a:t> haben viele verschiedene Interessen, an denen ihr sie für euer Thema abholen könnt. </a:t>
            </a:r>
            <a:endParaRPr lang="de-DE" sz="900" i="1"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900" i="1" dirty="0" smtClean="0">
                <a:effectLst/>
              </a:rPr>
              <a:t>Welche Verbraucherthemen sind zum Beispiel für eure Peers aktuell interessant? Wie und wo informieren sie sich? Wie viel Zeit wollen sie aufbringen</a:t>
            </a:r>
            <a:r>
              <a:rPr lang="de-DE" sz="900" i="1" baseline="0" dirty="0" smtClean="0">
                <a:effectLst/>
              </a:rPr>
              <a:t>, um sich zu informieren</a:t>
            </a:r>
            <a:r>
              <a:rPr lang="de-DE" sz="900" i="1" dirty="0" smtClean="0">
                <a:effectLst/>
              </a:rPr>
              <a:t>? Herausfinden könnt ihr das</a:t>
            </a:r>
            <a:r>
              <a:rPr lang="de-DE" sz="900" i="1" baseline="0" dirty="0" smtClean="0">
                <a:effectLst/>
              </a:rPr>
              <a:t> zum Beispiel, indem ihr Interviews führt oder eine Empathiekarte nutzt.“</a:t>
            </a:r>
            <a:endParaRPr lang="de-DE" sz="900" i="1" dirty="0" smtClean="0">
              <a:effectLst/>
            </a:endParaRPr>
          </a:p>
        </p:txBody>
      </p:sp>
      <p:sp>
        <p:nvSpPr>
          <p:cNvPr id="4" name="Foliennummernplatzhalter 3"/>
          <p:cNvSpPr>
            <a:spLocks noGrp="1"/>
          </p:cNvSpPr>
          <p:nvPr>
            <p:ph type="sldNum" sz="quarter" idx="10"/>
          </p:nvPr>
        </p:nvSpPr>
        <p:spPr/>
        <p:txBody>
          <a:bodyPr/>
          <a:lstStyle/>
          <a:p>
            <a:fld id="{A13CF0C2-5947-4F99-BAC1-70BEDFF82D5A}" type="slidenum">
              <a:rPr lang="de-DE" smtClean="0"/>
              <a:t>30</a:t>
            </a:fld>
            <a:endParaRPr lang="de-DE"/>
          </a:p>
        </p:txBody>
      </p:sp>
    </p:spTree>
    <p:extLst>
      <p:ext uri="{BB962C8B-B14F-4D97-AF65-F5344CB8AC3E}">
        <p14:creationId xmlns:p14="http://schemas.microsoft.com/office/powerpoint/2010/main" val="2231202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r>
              <a:rPr lang="de-DE" i="1" dirty="0" smtClean="0"/>
              <a:t>"Es gibt verschiedene Wege, wie ihr mehr Informationen über eure Zielgruppe herausfinden könnt,</a:t>
            </a:r>
            <a:r>
              <a:rPr lang="de-DE" i="1" baseline="0" dirty="0" smtClean="0"/>
              <a:t> um am Ende ein Profil zu erstellen</a:t>
            </a:r>
            <a:r>
              <a:rPr lang="de-DE" i="1" dirty="0" smtClean="0"/>
              <a:t>. Eine Möglichkeit ist die Empathiekarte. Mit</a:t>
            </a:r>
            <a:r>
              <a:rPr lang="de-DE" i="1" baseline="0" dirty="0" smtClean="0"/>
              <a:t> Hilfe der </a:t>
            </a:r>
            <a:r>
              <a:rPr lang="de-DE" i="1" dirty="0" smtClean="0"/>
              <a:t>Empathiekarte wechselt</a:t>
            </a:r>
            <a:r>
              <a:rPr lang="de-DE" i="1" baseline="0" dirty="0" smtClean="0"/>
              <a:t> ihre eure Perspektive und nehmt die Sicht eu</a:t>
            </a:r>
            <a:r>
              <a:rPr lang="de-DE" i="1" dirty="0" smtClean="0"/>
              <a:t>rer Zielgruppe ein. Ihr überlegt oder erfragt zum Beispiel,</a:t>
            </a:r>
            <a:r>
              <a:rPr lang="de-DE" i="1" baseline="0" dirty="0" smtClean="0"/>
              <a:t> wie eure Zielgruppe denkt und fühlt, mit wem sie sich austauscht, was und wer ihnen wichtig ist. Dabei helfen euch Leitfragen, wie ihr sie hier abgebildet seht. </a:t>
            </a:r>
            <a:r>
              <a:rPr lang="de-DE" i="1" dirty="0" smtClean="0"/>
              <a:t>Ihr könnt sie als Vorlage für Interviews nutzen oder sie aus der Beobachter-Perspektive ausfüllen. </a:t>
            </a:r>
            <a:r>
              <a:rPr lang="de-DE" i="1" baseline="0" dirty="0" smtClean="0"/>
              <a:t>Wenn ihr eure Informationen habt, könnt ihr ein Profil erstellen und eure Aktion planen.</a:t>
            </a:r>
            <a:r>
              <a:rPr lang="de-DE" i="1" dirty="0" smtClean="0"/>
              <a:t>“</a:t>
            </a:r>
          </a:p>
          <a:p>
            <a:endParaRPr lang="de-DE" i="1" baseline="0" dirty="0" smtClean="0"/>
          </a:p>
          <a:p>
            <a:r>
              <a:rPr lang="de-DE" i="0" baseline="0" dirty="0" smtClean="0"/>
              <a:t>Hinweis für Trainer:innen: </a:t>
            </a:r>
          </a:p>
          <a:p>
            <a:r>
              <a:rPr lang="de-DE" i="0" baseline="0" dirty="0" smtClean="0"/>
              <a:t>Die </a:t>
            </a:r>
            <a:r>
              <a:rPr lang="de-DE" i="0" baseline="0" dirty="0" err="1" smtClean="0"/>
              <a:t>Empathiekarte</a:t>
            </a:r>
            <a:r>
              <a:rPr lang="de-DE" i="0" baseline="0" dirty="0" smtClean="0"/>
              <a:t> ist im Action </a:t>
            </a:r>
            <a:r>
              <a:rPr lang="de-DE" i="0" baseline="0" dirty="0" err="1" smtClean="0"/>
              <a:t>Planner</a:t>
            </a:r>
            <a:r>
              <a:rPr lang="de-DE" i="0" baseline="0" dirty="0" smtClean="0"/>
              <a:t> auf den Seiten 30-31 zu finden und kann analog bearbeitet werden.</a:t>
            </a:r>
          </a:p>
          <a:p>
            <a:r>
              <a:rPr lang="de-DE" i="0" baseline="0" dirty="0" smtClean="0"/>
              <a:t>Die Empathiekarte ist eine Methode aus dem Design </a:t>
            </a:r>
            <a:r>
              <a:rPr lang="de-DE" i="0" baseline="0" dirty="0" err="1" smtClean="0"/>
              <a:t>Thinking</a:t>
            </a:r>
            <a:r>
              <a:rPr lang="de-DE" i="0" baseline="0" dirty="0" smtClean="0"/>
              <a:t>-Ansatz. Diese Methode zielt darauf ab, die Bedürfnisse von </a:t>
            </a:r>
            <a:r>
              <a:rPr lang="de-DE" i="0" baseline="0" dirty="0" err="1" smtClean="0"/>
              <a:t>Nutzer:innen</a:t>
            </a:r>
            <a:r>
              <a:rPr lang="de-DE" i="0" baseline="0" dirty="0" smtClean="0"/>
              <a:t> zu identifizieren. Hierzu kann das Profil einer fiktiven Person erstellt werden, welche stellvertretend für die </a:t>
            </a:r>
            <a:r>
              <a:rPr lang="de-DE" i="0" baseline="0" dirty="0" err="1" smtClean="0"/>
              <a:t>Nutzer:innengruppe</a:t>
            </a:r>
            <a:r>
              <a:rPr lang="de-DE" i="0" baseline="0" dirty="0" smtClean="0"/>
              <a:t> steht. Die Fragen der Empathiekarte, wie sie hier abgebildet sind, stehen für einen Blick von außen.</a:t>
            </a:r>
          </a:p>
          <a:p>
            <a:r>
              <a:rPr lang="de-DE" i="0" baseline="0" dirty="0" smtClean="0"/>
              <a:t>Ein Beispiel zur Erläuterung: In einer 11. Klasse stehen Projekttage an, die maßgeblich von den </a:t>
            </a:r>
            <a:r>
              <a:rPr lang="de-DE" i="0" baseline="0" dirty="0" err="1" smtClean="0"/>
              <a:t>Schüler:innen</a:t>
            </a:r>
            <a:r>
              <a:rPr lang="de-DE" i="0" baseline="0" dirty="0" smtClean="0"/>
              <a:t> organisiert werden. Offen ist die Frage, welches Thema und welche Formate der Umsetzung gewählt werden sollen. Hierzu kann eine Befragung der 11. Klassen gemacht oder eben die </a:t>
            </a:r>
            <a:r>
              <a:rPr lang="de-DE" i="0" baseline="0" dirty="0" err="1" smtClean="0"/>
              <a:t>Nutzer:innen</a:t>
            </a:r>
            <a:r>
              <a:rPr lang="de-DE" i="0" baseline="0" dirty="0" smtClean="0"/>
              <a:t> – in diesem Fall die </a:t>
            </a:r>
            <a:r>
              <a:rPr lang="de-DE" i="0" baseline="0" dirty="0" err="1" smtClean="0"/>
              <a:t>Schüler:innen</a:t>
            </a:r>
            <a:r>
              <a:rPr lang="de-DE" i="0" baseline="0" dirty="0" smtClean="0"/>
              <a:t> der 11. Klasse – beobachtet werden. Worauf zu achten ist, geben die Fragen der Empathiekarte vor. Aus den Beobachtungen und Antworten lässt sich dann ein Profil stellvertretend für alle </a:t>
            </a:r>
            <a:r>
              <a:rPr lang="de-DE" i="0" baseline="0" dirty="0" err="1" smtClean="0"/>
              <a:t>Schüler:innen</a:t>
            </a:r>
            <a:r>
              <a:rPr lang="de-DE" i="0" baseline="0" dirty="0" smtClean="0"/>
              <a:t> erstellen. Die Heterogenität einer ganzen Jahrgangsstufe kann damit zwar nicht vollends abgedeckt werden, aber es schafft eine Orientierung, um am Ende ein Thema vielfältig zu bearbeiten.</a:t>
            </a:r>
          </a:p>
        </p:txBody>
      </p:sp>
      <p:sp>
        <p:nvSpPr>
          <p:cNvPr id="4" name="Foliennummernplatzhalter 3"/>
          <p:cNvSpPr>
            <a:spLocks noGrp="1"/>
          </p:cNvSpPr>
          <p:nvPr>
            <p:ph type="sldNum" sz="quarter" idx="10"/>
          </p:nvPr>
        </p:nvSpPr>
        <p:spPr/>
        <p:txBody>
          <a:bodyPr/>
          <a:lstStyle/>
          <a:p>
            <a:fld id="{A13CF0C2-5947-4F99-BAC1-70BEDFF82D5A}" type="slidenum">
              <a:rPr lang="de-DE" smtClean="0"/>
              <a:t>31</a:t>
            </a:fld>
            <a:endParaRPr lang="de-DE"/>
          </a:p>
        </p:txBody>
      </p:sp>
    </p:spTree>
    <p:extLst>
      <p:ext uri="{BB962C8B-B14F-4D97-AF65-F5344CB8AC3E}">
        <p14:creationId xmlns:p14="http://schemas.microsoft.com/office/powerpoint/2010/main" val="21978395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r>
              <a:rPr lang="de-DE" i="1" dirty="0" smtClean="0"/>
              <a:t>„Wir</a:t>
            </a:r>
            <a:r>
              <a:rPr lang="de-DE" i="1" baseline="0" dirty="0" smtClean="0"/>
              <a:t> zeigen euch ein Beispiel, indem ihr mit Hilfe der Fragen aus der Empathie-Karte ein Interview erstellt.</a:t>
            </a:r>
          </a:p>
          <a:p>
            <a:r>
              <a:rPr lang="de-DE" i="1" baseline="0" dirty="0" smtClean="0"/>
              <a:t> Auf dem Bild in der Mitte seht ihr Cory. Sie steht stellvertretend für eine Person aus eurem Umwelt, der ihr gern etwas über In-Game-Käufe und Lootboxen berichten möchtet. Wenn ihr Corys Interesse wecken wollt, müsst ihr wissen, was Cory beschäftigt, wo für sie Herausforderungen bestehen und welche Bedürfnisse sie hat. Dazu haben wir die Fragen etwas umformuliert und uns mögliche Antworten überlegt. Aus diesen Antworten erstellen wir dann ein Profil.“</a:t>
            </a:r>
          </a:p>
        </p:txBody>
      </p:sp>
      <p:sp>
        <p:nvSpPr>
          <p:cNvPr id="4" name="Foliennummernplatzhalter 3"/>
          <p:cNvSpPr>
            <a:spLocks noGrp="1"/>
          </p:cNvSpPr>
          <p:nvPr>
            <p:ph type="sldNum" sz="quarter" idx="10"/>
          </p:nvPr>
        </p:nvSpPr>
        <p:spPr/>
        <p:txBody>
          <a:bodyPr/>
          <a:lstStyle/>
          <a:p>
            <a:fld id="{A13CF0C2-5947-4F99-BAC1-70BEDFF82D5A}" type="slidenum">
              <a:rPr lang="de-DE" smtClean="0"/>
              <a:t>32</a:t>
            </a:fld>
            <a:endParaRPr lang="de-DE"/>
          </a:p>
        </p:txBody>
      </p:sp>
    </p:spTree>
    <p:extLst>
      <p:ext uri="{BB962C8B-B14F-4D97-AF65-F5344CB8AC3E}">
        <p14:creationId xmlns:p14="http://schemas.microsoft.com/office/powerpoint/2010/main" val="1978537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Hinweis an die</a:t>
            </a:r>
            <a:r>
              <a:rPr lang="de-DE" baseline="0" dirty="0" smtClean="0"/>
              <a:t> Trainer:innen:</a:t>
            </a:r>
            <a:endParaRPr lang="de-DE" dirty="0" smtClean="0"/>
          </a:p>
          <a:p>
            <a:r>
              <a:rPr lang="de-DE" i="0" dirty="0" smtClean="0"/>
              <a:t>Ihr könnt gern selbst vorlesen</a:t>
            </a:r>
            <a:r>
              <a:rPr lang="de-DE" i="0" baseline="0" dirty="0" smtClean="0"/>
              <a:t> oder vorlesen lassen.</a:t>
            </a:r>
            <a:endParaRPr lang="de-DE" i="0" dirty="0" smtClean="0"/>
          </a:p>
        </p:txBody>
      </p:sp>
      <p:sp>
        <p:nvSpPr>
          <p:cNvPr id="4" name="Foliennummernplatzhalter 3"/>
          <p:cNvSpPr>
            <a:spLocks noGrp="1"/>
          </p:cNvSpPr>
          <p:nvPr>
            <p:ph type="sldNum" sz="quarter" idx="10"/>
          </p:nvPr>
        </p:nvSpPr>
        <p:spPr/>
        <p:txBody>
          <a:bodyPr/>
          <a:lstStyle/>
          <a:p>
            <a:fld id="{A13CF0C2-5947-4F99-BAC1-70BEDFF82D5A}" type="slidenum">
              <a:rPr lang="de-DE" smtClean="0"/>
              <a:t>33</a:t>
            </a:fld>
            <a:endParaRPr lang="de-DE"/>
          </a:p>
        </p:txBody>
      </p:sp>
    </p:spTree>
    <p:extLst>
      <p:ext uri="{BB962C8B-B14F-4D97-AF65-F5344CB8AC3E}">
        <p14:creationId xmlns:p14="http://schemas.microsoft.com/office/powerpoint/2010/main" val="36366298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r>
              <a:rPr lang="de-DE" i="1" dirty="0" smtClean="0"/>
              <a:t>„Lasst uns in den</a:t>
            </a:r>
            <a:r>
              <a:rPr lang="de-DE" i="1" baseline="0" dirty="0" smtClean="0"/>
              <a:t> Antworten mal schauen, welche Anhaltspunkte für unser Profil interessant sein könnten. Wir haben dazu einzelnen Begriffe farblich markiert. Darauf schauen wir kurz.“</a:t>
            </a:r>
          </a:p>
          <a:p>
            <a:endParaRPr lang="de-DE" i="1" baseline="0" dirty="0" smtClean="0"/>
          </a:p>
          <a:p>
            <a:r>
              <a:rPr lang="de-DE" i="0" baseline="0" dirty="0" smtClean="0"/>
              <a:t>Hinweis für </a:t>
            </a:r>
            <a:r>
              <a:rPr lang="de-DE" i="0" baseline="0" dirty="0" err="1" smtClean="0"/>
              <a:t>Trainer:innen</a:t>
            </a:r>
            <a:r>
              <a:rPr lang="de-DE" i="0" baseline="0" dirty="0" smtClean="0"/>
              <a:t>: hier nur noch einmal die farbigen Begriffe wiederholen. </a:t>
            </a:r>
            <a:endParaRPr lang="de-DE" i="0" dirty="0" smtClean="0"/>
          </a:p>
          <a:p>
            <a:endParaRPr lang="de-DE" i="0" dirty="0" smtClean="0"/>
          </a:p>
        </p:txBody>
      </p:sp>
      <p:sp>
        <p:nvSpPr>
          <p:cNvPr id="4" name="Foliennummernplatzhalter 3"/>
          <p:cNvSpPr>
            <a:spLocks noGrp="1"/>
          </p:cNvSpPr>
          <p:nvPr>
            <p:ph type="sldNum" sz="quarter" idx="10"/>
          </p:nvPr>
        </p:nvSpPr>
        <p:spPr/>
        <p:txBody>
          <a:bodyPr/>
          <a:lstStyle/>
          <a:p>
            <a:fld id="{A13CF0C2-5947-4F99-BAC1-70BEDFF82D5A}" type="slidenum">
              <a:rPr lang="de-DE" smtClean="0"/>
              <a:t>34</a:t>
            </a:fld>
            <a:endParaRPr lang="de-DE"/>
          </a:p>
        </p:txBody>
      </p:sp>
    </p:spTree>
    <p:extLst>
      <p:ext uri="{BB962C8B-B14F-4D97-AF65-F5344CB8AC3E}">
        <p14:creationId xmlns:p14="http://schemas.microsoft.com/office/powerpoint/2010/main" val="10166069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Hinweis an die</a:t>
            </a:r>
            <a:r>
              <a:rPr lang="de-DE" baseline="0" dirty="0" smtClean="0"/>
              <a:t> </a:t>
            </a:r>
            <a:r>
              <a:rPr lang="de-DE" baseline="0" dirty="0" err="1" smtClean="0"/>
              <a:t>Trainer:innen</a:t>
            </a:r>
            <a:r>
              <a:rPr lang="de-DE" baseline="0" dirty="0" smtClean="0"/>
              <a:t>: </a:t>
            </a:r>
            <a:r>
              <a:rPr lang="de-DE" i="0" dirty="0" smtClean="0"/>
              <a:t>Ihr könnt gern selbst vorlesen</a:t>
            </a:r>
            <a:r>
              <a:rPr lang="de-DE" i="0" baseline="0" dirty="0" smtClean="0"/>
              <a:t> oder vorlesen lassen.</a:t>
            </a:r>
            <a:endParaRPr lang="de-DE" i="0" dirty="0" smtClean="0"/>
          </a:p>
        </p:txBody>
      </p:sp>
      <p:sp>
        <p:nvSpPr>
          <p:cNvPr id="4" name="Foliennummernplatzhalter 3"/>
          <p:cNvSpPr>
            <a:spLocks noGrp="1"/>
          </p:cNvSpPr>
          <p:nvPr>
            <p:ph type="sldNum" sz="quarter" idx="10"/>
          </p:nvPr>
        </p:nvSpPr>
        <p:spPr/>
        <p:txBody>
          <a:bodyPr/>
          <a:lstStyle/>
          <a:p>
            <a:fld id="{A13CF0C2-5947-4F99-BAC1-70BEDFF82D5A}" type="slidenum">
              <a:rPr lang="de-DE" smtClean="0"/>
              <a:t>35</a:t>
            </a:fld>
            <a:endParaRPr lang="de-DE"/>
          </a:p>
        </p:txBody>
      </p:sp>
    </p:spTree>
    <p:extLst>
      <p:ext uri="{BB962C8B-B14F-4D97-AF65-F5344CB8AC3E}">
        <p14:creationId xmlns:p14="http://schemas.microsoft.com/office/powerpoint/2010/main" val="17948067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0" baseline="0" dirty="0" smtClean="0"/>
              <a:t>Hinweis für Trainer:innen: hier nur noch einmal die farbigen Begriffe wiederholen. </a:t>
            </a:r>
            <a:endParaRPr lang="de-DE" i="0" dirty="0" smtClean="0"/>
          </a:p>
        </p:txBody>
      </p:sp>
      <p:sp>
        <p:nvSpPr>
          <p:cNvPr id="4" name="Foliennummernplatzhalter 3"/>
          <p:cNvSpPr>
            <a:spLocks noGrp="1"/>
          </p:cNvSpPr>
          <p:nvPr>
            <p:ph type="sldNum" sz="quarter" idx="10"/>
          </p:nvPr>
        </p:nvSpPr>
        <p:spPr/>
        <p:txBody>
          <a:bodyPr/>
          <a:lstStyle/>
          <a:p>
            <a:fld id="{A13CF0C2-5947-4F99-BAC1-70BEDFF82D5A}" type="slidenum">
              <a:rPr lang="de-DE" smtClean="0"/>
              <a:t>36</a:t>
            </a:fld>
            <a:endParaRPr lang="de-DE"/>
          </a:p>
        </p:txBody>
      </p:sp>
    </p:spTree>
    <p:extLst>
      <p:ext uri="{BB962C8B-B14F-4D97-AF65-F5344CB8AC3E}">
        <p14:creationId xmlns:p14="http://schemas.microsoft.com/office/powerpoint/2010/main" val="40270907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Hinweis an die</a:t>
            </a:r>
            <a:r>
              <a:rPr lang="de-DE" baseline="0" dirty="0" smtClean="0"/>
              <a:t> Trainer:innen:</a:t>
            </a:r>
            <a:endParaRPr lang="de-DE" dirty="0" smtClean="0"/>
          </a:p>
          <a:p>
            <a:r>
              <a:rPr lang="de-DE" i="0" dirty="0" smtClean="0"/>
              <a:t>Ihr könnt gern selbst vorlesen</a:t>
            </a:r>
            <a:r>
              <a:rPr lang="de-DE" i="0" baseline="0" dirty="0" smtClean="0"/>
              <a:t> oder vorlesen lassen.</a:t>
            </a:r>
            <a:endParaRPr lang="de-DE" i="0" dirty="0" smtClean="0"/>
          </a:p>
        </p:txBody>
      </p:sp>
      <p:sp>
        <p:nvSpPr>
          <p:cNvPr id="4" name="Foliennummernplatzhalter 3"/>
          <p:cNvSpPr>
            <a:spLocks noGrp="1"/>
          </p:cNvSpPr>
          <p:nvPr>
            <p:ph type="sldNum" sz="quarter" idx="10"/>
          </p:nvPr>
        </p:nvSpPr>
        <p:spPr/>
        <p:txBody>
          <a:bodyPr/>
          <a:lstStyle/>
          <a:p>
            <a:fld id="{A13CF0C2-5947-4F99-BAC1-70BEDFF82D5A}" type="slidenum">
              <a:rPr lang="de-DE" smtClean="0"/>
              <a:t>37</a:t>
            </a:fld>
            <a:endParaRPr lang="de-DE"/>
          </a:p>
        </p:txBody>
      </p:sp>
    </p:spTree>
    <p:extLst>
      <p:ext uri="{BB962C8B-B14F-4D97-AF65-F5344CB8AC3E}">
        <p14:creationId xmlns:p14="http://schemas.microsoft.com/office/powerpoint/2010/main" val="7773312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0" baseline="0" dirty="0" smtClean="0"/>
              <a:t>Hinweis für </a:t>
            </a:r>
            <a:r>
              <a:rPr lang="de-DE" i="0" baseline="0" dirty="0" err="1" smtClean="0"/>
              <a:t>Trainer:innen</a:t>
            </a:r>
            <a:r>
              <a:rPr lang="de-DE" i="0" baseline="0" dirty="0" smtClean="0"/>
              <a:t>: hier nur noch einmal die farbigen Begriffe wiederholen. </a:t>
            </a:r>
            <a:endParaRPr lang="de-DE" i="0" dirty="0" smtClean="0"/>
          </a:p>
        </p:txBody>
      </p:sp>
      <p:sp>
        <p:nvSpPr>
          <p:cNvPr id="4" name="Foliennummernplatzhalter 3"/>
          <p:cNvSpPr>
            <a:spLocks noGrp="1"/>
          </p:cNvSpPr>
          <p:nvPr>
            <p:ph type="sldNum" sz="quarter" idx="10"/>
          </p:nvPr>
        </p:nvSpPr>
        <p:spPr/>
        <p:txBody>
          <a:bodyPr/>
          <a:lstStyle/>
          <a:p>
            <a:fld id="{A13CF0C2-5947-4F99-BAC1-70BEDFF82D5A}" type="slidenum">
              <a:rPr lang="de-DE" smtClean="0"/>
              <a:t>38</a:t>
            </a:fld>
            <a:endParaRPr lang="de-DE"/>
          </a:p>
        </p:txBody>
      </p:sp>
    </p:spTree>
    <p:extLst>
      <p:ext uri="{BB962C8B-B14F-4D97-AF65-F5344CB8AC3E}">
        <p14:creationId xmlns:p14="http://schemas.microsoft.com/office/powerpoint/2010/main" val="18813443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Hinweis an die</a:t>
            </a:r>
            <a:r>
              <a:rPr lang="de-DE" baseline="0" dirty="0" smtClean="0"/>
              <a:t> Trainer:innen:</a:t>
            </a:r>
            <a:endParaRPr lang="de-DE" dirty="0" smtClean="0"/>
          </a:p>
          <a:p>
            <a:r>
              <a:rPr lang="de-DE" i="0" dirty="0" smtClean="0"/>
              <a:t>Ihr könnt gern selbst vorlesen</a:t>
            </a:r>
            <a:r>
              <a:rPr lang="de-DE" i="0" baseline="0" dirty="0" smtClean="0"/>
              <a:t> oder vorlesen lassen.</a:t>
            </a:r>
            <a:endParaRPr lang="de-DE" i="0" dirty="0" smtClean="0"/>
          </a:p>
        </p:txBody>
      </p:sp>
      <p:sp>
        <p:nvSpPr>
          <p:cNvPr id="4" name="Foliennummernplatzhalter 3"/>
          <p:cNvSpPr>
            <a:spLocks noGrp="1"/>
          </p:cNvSpPr>
          <p:nvPr>
            <p:ph type="sldNum" sz="quarter" idx="10"/>
          </p:nvPr>
        </p:nvSpPr>
        <p:spPr/>
        <p:txBody>
          <a:bodyPr/>
          <a:lstStyle/>
          <a:p>
            <a:fld id="{A13CF0C2-5947-4F99-BAC1-70BEDFF82D5A}" type="slidenum">
              <a:rPr lang="de-DE" smtClean="0"/>
              <a:t>39</a:t>
            </a:fld>
            <a:endParaRPr lang="de-DE"/>
          </a:p>
        </p:txBody>
      </p:sp>
    </p:spTree>
    <p:extLst>
      <p:ext uri="{BB962C8B-B14F-4D97-AF65-F5344CB8AC3E}">
        <p14:creationId xmlns:p14="http://schemas.microsoft.com/office/powerpoint/2010/main" val="1992361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Sprechtext (Vorschlag):</a:t>
            </a:r>
            <a:r>
              <a:rPr lang="de-DE" sz="1200" kern="1200" baseline="0" dirty="0" smtClean="0">
                <a:solidFill>
                  <a:schemeClr val="tx1"/>
                </a:solidFill>
                <a:effectLst/>
                <a:latin typeface="+mn-lt"/>
                <a:ea typeface="+mn-ea"/>
                <a:cs typeface="+mn-cs"/>
              </a:rPr>
              <a:t> </a:t>
            </a:r>
          </a:p>
          <a:p>
            <a:r>
              <a:rPr lang="de-DE" sz="1200" i="1" kern="1200" baseline="0" dirty="0" smtClean="0">
                <a:solidFill>
                  <a:schemeClr val="tx1"/>
                </a:solidFill>
                <a:effectLst/>
                <a:latin typeface="+mn-lt"/>
                <a:ea typeface="+mn-ea"/>
                <a:cs typeface="+mn-cs"/>
              </a:rPr>
              <a:t>„Hierzu stellen wir euch ein paar Fragen mit jeweils vier Antwortmöglichkeiten. Jeder Antwort ist ein Buchstabe zugeordnet. Entsprechend eurer Antwort stellt euch bitte zu dem jeweiligen Buchstaben.</a:t>
            </a:r>
          </a:p>
          <a:p>
            <a:endParaRPr lang="de-DE" sz="1200" i="1" kern="1200" baseline="0" dirty="0" smtClean="0">
              <a:solidFill>
                <a:schemeClr val="tx1"/>
              </a:solidFill>
              <a:effectLst/>
              <a:latin typeface="+mn-lt"/>
              <a:ea typeface="+mn-ea"/>
              <a:cs typeface="+mn-cs"/>
            </a:endParaRPr>
          </a:p>
          <a:p>
            <a:r>
              <a:rPr lang="de-DE" sz="1200" i="1" kern="1200" baseline="0" dirty="0" smtClean="0">
                <a:solidFill>
                  <a:schemeClr val="tx1"/>
                </a:solidFill>
                <a:effectLst/>
                <a:latin typeface="+mn-lt"/>
                <a:ea typeface="+mn-ea"/>
                <a:cs typeface="+mn-cs"/>
              </a:rPr>
              <a:t>Die erste Frage lautet: Wie oft spielt ihr digitale Spiele?</a:t>
            </a:r>
          </a:p>
          <a:p>
            <a:endParaRPr lang="de-DE" sz="1200" i="1" kern="1200" baseline="0" dirty="0" smtClean="0">
              <a:solidFill>
                <a:schemeClr val="tx1"/>
              </a:solidFill>
              <a:effectLst/>
              <a:latin typeface="+mn-lt"/>
              <a:ea typeface="+mn-ea"/>
              <a:cs typeface="+mn-cs"/>
            </a:endParaRPr>
          </a:p>
          <a:p>
            <a:r>
              <a:rPr lang="de-DE" b="0" i="1" cap="none" dirty="0" smtClean="0"/>
              <a:t>a) (fast) täglich</a:t>
            </a:r>
          </a:p>
          <a:p>
            <a:r>
              <a:rPr lang="de-DE" b="0" i="1" cap="none" dirty="0" smtClean="0"/>
              <a:t>b) mehrmals pro Woche</a:t>
            </a:r>
          </a:p>
          <a:p>
            <a:r>
              <a:rPr lang="de-DE" b="0" i="1" cap="none" dirty="0" smtClean="0"/>
              <a:t>c) etwa einmal pro Woche</a:t>
            </a:r>
          </a:p>
          <a:p>
            <a:r>
              <a:rPr lang="de-DE" b="0" i="1" cap="none" dirty="0" smtClean="0"/>
              <a:t>d) seltener oder gar nicht</a:t>
            </a:r>
            <a:r>
              <a:rPr lang="de-DE" sz="1200" i="1" kern="1200" baseline="0" dirty="0" smtClean="0">
                <a:solidFill>
                  <a:schemeClr val="tx1"/>
                </a:solidFill>
                <a:effectLst/>
                <a:latin typeface="+mn-lt"/>
                <a:ea typeface="+mn-ea"/>
                <a:cs typeface="+mn-cs"/>
              </a:rPr>
              <a:t>“</a:t>
            </a:r>
          </a:p>
          <a:p>
            <a:endParaRPr lang="de-DE" sz="1200" i="0" kern="1200" baseline="0" dirty="0" smtClean="0">
              <a:solidFill>
                <a:schemeClr val="tx1"/>
              </a:solidFill>
              <a:effectLst/>
              <a:latin typeface="+mn-lt"/>
              <a:ea typeface="+mn-ea"/>
              <a:cs typeface="+mn-cs"/>
            </a:endParaRPr>
          </a:p>
          <a:p>
            <a:r>
              <a:rPr lang="de-DE" sz="1200" kern="1200" cap="all" baseline="0" dirty="0" smtClean="0">
                <a:solidFill>
                  <a:schemeClr val="tx1"/>
                </a:solidFill>
                <a:effectLst/>
                <a:latin typeface="+mn-lt"/>
                <a:ea typeface="+mn-ea"/>
                <a:cs typeface="+mn-cs"/>
              </a:rPr>
              <a:t>Hinweis für Trainer:innen: </a:t>
            </a:r>
            <a:r>
              <a:rPr lang="de-DE" sz="1200" kern="1200" baseline="0" dirty="0" smtClean="0">
                <a:solidFill>
                  <a:schemeClr val="tx1"/>
                </a:solidFill>
                <a:effectLst/>
                <a:latin typeface="+mn-lt"/>
                <a:ea typeface="+mn-ea"/>
                <a:cs typeface="+mn-cs"/>
              </a:rPr>
              <a:t>Die ausgedruckten Buchstaben können entweder in jeder Ecke des Raumes angebracht sein oder entlang einer Linie (mit Kreppband) auf dem Boden markiert sein.</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13CF0C2-5947-4F99-BAC1-70BEDFF82D5A}" type="slidenum">
              <a:rPr lang="de-DE" smtClean="0"/>
              <a:t>4</a:t>
            </a:fld>
            <a:endParaRPr lang="de-DE"/>
          </a:p>
        </p:txBody>
      </p:sp>
    </p:spTree>
    <p:extLst>
      <p:ext uri="{BB962C8B-B14F-4D97-AF65-F5344CB8AC3E}">
        <p14:creationId xmlns:p14="http://schemas.microsoft.com/office/powerpoint/2010/main" val="30532680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0" baseline="0" dirty="0" smtClean="0"/>
              <a:t>Hinweis für Trainer:innen: hier nur noch einmal die farbigen Begriffe wiederholen. </a:t>
            </a:r>
            <a:endParaRPr lang="de-DE" i="0" dirty="0" smtClean="0"/>
          </a:p>
        </p:txBody>
      </p:sp>
      <p:sp>
        <p:nvSpPr>
          <p:cNvPr id="4" name="Foliennummernplatzhalter 3"/>
          <p:cNvSpPr>
            <a:spLocks noGrp="1"/>
          </p:cNvSpPr>
          <p:nvPr>
            <p:ph type="sldNum" sz="quarter" idx="10"/>
          </p:nvPr>
        </p:nvSpPr>
        <p:spPr/>
        <p:txBody>
          <a:bodyPr/>
          <a:lstStyle/>
          <a:p>
            <a:fld id="{A13CF0C2-5947-4F99-BAC1-70BEDFF82D5A}" type="slidenum">
              <a:rPr lang="de-DE" smtClean="0"/>
              <a:t>40</a:t>
            </a:fld>
            <a:endParaRPr lang="de-DE"/>
          </a:p>
        </p:txBody>
      </p:sp>
    </p:spTree>
    <p:extLst>
      <p:ext uri="{BB962C8B-B14F-4D97-AF65-F5344CB8AC3E}">
        <p14:creationId xmlns:p14="http://schemas.microsoft.com/office/powerpoint/2010/main" val="40748229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r>
              <a:rPr lang="de-DE" i="1" dirty="0" smtClean="0"/>
              <a:t>„Entsprechen</a:t>
            </a:r>
            <a:r>
              <a:rPr lang="de-DE" i="1" baseline="0" dirty="0" smtClean="0"/>
              <a:t>d der Anhaltspunkte aus dem Interview ergibt sich für uns folgendes Profil:</a:t>
            </a:r>
          </a:p>
          <a:p>
            <a:endParaRPr lang="de-DE" i="1" baseline="0" dirty="0" smtClean="0"/>
          </a:p>
          <a:p>
            <a:r>
              <a:rPr lang="de-DE" i="1" baseline="0" dirty="0" smtClean="0"/>
              <a:t>Cory ist eine sehr fürsorgliche Person, der es wichtig ist, dass es den Menschen um sie herum gut geht. </a:t>
            </a:r>
          </a:p>
          <a:p>
            <a:r>
              <a:rPr lang="de-DE" i="1" baseline="0" dirty="0" smtClean="0"/>
              <a:t>Sie beließt sich gern zu verschiedenen Themen, hört aber auch gern Podcasts oder Dokumentationen.</a:t>
            </a:r>
          </a:p>
          <a:p>
            <a:r>
              <a:rPr lang="de-DE" i="1" baseline="0" dirty="0" smtClean="0"/>
              <a:t>Cory interessiert sich für Kunst und ist kreativ. </a:t>
            </a:r>
          </a:p>
          <a:p>
            <a:r>
              <a:rPr lang="de-DE" i="1" baseline="0" dirty="0" smtClean="0"/>
              <a:t>Sie hat Lust auf eigene Projekte und ist gern informiert, was um sie herum passiert. </a:t>
            </a:r>
          </a:p>
          <a:p>
            <a:r>
              <a:rPr lang="de-DE" i="1" baseline="0" dirty="0" smtClean="0"/>
              <a:t>Sie tauscht sich gern mit den Menschen in ihrem Leben aus und diskutiert gern.</a:t>
            </a:r>
          </a:p>
          <a:p>
            <a:endParaRPr lang="de-DE" i="1" baseline="0" dirty="0" smtClean="0"/>
          </a:p>
          <a:p>
            <a:r>
              <a:rPr lang="de-DE" i="1" baseline="0" dirty="0" smtClean="0"/>
              <a:t>Vielleicht sind euch noch ein paar andere Dinge aufgefallen. Aber für unser Beispiel hier reicht es </a:t>
            </a:r>
            <a:r>
              <a:rPr lang="de-DE" i="1" baseline="0" dirty="0" err="1" smtClean="0"/>
              <a:t>ersteinmal</a:t>
            </a:r>
            <a:r>
              <a:rPr lang="de-DE" i="1" baseline="0" dirty="0" smtClean="0"/>
              <a:t>. </a:t>
            </a:r>
          </a:p>
          <a:p>
            <a:endParaRPr lang="de-DE" i="1" baseline="0" dirty="0" smtClean="0"/>
          </a:p>
          <a:p>
            <a:r>
              <a:rPr lang="de-DE" i="1" baseline="0" dirty="0" smtClean="0"/>
              <a:t>Was also machen wir mit diesem Profil?“</a:t>
            </a:r>
          </a:p>
          <a:p>
            <a:endParaRPr lang="de-DE" i="1" baseline="0" dirty="0" smtClean="0"/>
          </a:p>
        </p:txBody>
      </p:sp>
      <p:sp>
        <p:nvSpPr>
          <p:cNvPr id="4" name="Foliennummernplatzhalter 3"/>
          <p:cNvSpPr>
            <a:spLocks noGrp="1"/>
          </p:cNvSpPr>
          <p:nvPr>
            <p:ph type="sldNum" sz="quarter" idx="10"/>
          </p:nvPr>
        </p:nvSpPr>
        <p:spPr/>
        <p:txBody>
          <a:bodyPr/>
          <a:lstStyle/>
          <a:p>
            <a:fld id="{A13CF0C2-5947-4F99-BAC1-70BEDFF82D5A}" type="slidenum">
              <a:rPr lang="de-DE" smtClean="0"/>
              <a:t>41</a:t>
            </a:fld>
            <a:endParaRPr lang="de-DE"/>
          </a:p>
        </p:txBody>
      </p:sp>
    </p:spTree>
    <p:extLst>
      <p:ext uri="{BB962C8B-B14F-4D97-AF65-F5344CB8AC3E}">
        <p14:creationId xmlns:p14="http://schemas.microsoft.com/office/powerpoint/2010/main" val="3580561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r>
              <a:rPr lang="de-DE" i="1" dirty="0" smtClean="0"/>
              <a:t>„Mit diesem Profil überlegen wir, wie ein Aktion aussehen kann, damit</a:t>
            </a:r>
            <a:r>
              <a:rPr lang="de-DE" i="1" baseline="0" dirty="0" smtClean="0"/>
              <a:t> Cory sich gern über das Thema Lootboxen und In-Game-Käufe informieren möchte.</a:t>
            </a:r>
          </a:p>
          <a:p>
            <a:endParaRPr lang="de-DE" i="1" baseline="0" dirty="0" smtClean="0"/>
          </a:p>
          <a:p>
            <a:r>
              <a:rPr lang="de-DE" i="1" baseline="0" dirty="0" smtClean="0"/>
              <a:t>Da Cory gern Podcasts hört, könnten wir auch einen Podcast zum Thema erstellen. </a:t>
            </a:r>
          </a:p>
          <a:p>
            <a:r>
              <a:rPr lang="de-DE" i="1" baseline="0" dirty="0" smtClean="0"/>
              <a:t>Sie mag </a:t>
            </a:r>
            <a:r>
              <a:rPr lang="de-DE" i="1" baseline="0" dirty="0" err="1" smtClean="0"/>
              <a:t>Künsterler:innen</a:t>
            </a:r>
            <a:r>
              <a:rPr lang="de-DE" i="1" baseline="0" dirty="0" smtClean="0"/>
              <a:t>, die andere positiv beeinflussen. Vielleicht gibt es </a:t>
            </a:r>
            <a:r>
              <a:rPr lang="de-DE" i="1" baseline="0" dirty="0" err="1" smtClean="0"/>
              <a:t>Künstler:innen</a:t>
            </a:r>
            <a:r>
              <a:rPr lang="de-DE" i="1" baseline="0" dirty="0" smtClean="0"/>
              <a:t>, die sich mit dem Thema beschäftigt haben. Das können wir in den Podcast einbauen oder Posts auf Instagram erstellen. Gern auch mit knackigen Texte, die Cory dann gern auf dem Weg zur Schule lesen kann. </a:t>
            </a:r>
          </a:p>
          <a:p>
            <a:r>
              <a:rPr lang="de-DE" i="1" baseline="0" dirty="0" smtClean="0"/>
              <a:t>Da Cory sich auch für Projekte in ihrer Gegend interessiert und selbst kreativ ist, könnten wir sie für unser Thema einspannen indem wir sie für die künstlerische Gestaltung gewinnen.</a:t>
            </a:r>
          </a:p>
          <a:p>
            <a:endParaRPr lang="de-DE" i="1" baseline="0" dirty="0" smtClean="0"/>
          </a:p>
          <a:p>
            <a:r>
              <a:rPr lang="de-DE" i="1" baseline="0" dirty="0" smtClean="0"/>
              <a:t>Fallen euch noch andere Aktionen ein?“</a:t>
            </a:r>
          </a:p>
          <a:p>
            <a:endParaRPr lang="de-DE" i="1" baseline="0" dirty="0" smtClean="0"/>
          </a:p>
        </p:txBody>
      </p:sp>
      <p:sp>
        <p:nvSpPr>
          <p:cNvPr id="4" name="Foliennummernplatzhalter 3"/>
          <p:cNvSpPr>
            <a:spLocks noGrp="1"/>
          </p:cNvSpPr>
          <p:nvPr>
            <p:ph type="sldNum" sz="quarter" idx="10"/>
          </p:nvPr>
        </p:nvSpPr>
        <p:spPr/>
        <p:txBody>
          <a:bodyPr/>
          <a:lstStyle/>
          <a:p>
            <a:fld id="{A13CF0C2-5947-4F99-BAC1-70BEDFF82D5A}" type="slidenum">
              <a:rPr lang="de-DE" smtClean="0"/>
              <a:t>42</a:t>
            </a:fld>
            <a:endParaRPr lang="de-DE"/>
          </a:p>
        </p:txBody>
      </p:sp>
    </p:spTree>
    <p:extLst>
      <p:ext uri="{BB962C8B-B14F-4D97-AF65-F5344CB8AC3E}">
        <p14:creationId xmlns:p14="http://schemas.microsoft.com/office/powerpoint/2010/main" val="40865722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r>
              <a:rPr lang="de-DE" i="1" u="none" dirty="0" smtClean="0"/>
              <a:t>„Jetzt möchten wir</a:t>
            </a:r>
            <a:r>
              <a:rPr lang="de-DE" i="1" u="none" baseline="0" dirty="0" smtClean="0"/>
              <a:t> euch die Möglichkeit geben, aktiv zu werden und euch in Interviews und dem Profil-Erstellen zu üben. </a:t>
            </a:r>
            <a:r>
              <a:rPr lang="de-DE" i="1" u="none" dirty="0" smtClean="0"/>
              <a:t> </a:t>
            </a:r>
          </a:p>
          <a:p>
            <a:r>
              <a:rPr lang="de-DE" i="1" u="none" dirty="0" smtClean="0"/>
              <a:t>Ihr habt ein Thema, das ihr anderen gern näherbringen möchtet, zum Beispiel In-Game-Käufe bei digitalen Spielen. </a:t>
            </a:r>
          </a:p>
          <a:p>
            <a:r>
              <a:rPr lang="de-DE" i="1" u="none" dirty="0" smtClean="0"/>
              <a:t>Wen möchtet ihr als eure Zielgruppe erreichen? Wie erreicht ihr eure Zielgruppe? Welches Format, welche Medien solltet ihr nutzen? </a:t>
            </a:r>
          </a:p>
          <a:p>
            <a:endParaRPr lang="de-DE" i="1" u="none" dirty="0" smtClean="0"/>
          </a:p>
          <a:p>
            <a:r>
              <a:rPr lang="de-DE" i="1" u="none" dirty="0" smtClean="0"/>
              <a:t>Erstellt ein Profil eurer Zielgruppe, um dann eure eigene Aktion zu planen. </a:t>
            </a:r>
          </a:p>
          <a:p>
            <a:r>
              <a:rPr lang="de-DE" i="1" u="none" dirty="0" smtClean="0"/>
              <a:t>Findet euch in Kleingruppen zusammen: eine Person führt das Interview, eine Person wird befragt und eine Person notiert die Antworten. </a:t>
            </a:r>
          </a:p>
          <a:p>
            <a:r>
              <a:rPr lang="de-DE" i="1" u="none" dirty="0" smtClean="0"/>
              <a:t>Nutzt für das Interview die Fragen aus der Empathiekarte. Dabei hilft euch der Action Planner auf den Seiten 28 bis 31.</a:t>
            </a:r>
          </a:p>
          <a:p>
            <a:r>
              <a:rPr lang="de-DE" i="1" u="none" dirty="0" smtClean="0"/>
              <a:t>Erstellt anschließend ein Profil aus den gewonnenen Antworten und überlegt euch, wie eure eigene Aktion aussehen sollte.</a:t>
            </a:r>
            <a:r>
              <a:rPr lang="de-DE" b="0" i="1" cap="none" dirty="0" smtClean="0"/>
              <a:t>“</a:t>
            </a:r>
            <a:endParaRPr lang="de-DE" b="0" i="1" cap="none" dirty="0"/>
          </a:p>
        </p:txBody>
      </p:sp>
      <p:sp>
        <p:nvSpPr>
          <p:cNvPr id="4" name="Foliennummernplatzhalter 3"/>
          <p:cNvSpPr>
            <a:spLocks noGrp="1"/>
          </p:cNvSpPr>
          <p:nvPr>
            <p:ph type="sldNum" sz="quarter" idx="10"/>
          </p:nvPr>
        </p:nvSpPr>
        <p:spPr/>
        <p:txBody>
          <a:bodyPr/>
          <a:lstStyle/>
          <a:p>
            <a:fld id="{A13CF0C2-5947-4F99-BAC1-70BEDFF82D5A}" type="slidenum">
              <a:rPr lang="de-DE" smtClean="0"/>
              <a:t>43</a:t>
            </a:fld>
            <a:endParaRPr lang="de-DE"/>
          </a:p>
        </p:txBody>
      </p:sp>
    </p:spTree>
    <p:extLst>
      <p:ext uri="{BB962C8B-B14F-4D97-AF65-F5344CB8AC3E}">
        <p14:creationId xmlns:p14="http://schemas.microsoft.com/office/powerpoint/2010/main" val="35822384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pPr algn="l">
              <a:lnSpc>
                <a:spcPct val="150000"/>
              </a:lnSpc>
            </a:pPr>
            <a:r>
              <a:rPr lang="de-DE" b="0" i="1" cap="none" dirty="0" smtClean="0"/>
              <a:t>„Bitte stellt eure Ergebnisse aus</a:t>
            </a:r>
            <a:r>
              <a:rPr lang="de-DE" b="0" i="1" cap="none" baseline="0" dirty="0" smtClean="0"/>
              <a:t> den Interviews vor. Welche Ergebnisse konntet ihr aus den Interviews gewinnen?; Welches Profil hat sich aus den Antworten ergeben?; Was für eine Aktion werdet ihr planen?“</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F0C2-5947-4F99-BAC1-70BEDFF82D5A}"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27436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(Vorlage):</a:t>
            </a:r>
          </a:p>
          <a:p>
            <a:r>
              <a:rPr lang="de-DE" i="1" dirty="0" smtClean="0">
                <a:solidFill>
                  <a:srgbClr val="019BA5"/>
                </a:solidFill>
              </a:rPr>
              <a:t>„Habt vielen Dank für eure Beiträge</a:t>
            </a:r>
            <a:r>
              <a:rPr lang="de-DE" i="1" baseline="0" dirty="0" smtClean="0">
                <a:solidFill>
                  <a:srgbClr val="019BA5"/>
                </a:solidFill>
              </a:rPr>
              <a:t>! </a:t>
            </a:r>
          </a:p>
          <a:p>
            <a:r>
              <a:rPr lang="de-DE" i="1" baseline="0" dirty="0" smtClean="0">
                <a:solidFill>
                  <a:srgbClr val="019BA5"/>
                </a:solidFill>
              </a:rPr>
              <a:t>Nun kommen wir zu unseren letzten Fragen für dieses Modul. Wie hat es euch gefallen? Dazu haben wir eine Feedback-Methode vorbereitet.“</a:t>
            </a:r>
            <a:endParaRPr lang="de-DE" i="1" dirty="0">
              <a:solidFill>
                <a:srgbClr val="019BA5"/>
              </a:solidFill>
            </a:endParaRPr>
          </a:p>
        </p:txBody>
      </p:sp>
      <p:sp>
        <p:nvSpPr>
          <p:cNvPr id="4" name="Foliennummernplatzhalter 3"/>
          <p:cNvSpPr>
            <a:spLocks noGrp="1"/>
          </p:cNvSpPr>
          <p:nvPr>
            <p:ph type="sldNum" sz="quarter" idx="10"/>
          </p:nvPr>
        </p:nvSpPr>
        <p:spPr/>
        <p:txBody>
          <a:bodyPr/>
          <a:lstStyle/>
          <a:p>
            <a:fld id="{A13CF0C2-5947-4F99-BAC1-70BEDFF82D5A}" type="slidenum">
              <a:rPr lang="de-DE" smtClean="0"/>
              <a:t>45</a:t>
            </a:fld>
            <a:endParaRPr lang="de-DE"/>
          </a:p>
        </p:txBody>
      </p:sp>
    </p:spTree>
    <p:extLst>
      <p:ext uri="{BB962C8B-B14F-4D97-AF65-F5344CB8AC3E}">
        <p14:creationId xmlns:p14="http://schemas.microsoft.com/office/powerpoint/2010/main" val="6650342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r>
              <a:rPr lang="de-DE" sz="1200" b="0" i="1" kern="1200" dirty="0" smtClean="0">
                <a:solidFill>
                  <a:schemeClr val="tx1"/>
                </a:solidFill>
                <a:effectLst/>
                <a:latin typeface="+mn-lt"/>
                <a:ea typeface="+mn-ea"/>
                <a:cs typeface="+mn-cs"/>
              </a:rPr>
              <a:t>„</a:t>
            </a:r>
            <a:r>
              <a:rPr lang="de-DE" i="1" dirty="0" smtClean="0"/>
              <a:t>Abschließend möchten wir euch um euer Feedback zu diesem Modul bitten. Ihr bekommt drei Goldmünzen und könnt diese auf drei Schatztruhen verteilen. Zu jeder Truhe gehört eine Aussage: </a:t>
            </a:r>
          </a:p>
          <a:p>
            <a:r>
              <a:rPr lang="de-DE" i="1" dirty="0" smtClean="0"/>
              <a:t>Schatztruhe 1: Ich habe heute viel Neues zum Thema In-App/In-Game-Käufe gelernt.</a:t>
            </a:r>
          </a:p>
          <a:p>
            <a:r>
              <a:rPr lang="de-DE" i="1" dirty="0" smtClean="0"/>
              <a:t>Schatztruhe 2: Mein Interesse, In-App/In-Game-Käufe zu hinterfragen, ist heute größer geworden. </a:t>
            </a:r>
          </a:p>
          <a:p>
            <a:r>
              <a:rPr lang="de-DE" b="0" i="1" dirty="0" smtClean="0"/>
              <a:t>Schatztruhe 3: Mir hat die Methode Zielgruppenanalyse zur Vorbereitung meiner eigenen Aktion gefallen.</a:t>
            </a:r>
          </a:p>
          <a:p>
            <a:r>
              <a:rPr lang="de-DE" b="0" i="1" dirty="0" smtClean="0"/>
              <a:t>Ihr gebt in die Schatztruhe, deren Aussage ihr zustimmt, eine oder mehrere Goldmünzen.“</a:t>
            </a:r>
          </a:p>
          <a:p>
            <a:endParaRPr lang="de-DE" b="0" i="1" dirty="0" smtClean="0"/>
          </a:p>
          <a:p>
            <a:r>
              <a:rPr lang="de-DE" b="0" i="0" dirty="0" smtClean="0"/>
              <a:t>Hinweis für</a:t>
            </a:r>
            <a:r>
              <a:rPr lang="de-DE" b="0" i="0" baseline="0" dirty="0" smtClean="0"/>
              <a:t> Trainer:innen: </a:t>
            </a:r>
          </a:p>
          <a:p>
            <a:r>
              <a:rPr lang="de-DE" b="0" i="0" baseline="0" dirty="0" smtClean="0"/>
              <a:t>Nutzt das Feedback, um euch auch Änderungswünsche am Modul und konkrete Vorschläge von den Teilnehmenden nennen zu lassen, die anschließend eingearbeitet werden können.</a:t>
            </a:r>
          </a:p>
          <a:p>
            <a:endParaRPr lang="de-DE" b="0" i="0" baseline="0" dirty="0" smtClean="0"/>
          </a:p>
          <a:p>
            <a:r>
              <a:rPr lang="de-DE" b="0" i="0" baseline="0" dirty="0" smtClean="0"/>
              <a:t>Eine Vorlage für diese Feedback-Methode befindet sich im Anhang des Trainer:innen-Guides. Die Abbildung kann entweder auf eine Tafel gezeichnet oder das ausgedruckte Bild angepinnt werden. Alternativ kann das Bild auf ein Whiteboard/</a:t>
            </a:r>
            <a:r>
              <a:rPr lang="de-DE" b="0" i="0" baseline="0" dirty="0" err="1" smtClean="0"/>
              <a:t>Active</a:t>
            </a:r>
            <a:r>
              <a:rPr lang="de-DE" b="0" i="0" baseline="0" dirty="0" smtClean="0"/>
              <a:t>-Board projiziert werden. Je nach Umsetzung können die Peer-Scouts selbst die Goldmünzen aufzeichnen oder ausgedruckte Münzen anpinnen.</a:t>
            </a:r>
            <a:endParaRPr lang="de-DE" b="0" i="0" dirty="0" smtClean="0"/>
          </a:p>
        </p:txBody>
      </p:sp>
      <p:sp>
        <p:nvSpPr>
          <p:cNvPr id="4" name="Foliennummernplatzhalter 3"/>
          <p:cNvSpPr>
            <a:spLocks noGrp="1"/>
          </p:cNvSpPr>
          <p:nvPr>
            <p:ph type="sldNum" sz="quarter" idx="10"/>
          </p:nvPr>
        </p:nvSpPr>
        <p:spPr/>
        <p:txBody>
          <a:bodyPr/>
          <a:lstStyle/>
          <a:p>
            <a:fld id="{A13CF0C2-5947-4F99-BAC1-70BEDFF82D5A}" type="slidenum">
              <a:rPr lang="de-DE" smtClean="0"/>
              <a:t>46</a:t>
            </a:fld>
            <a:endParaRPr lang="de-DE"/>
          </a:p>
        </p:txBody>
      </p:sp>
    </p:spTree>
    <p:extLst>
      <p:ext uri="{BB962C8B-B14F-4D97-AF65-F5344CB8AC3E}">
        <p14:creationId xmlns:p14="http://schemas.microsoft.com/office/powerpoint/2010/main" val="38386467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13CF0C2-5947-4F99-BAC1-70BEDFF82D5A}" type="slidenum">
              <a:rPr lang="de-DE" smtClean="0"/>
              <a:t>47</a:t>
            </a:fld>
            <a:endParaRPr lang="de-DE"/>
          </a:p>
        </p:txBody>
      </p:sp>
    </p:spTree>
    <p:extLst>
      <p:ext uri="{BB962C8B-B14F-4D97-AF65-F5344CB8AC3E}">
        <p14:creationId xmlns:p14="http://schemas.microsoft.com/office/powerpoint/2010/main" val="2842854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Sprechtext (Vorschlag):</a:t>
            </a:r>
            <a:r>
              <a:rPr lang="de-DE" sz="1200" kern="1200" baseline="0" dirty="0" smtClean="0">
                <a:solidFill>
                  <a:schemeClr val="tx1"/>
                </a:solidFill>
                <a:effectLst/>
                <a:latin typeface="+mn-lt"/>
                <a:ea typeface="+mn-ea"/>
                <a:cs typeface="+mn-cs"/>
              </a:rPr>
              <a:t> </a:t>
            </a:r>
          </a:p>
          <a:p>
            <a:r>
              <a:rPr lang="de-DE" sz="1200" i="1" kern="1200" dirty="0" smtClean="0">
                <a:solidFill>
                  <a:schemeClr val="tx1"/>
                </a:solidFill>
                <a:effectLst/>
                <a:latin typeface="+mn-lt"/>
                <a:ea typeface="+mn-ea"/>
                <a:cs typeface="+mn-cs"/>
              </a:rPr>
              <a:t>„Die zweite Frage lautet: </a:t>
            </a:r>
            <a:endParaRPr lang="de-DE" b="0" i="1" cap="none" dirty="0" smtClean="0"/>
          </a:p>
          <a:p>
            <a:r>
              <a:rPr lang="de-DE" i="1" cap="none" dirty="0" smtClean="0">
                <a:solidFill>
                  <a:srgbClr val="019BA5"/>
                </a:solidFill>
              </a:rPr>
              <a:t>Welches Endgerät nutzt ihr am meisten, um digitale Spiele zu spielen?</a:t>
            </a:r>
          </a:p>
          <a:p>
            <a:endParaRPr lang="de-DE" i="1" dirty="0" smtClean="0">
              <a:solidFill>
                <a:srgbClr val="019BA5"/>
              </a:solidFill>
            </a:endParaRPr>
          </a:p>
          <a:p>
            <a:r>
              <a:rPr lang="de-DE" b="0" i="1" cap="none" dirty="0" smtClean="0"/>
              <a:t>a) Smartphone/Tablet</a:t>
            </a:r>
          </a:p>
          <a:p>
            <a:r>
              <a:rPr lang="de-DE" b="0" i="1" cap="none" dirty="0" smtClean="0"/>
              <a:t>b) PC/Laptop	</a:t>
            </a:r>
          </a:p>
          <a:p>
            <a:r>
              <a:rPr lang="de-DE" b="0" i="1" cap="none" dirty="0" smtClean="0"/>
              <a:t>c) Konsole: Playstation/Xbox/Nintendo/Switch</a:t>
            </a:r>
          </a:p>
          <a:p>
            <a:r>
              <a:rPr lang="de-DE" b="0" i="1" cap="none" dirty="0" smtClean="0"/>
              <a:t>d) Ich spiele keine Spiele.</a:t>
            </a:r>
          </a:p>
          <a:p>
            <a:endParaRPr lang="de-DE" b="0" i="1" cap="none" dirty="0" smtClean="0"/>
          </a:p>
          <a:p>
            <a:r>
              <a:rPr lang="de-DE" b="0" i="1" cap="none" dirty="0" smtClean="0"/>
              <a:t>Stellt euch bitte entsprechend auf.“</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13CF0C2-5947-4F99-BAC1-70BEDFF82D5A}" type="slidenum">
              <a:rPr lang="de-DE" smtClean="0"/>
              <a:t>5</a:t>
            </a:fld>
            <a:endParaRPr lang="de-DE"/>
          </a:p>
        </p:txBody>
      </p:sp>
    </p:spTree>
    <p:extLst>
      <p:ext uri="{BB962C8B-B14F-4D97-AF65-F5344CB8AC3E}">
        <p14:creationId xmlns:p14="http://schemas.microsoft.com/office/powerpoint/2010/main" val="2822404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Sprechtext (Vorschlag):</a:t>
            </a:r>
          </a:p>
          <a:p>
            <a:r>
              <a:rPr lang="de-DE" sz="1200" i="1" kern="1200" dirty="0" smtClean="0">
                <a:solidFill>
                  <a:schemeClr val="tx1"/>
                </a:solidFill>
                <a:effectLst/>
                <a:latin typeface="+mn-lt"/>
                <a:ea typeface="+mn-ea"/>
                <a:cs typeface="+mn-cs"/>
              </a:rPr>
              <a:t>„Bevor wir weitermachen, haben wir noch zwei offene</a:t>
            </a:r>
            <a:r>
              <a:rPr lang="de-DE" sz="1200" i="1" kern="1200" baseline="0" dirty="0" smtClean="0">
                <a:solidFill>
                  <a:schemeClr val="tx1"/>
                </a:solidFill>
                <a:effectLst/>
                <a:latin typeface="+mn-lt"/>
                <a:ea typeface="+mn-ea"/>
                <a:cs typeface="+mn-cs"/>
              </a:rPr>
              <a:t> Fragen an euch.</a:t>
            </a:r>
          </a:p>
          <a:p>
            <a:endParaRPr lang="de-DE" sz="1200" i="1"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i="1" cap="none" dirty="0" smtClean="0"/>
              <a:t>Welche digitalen Spiele spielt ihr?</a:t>
            </a:r>
          </a:p>
          <a:p>
            <a:pPr marL="0" marR="0" lvl="0" indent="0" algn="l" defTabSz="914400" rtl="0" eaLnBrk="1" fontAlgn="auto" latinLnBrk="0" hangingPunct="1">
              <a:lnSpc>
                <a:spcPct val="100000"/>
              </a:lnSpc>
              <a:spcBef>
                <a:spcPts val="0"/>
              </a:spcBef>
              <a:spcAft>
                <a:spcPts val="0"/>
              </a:spcAft>
              <a:buClrTx/>
              <a:buSzTx/>
              <a:buFontTx/>
              <a:buNone/>
              <a:tabLst/>
              <a:defRPr/>
            </a:pPr>
            <a:r>
              <a:rPr lang="de-DE" i="1" cap="none" dirty="0" smtClean="0"/>
              <a:t>Warum spielt ihr keine digitalen Spiele?</a:t>
            </a:r>
            <a:endParaRPr lang="de-DE" i="1" dirty="0" smtClean="0"/>
          </a:p>
          <a:p>
            <a:endParaRPr lang="de-DE" sz="1200" i="1" kern="1200" baseline="0" dirty="0" smtClean="0">
              <a:solidFill>
                <a:schemeClr val="tx1"/>
              </a:solidFill>
              <a:effectLst/>
              <a:latin typeface="+mn-lt"/>
              <a:ea typeface="+mn-ea"/>
              <a:cs typeface="+mn-cs"/>
            </a:endParaRPr>
          </a:p>
          <a:p>
            <a:r>
              <a:rPr lang="de-DE" sz="1200" i="1" kern="1200" baseline="0" dirty="0" smtClean="0">
                <a:solidFill>
                  <a:schemeClr val="tx1"/>
                </a:solidFill>
                <a:effectLst/>
                <a:latin typeface="+mn-lt"/>
                <a:ea typeface="+mn-ea"/>
                <a:cs typeface="+mn-cs"/>
              </a:rPr>
              <a:t>Gebt eure Antworten gern hier ins Plenum.“</a:t>
            </a:r>
            <a:endParaRPr lang="de-DE" sz="1200" i="1"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13CF0C2-5947-4F99-BAC1-70BEDFF82D5A}" type="slidenum">
              <a:rPr lang="de-DE" smtClean="0"/>
              <a:t>6</a:t>
            </a:fld>
            <a:endParaRPr lang="de-DE"/>
          </a:p>
        </p:txBody>
      </p:sp>
    </p:spTree>
    <p:extLst>
      <p:ext uri="{BB962C8B-B14F-4D97-AF65-F5344CB8AC3E}">
        <p14:creationId xmlns:p14="http://schemas.microsoft.com/office/powerpoint/2010/main" val="1768871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Sprechtext</a:t>
            </a:r>
            <a:r>
              <a:rPr lang="de-DE" sz="1200" kern="1200" baseline="0" dirty="0" smtClean="0">
                <a:solidFill>
                  <a:schemeClr val="tx1"/>
                </a:solidFill>
                <a:effectLst/>
                <a:latin typeface="+mn-lt"/>
                <a:ea typeface="+mn-ea"/>
                <a:cs typeface="+mn-cs"/>
              </a:rPr>
              <a:t> (Vorschlag):</a:t>
            </a:r>
          </a:p>
          <a:p>
            <a:r>
              <a:rPr lang="de-DE" sz="1200" i="1" kern="1200" baseline="0" dirty="0" smtClean="0">
                <a:solidFill>
                  <a:schemeClr val="tx1"/>
                </a:solidFill>
                <a:effectLst/>
                <a:latin typeface="+mn-lt"/>
                <a:ea typeface="+mn-ea"/>
                <a:cs typeface="+mn-cs"/>
              </a:rPr>
              <a:t>„In der nächsten Frage geht es um Zusatzinhalte in Spielen.</a:t>
            </a:r>
          </a:p>
          <a:p>
            <a:pPr>
              <a:lnSpc>
                <a:spcPct val="150000"/>
              </a:lnSpc>
            </a:pPr>
            <a:r>
              <a:rPr lang="de-DE" i="1" cap="none" dirty="0" smtClean="0">
                <a:solidFill>
                  <a:srgbClr val="019BA5"/>
                </a:solidFill>
              </a:rPr>
              <a:t>Habt ihr schon einmal Geld für Zusatzinhalte oder Erweiterungen in digitale Spielen bezahlt, z. B. für neue Charaktere, Fahrzeuge oder einen Zeitvorsprung?</a:t>
            </a:r>
          </a:p>
          <a:p>
            <a:endParaRPr lang="de-DE" i="1" dirty="0" smtClean="0">
              <a:solidFill>
                <a:srgbClr val="019BA5"/>
              </a:solidFill>
            </a:endParaRPr>
          </a:p>
          <a:p>
            <a:r>
              <a:rPr lang="de-DE" b="0" i="1" cap="none" dirty="0" smtClean="0"/>
              <a:t>a) Ja, bereits mehrfach. </a:t>
            </a:r>
          </a:p>
          <a:p>
            <a:r>
              <a:rPr lang="de-DE" b="0" i="1" cap="none" dirty="0" smtClean="0"/>
              <a:t>b) Bisher nur einmal. </a:t>
            </a:r>
          </a:p>
          <a:p>
            <a:r>
              <a:rPr lang="de-DE" b="0" i="1" cap="none" dirty="0" smtClean="0"/>
              <a:t>c) Nein, ich gebe kein Geld für Extras aus. </a:t>
            </a:r>
          </a:p>
          <a:p>
            <a:r>
              <a:rPr lang="de-DE" b="0" i="1" cap="none" dirty="0" smtClean="0"/>
              <a:t>d) Nein, ich spiele keine digitalen Spiele.</a:t>
            </a:r>
          </a:p>
          <a:p>
            <a:endParaRPr lang="de-DE" b="0" i="1" cap="none" dirty="0" smtClean="0"/>
          </a:p>
          <a:p>
            <a:r>
              <a:rPr lang="de-DE" b="0" i="1" cap="none" dirty="0" smtClean="0"/>
              <a:t>Bitte</a:t>
            </a:r>
            <a:r>
              <a:rPr lang="de-DE" b="0" i="1" cap="none" baseline="0" dirty="0" smtClean="0"/>
              <a:t> stellt euch entsprechend eurer Antworten zum jeweiligen Buchstaben.</a:t>
            </a:r>
          </a:p>
          <a:p>
            <a:endParaRPr lang="de-DE" b="0" i="1" cap="none" baseline="0" dirty="0" smtClean="0"/>
          </a:p>
          <a:p>
            <a:r>
              <a:rPr lang="de-DE" b="0" i="1" cap="none" baseline="0" dirty="0" smtClean="0"/>
              <a:t>An alle diejenigen, die bereits Zusatzinhalte gekauft haben, w</a:t>
            </a:r>
            <a:r>
              <a:rPr lang="de-DE" i="1" cap="none" dirty="0" smtClean="0"/>
              <a:t>elche Art von Zusatzinhalten habt ihr euch bisher gekauft?</a:t>
            </a:r>
            <a:r>
              <a:rPr lang="de-DE" i="1" cap="none" baseline="0" dirty="0" smtClean="0"/>
              <a:t> Berichtet gern im Plenum.“</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13CF0C2-5947-4F99-BAC1-70BEDFF82D5A}" type="slidenum">
              <a:rPr lang="de-DE" smtClean="0"/>
              <a:t>7</a:t>
            </a:fld>
            <a:endParaRPr lang="de-DE"/>
          </a:p>
        </p:txBody>
      </p:sp>
    </p:spTree>
    <p:extLst>
      <p:ext uri="{BB962C8B-B14F-4D97-AF65-F5344CB8AC3E}">
        <p14:creationId xmlns:p14="http://schemas.microsoft.com/office/powerpoint/2010/main" val="2093804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(Vorlage):</a:t>
            </a:r>
          </a:p>
          <a:p>
            <a:r>
              <a:rPr lang="de-DE" sz="1000" i="1" kern="1200" dirty="0" smtClean="0">
                <a:solidFill>
                  <a:schemeClr val="tx1"/>
                </a:solidFill>
                <a:effectLst/>
                <a:latin typeface="+mn-lt"/>
                <a:ea typeface="+mn-ea"/>
                <a:cs typeface="+mn-cs"/>
              </a:rPr>
              <a:t>„Anhand der Fragerunde konnten wir sehen, dass das Thema Gaming uns alle an unterschiedlichen Stellen abholt. Auch, wenn wir selbst nicht online spielen, kennen wir Menschen, die das tun.</a:t>
            </a:r>
            <a:r>
              <a:rPr lang="de-DE" sz="1000" i="1" kern="1200" baseline="0" dirty="0" smtClean="0">
                <a:solidFill>
                  <a:schemeClr val="tx1"/>
                </a:solidFill>
                <a:effectLst/>
                <a:latin typeface="+mn-lt"/>
                <a:ea typeface="+mn-ea"/>
                <a:cs typeface="+mn-cs"/>
              </a:rPr>
              <a:t> </a:t>
            </a:r>
          </a:p>
          <a:p>
            <a:r>
              <a:rPr lang="de-DE" sz="1000" i="1" kern="1200" baseline="0" dirty="0" smtClean="0">
                <a:solidFill>
                  <a:schemeClr val="tx1"/>
                </a:solidFill>
                <a:effectLst/>
                <a:latin typeface="+mn-lt"/>
                <a:ea typeface="+mn-ea"/>
                <a:cs typeface="+mn-cs"/>
              </a:rPr>
              <a:t>Wir haben schon darüber gesprochen, dass man in vielen Spielen Zusatzinhalte kaufen kann, z. B. neue Charaktere, Fahrzeuge oder einen Zeitvorsprung. Dahinter </a:t>
            </a:r>
            <a:r>
              <a:rPr lang="de-DE" sz="1000" i="1" kern="1200" dirty="0" smtClean="0">
                <a:solidFill>
                  <a:schemeClr val="tx1"/>
                </a:solidFill>
                <a:effectLst/>
                <a:latin typeface="+mn-lt"/>
                <a:ea typeface="+mn-ea"/>
                <a:cs typeface="+mn-cs"/>
              </a:rPr>
              <a:t>stecken oft Tricks, die uns unbewusst zu Kaufentscheidungen verleiten können. Diese Tricks zu erkennen, kann euch im besten Fall davor schützen, eine Menge Geld zu verlieren. Wichtig ist, dass ihr reflektiert spielt und euch sehr</a:t>
            </a:r>
            <a:r>
              <a:rPr lang="de-DE" sz="1000" i="1" kern="1200" baseline="0" dirty="0" smtClean="0">
                <a:solidFill>
                  <a:schemeClr val="tx1"/>
                </a:solidFill>
                <a:effectLst/>
                <a:latin typeface="+mn-lt"/>
                <a:ea typeface="+mn-ea"/>
                <a:cs typeface="+mn-cs"/>
              </a:rPr>
              <a:t> </a:t>
            </a:r>
            <a:r>
              <a:rPr lang="de-DE" sz="1000" i="1" kern="1200" dirty="0" smtClean="0">
                <a:solidFill>
                  <a:schemeClr val="tx1"/>
                </a:solidFill>
                <a:effectLst/>
                <a:latin typeface="+mn-lt"/>
                <a:ea typeface="+mn-ea"/>
                <a:cs typeface="+mn-cs"/>
              </a:rPr>
              <a:t>bewusst für einen Kauf entscheidet, ohne in die Kostenfalle zu tappen.“</a:t>
            </a:r>
            <a:endParaRPr lang="de-DE" sz="10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A13CF0C2-5947-4F99-BAC1-70BEDFF82D5A}" type="slidenum">
              <a:rPr lang="de-DE" smtClean="0"/>
              <a:t>8</a:t>
            </a:fld>
            <a:endParaRPr lang="de-DE"/>
          </a:p>
        </p:txBody>
      </p:sp>
    </p:spTree>
    <p:extLst>
      <p:ext uri="{BB962C8B-B14F-4D97-AF65-F5344CB8AC3E}">
        <p14:creationId xmlns:p14="http://schemas.microsoft.com/office/powerpoint/2010/main" val="3075962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für Trainer:innen (Vorschlag):</a:t>
            </a:r>
          </a:p>
          <a:p>
            <a:pPr>
              <a:lnSpc>
                <a:spcPct val="150000"/>
              </a:lnSpc>
            </a:pPr>
            <a:r>
              <a:rPr lang="de-DE" i="1" dirty="0" smtClean="0"/>
              <a:t>„</a:t>
            </a:r>
            <a:r>
              <a:rPr lang="de-DE" b="0" i="1" cap="none" dirty="0" smtClean="0"/>
              <a:t>Findet euch in </a:t>
            </a:r>
            <a:r>
              <a:rPr lang="de-DE" i="1" cap="none" dirty="0" smtClean="0">
                <a:solidFill>
                  <a:srgbClr val="019BA5"/>
                </a:solidFill>
              </a:rPr>
              <a:t>gleich große Gruppen</a:t>
            </a:r>
            <a:r>
              <a:rPr lang="de-DE" b="0" i="1" cap="none" dirty="0" smtClean="0"/>
              <a:t> zusammen.</a:t>
            </a:r>
          </a:p>
          <a:p>
            <a:pPr>
              <a:lnSpc>
                <a:spcPct val="150000"/>
              </a:lnSpc>
            </a:pPr>
            <a:r>
              <a:rPr lang="de-DE" b="0" i="1" cap="none" dirty="0" smtClean="0"/>
              <a:t>Anschließend recherchiert mit Hilfe der Informationsmaterialien auf dem </a:t>
            </a:r>
            <a:r>
              <a:rPr lang="de-DE" i="1" cap="none" dirty="0" err="1" smtClean="0">
                <a:solidFill>
                  <a:srgbClr val="019BA5"/>
                </a:solidFill>
              </a:rPr>
              <a:t>Checker</a:t>
            </a:r>
            <a:r>
              <a:rPr lang="de-DE" i="1" cap="none" dirty="0" smtClean="0">
                <a:solidFill>
                  <a:srgbClr val="019BA5"/>
                </a:solidFill>
              </a:rPr>
              <a:t>-Space</a:t>
            </a:r>
            <a:r>
              <a:rPr lang="de-DE" b="0" i="1" cap="none" dirty="0" smtClean="0"/>
              <a:t> unter </a:t>
            </a:r>
            <a:r>
              <a:rPr lang="de-DE" i="1" cap="none" dirty="0" smtClean="0">
                <a:solidFill>
                  <a:srgbClr val="019BA5"/>
                </a:solidFill>
              </a:rPr>
              <a:t>www.verbraucherchecker.de</a:t>
            </a:r>
            <a:r>
              <a:rPr lang="de-DE" b="0" i="1" cap="none" dirty="0" smtClean="0"/>
              <a:t> die für euch wichtigen Informationen zu den Themen </a:t>
            </a:r>
          </a:p>
          <a:p>
            <a:pPr marL="285750" indent="-285750">
              <a:lnSpc>
                <a:spcPct val="150000"/>
              </a:lnSpc>
              <a:buFont typeface="Wingdings" panose="05000000000000000000" pitchFamily="2" charset="2"/>
              <a:buChar char="§"/>
            </a:pPr>
            <a:r>
              <a:rPr lang="de-DE" b="0" i="1" cap="none" dirty="0" smtClean="0"/>
              <a:t>In-Game-Käufe </a:t>
            </a:r>
          </a:p>
          <a:p>
            <a:pPr marL="285750" indent="-285750">
              <a:lnSpc>
                <a:spcPct val="150000"/>
              </a:lnSpc>
              <a:buFont typeface="Wingdings" panose="05000000000000000000" pitchFamily="2" charset="2"/>
              <a:buChar char="§"/>
            </a:pPr>
            <a:r>
              <a:rPr lang="de-DE" b="0" i="1" cap="none" dirty="0" smtClean="0"/>
              <a:t>Lootboxen. </a:t>
            </a:r>
          </a:p>
          <a:p>
            <a:pPr>
              <a:lnSpc>
                <a:spcPct val="150000"/>
              </a:lnSpc>
            </a:pPr>
            <a:r>
              <a:rPr lang="de-DE" b="0" i="1" cap="none" dirty="0" smtClean="0"/>
              <a:t>Orientiert euch bei eurer Recherche an den </a:t>
            </a:r>
            <a:r>
              <a:rPr lang="de-DE" i="1" cap="none" dirty="0" smtClean="0">
                <a:solidFill>
                  <a:srgbClr val="019BA5"/>
                </a:solidFill>
              </a:rPr>
              <a:t>Fragen auf dem Arbeitsblatt</a:t>
            </a:r>
            <a:r>
              <a:rPr lang="de-DE" b="0" i="1" cap="none" dirty="0" smtClean="0">
                <a:solidFill>
                  <a:schemeClr val="tx1"/>
                </a:solidFill>
              </a:rPr>
              <a:t>,</a:t>
            </a:r>
            <a:r>
              <a:rPr lang="de-DE" b="0" i="1" cap="none" baseline="0" dirty="0" smtClean="0">
                <a:solidFill>
                  <a:schemeClr val="tx1"/>
                </a:solidFill>
              </a:rPr>
              <a:t> dass wir euch austeilen. </a:t>
            </a:r>
            <a:r>
              <a:rPr lang="de-DE" i="1" dirty="0" smtClean="0"/>
              <a:t>Darauf findet ihr verschiedene Frageformate, im Grunde ein Quiz.“</a:t>
            </a:r>
          </a:p>
          <a:p>
            <a:pPr>
              <a:lnSpc>
                <a:spcPct val="150000"/>
              </a:lnSpc>
            </a:pPr>
            <a:endParaRPr lang="de-DE" i="0" dirty="0" smtClean="0"/>
          </a:p>
          <a:p>
            <a:pPr>
              <a:lnSpc>
                <a:spcPct val="150000"/>
              </a:lnSpc>
            </a:pPr>
            <a:r>
              <a:rPr lang="de-DE" i="0" dirty="0" smtClean="0"/>
              <a:t>Arbeitsblatt</a:t>
            </a:r>
            <a:r>
              <a:rPr lang="de-DE" i="0" baseline="0" dirty="0" smtClean="0"/>
              <a:t> wird ausgeteilt.</a:t>
            </a:r>
            <a:endParaRPr lang="de-DE" i="1" dirty="0" smtClean="0"/>
          </a:p>
        </p:txBody>
      </p:sp>
      <p:sp>
        <p:nvSpPr>
          <p:cNvPr id="4" name="Foliennummernplatzhalter 3"/>
          <p:cNvSpPr>
            <a:spLocks noGrp="1"/>
          </p:cNvSpPr>
          <p:nvPr>
            <p:ph type="sldNum" sz="quarter" idx="10"/>
          </p:nvPr>
        </p:nvSpPr>
        <p:spPr/>
        <p:txBody>
          <a:bodyPr/>
          <a:lstStyle/>
          <a:p>
            <a:fld id="{A13CF0C2-5947-4F99-BAC1-70BEDFF82D5A}" type="slidenum">
              <a:rPr lang="de-DE" smtClean="0"/>
              <a:t>9</a:t>
            </a:fld>
            <a:endParaRPr lang="de-DE"/>
          </a:p>
        </p:txBody>
      </p:sp>
    </p:spTree>
    <p:extLst>
      <p:ext uri="{BB962C8B-B14F-4D97-AF65-F5344CB8AC3E}">
        <p14:creationId xmlns:p14="http://schemas.microsoft.com/office/powerpoint/2010/main" val="2037611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3.gif"/><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3.gi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3.gif"/><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3.gif"/><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3.gif"/><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3.gif"/><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3.gif"/><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3.gif"/><Relationship Id="rId5" Type="http://schemas.openxmlformats.org/officeDocument/2006/relationships/image" Target="../media/image1.emf"/><Relationship Id="rId4" Type="http://schemas.openxmlformats.org/officeDocument/2006/relationships/oleObject" Target="../embeddings/oleObject9.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2"/>
            </p:custDataLst>
            <p:extLst>
              <p:ext uri="{D42A27DB-BD31-4B8C-83A1-F6EECF244321}">
                <p14:modId xmlns:p14="http://schemas.microsoft.com/office/powerpoint/2010/main" val="6431179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28"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Bildplatzhalter 28"/>
          <p:cNvSpPr>
            <a:spLocks noGrp="1"/>
          </p:cNvSpPr>
          <p:nvPr>
            <p:ph type="pic" sz="quarter" idx="14" hasCustomPrompt="1"/>
          </p:nvPr>
        </p:nvSpPr>
        <p:spPr>
          <a:xfrm>
            <a:off x="0" y="0"/>
            <a:ext cx="9150350" cy="6854825"/>
          </a:xfrm>
          <a:prstGeom prst="rect">
            <a:avLst/>
          </a:prstGeom>
        </p:spPr>
        <p:txBody>
          <a:bodyPr vert="horz" anchor="ctr">
            <a:noAutofit/>
          </a:bodyPr>
          <a:lstStyle>
            <a:lvl1pPr algn="ctr">
              <a:defRPr b="0" cap="none" baseline="0">
                <a:solidFill>
                  <a:schemeClr val="bg2"/>
                </a:solidFill>
              </a:defRPr>
            </a:lvl1pPr>
          </a:lstStyle>
          <a:p>
            <a:pPr lvl="0"/>
            <a:r>
              <a:rPr lang="de-DE" noProof="0" dirty="0" smtClean="0"/>
              <a:t>Bild durch Klicken auf Symbol hinzufügen</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endParaRPr lang="de-DE" noProof="0" dirty="0" smtClean="0"/>
          </a:p>
        </p:txBody>
      </p:sp>
      <p:sp>
        <p:nvSpPr>
          <p:cNvPr id="8" name="Textplatzhalter 32"/>
          <p:cNvSpPr>
            <a:spLocks noGrp="1"/>
          </p:cNvSpPr>
          <p:nvPr>
            <p:ph type="body" sz="quarter" idx="15" hasCustomPrompt="1"/>
          </p:nvPr>
        </p:nvSpPr>
        <p:spPr>
          <a:xfrm>
            <a:off x="0" y="4267200"/>
            <a:ext cx="9144000" cy="2590800"/>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9" name="ClipArt-Platzhalter 34"/>
          <p:cNvSpPr>
            <a:spLocks noGrp="1"/>
          </p:cNvSpPr>
          <p:nvPr>
            <p:ph type="clipArt" sz="quarter" idx="17" hasCustomPrompt="1"/>
          </p:nvPr>
        </p:nvSpPr>
        <p:spPr>
          <a:xfrm>
            <a:off x="6624000" y="3824287"/>
            <a:ext cx="2520000" cy="932400"/>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
        <p:nvSpPr>
          <p:cNvPr id="2" name="Titel 1"/>
          <p:cNvSpPr>
            <a:spLocks noGrp="1"/>
          </p:cNvSpPr>
          <p:nvPr>
            <p:ph type="ctrTitle" hasCustomPrompt="1"/>
          </p:nvPr>
        </p:nvSpPr>
        <p:spPr>
          <a:xfrm>
            <a:off x="395288" y="4835838"/>
            <a:ext cx="6048000" cy="923330"/>
          </a:xfrm>
        </p:spPr>
        <p:txBody>
          <a:bodyPr/>
          <a:lstStyle>
            <a:lvl1pPr algn="l">
              <a:defRPr>
                <a:solidFill>
                  <a:schemeClr val="bg1"/>
                </a:solidFill>
              </a:defRPr>
            </a:lvl1pPr>
          </a:lstStyle>
          <a:p>
            <a:r>
              <a:rPr lang="de-DE" dirty="0" err="1" smtClean="0"/>
              <a:t>PräsentationsTitel</a:t>
            </a:r>
            <a:r>
              <a:rPr lang="de-DE" dirty="0" smtClean="0"/>
              <a:t> durch Klicken bearbeiten</a:t>
            </a:r>
            <a:endParaRPr lang="de-DE" dirty="0"/>
          </a:p>
        </p:txBody>
      </p:sp>
      <p:sp>
        <p:nvSpPr>
          <p:cNvPr id="3" name="Untertitel 2"/>
          <p:cNvSpPr>
            <a:spLocks noGrp="1"/>
          </p:cNvSpPr>
          <p:nvPr>
            <p:ph type="subTitle" idx="1" hasCustomPrompt="1"/>
          </p:nvPr>
        </p:nvSpPr>
        <p:spPr>
          <a:xfrm>
            <a:off x="395288" y="5817566"/>
            <a:ext cx="6048000" cy="270843"/>
          </a:xfrm>
        </p:spPr>
        <p:txBody>
          <a:bodyPr anchor="t"/>
          <a:lstStyle>
            <a:lvl1pPr marL="0" indent="0" algn="l">
              <a:spcAft>
                <a:spcPts val="0"/>
              </a:spcAft>
              <a:buNone/>
              <a:defRPr lang="de-DE" sz="1600" b="0" kern="1200" cap="none" baseline="0" dirty="0">
                <a:solidFill>
                  <a:schemeClr val="bg1"/>
                </a:solidFill>
                <a:latin typeface="Arial" pitchFamily="34" charset="0"/>
                <a:ea typeface="MS PGothic" pitchFamily="34" charset="-128"/>
                <a:cs typeface="ＭＳ Ｐゴシック"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Subline durch Klicken bearbeiten</a:t>
            </a:r>
            <a:endParaRPr lang="de-DE" dirty="0"/>
          </a:p>
        </p:txBody>
      </p:sp>
      <p:sp>
        <p:nvSpPr>
          <p:cNvPr id="4" name="Datumsplatzhalter 3"/>
          <p:cNvSpPr>
            <a:spLocks noGrp="1"/>
          </p:cNvSpPr>
          <p:nvPr>
            <p:ph type="dt" sz="half" idx="10"/>
          </p:nvPr>
        </p:nvSpPr>
        <p:spPr>
          <a:xfrm>
            <a:off x="7720781" y="6516000"/>
            <a:ext cx="1024757" cy="138499"/>
          </a:xfrm>
        </p:spPr>
        <p:txBody>
          <a:bodyPr/>
          <a:lstStyle>
            <a:lvl1pPr>
              <a:defRPr>
                <a:solidFill>
                  <a:schemeClr val="bg1"/>
                </a:solidFill>
              </a:defRPr>
            </a:lvl1pPr>
          </a:lstStyle>
          <a:p>
            <a:r>
              <a:rPr lang="de-DE" smtClean="0"/>
              <a:t>Stand: 12. Dezember 2023</a:t>
            </a:r>
            <a:endParaRPr lang="de-DE" dirty="0"/>
          </a:p>
        </p:txBody>
      </p:sp>
      <p:sp>
        <p:nvSpPr>
          <p:cNvPr id="5" name="Fußzeilenplatzhalter 4"/>
          <p:cNvSpPr>
            <a:spLocks noGrp="1"/>
          </p:cNvSpPr>
          <p:nvPr>
            <p:ph type="ftr" sz="quarter" idx="11"/>
          </p:nvPr>
        </p:nvSpPr>
        <p:spPr>
          <a:xfrm>
            <a:off x="396000" y="6516000"/>
            <a:ext cx="5886000" cy="138499"/>
          </a:xfrm>
        </p:spPr>
        <p:txBody>
          <a:bodyPr/>
          <a:lstStyle>
            <a:lvl1pPr>
              <a:defRPr>
                <a:solidFill>
                  <a:schemeClr val="bg1"/>
                </a:solidFill>
              </a:defRPr>
            </a:lvl1pPr>
          </a:lstStyle>
          <a:p>
            <a:r>
              <a:rPr lang="de-DE" dirty="0" smtClean="0"/>
              <a:t>Stand: 25. Januar 2024, </a:t>
            </a:r>
            <a:r>
              <a:rPr lang="de-DE" dirty="0" smtClean="0"/>
              <a:t>Verbraucherzentrale Bundesverband e.V.</a:t>
            </a:r>
            <a:endParaRPr lang="de-DE" dirty="0"/>
          </a:p>
        </p:txBody>
      </p:sp>
    </p:spTree>
    <p:extLst>
      <p:ext uri="{BB962C8B-B14F-4D97-AF65-F5344CB8AC3E}">
        <p14:creationId xmlns:p14="http://schemas.microsoft.com/office/powerpoint/2010/main" val="25005378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 Bild">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2"/>
            </p:custDataLst>
            <p:extLst>
              <p:ext uri="{D42A27DB-BD31-4B8C-83A1-F6EECF244321}">
                <p14:modId xmlns:p14="http://schemas.microsoft.com/office/powerpoint/2010/main" val="39238410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50"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Bildplatzhalter 28"/>
          <p:cNvSpPr>
            <a:spLocks noGrp="1"/>
          </p:cNvSpPr>
          <p:nvPr>
            <p:ph type="pic" sz="quarter" idx="14" hasCustomPrompt="1"/>
          </p:nvPr>
        </p:nvSpPr>
        <p:spPr>
          <a:xfrm>
            <a:off x="0" y="1304925"/>
            <a:ext cx="9150350" cy="5549900"/>
          </a:xfrm>
          <a:prstGeom prst="rect">
            <a:avLst/>
          </a:prstGeom>
        </p:spPr>
        <p:txBody>
          <a:bodyPr vert="horz" anchor="ctr">
            <a:noAutofit/>
          </a:bodyPr>
          <a:lstStyle>
            <a:lvl1pPr algn="ctr">
              <a:defRPr b="0" cap="none" baseline="0">
                <a:solidFill>
                  <a:schemeClr val="bg2"/>
                </a:solidFill>
              </a:defRPr>
            </a:lvl1pPr>
          </a:lstStyle>
          <a:p>
            <a:pPr lvl="0"/>
            <a:r>
              <a:rPr lang="de-DE" noProof="0" dirty="0" smtClean="0"/>
              <a:t>Bild durch Klicken auf Symbol hinzufügen</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endParaRPr lang="de-DE" noProof="0" dirty="0" smtClean="0"/>
          </a:p>
        </p:txBody>
      </p:sp>
      <p:sp>
        <p:nvSpPr>
          <p:cNvPr id="11" name="Textplatzhalter 32"/>
          <p:cNvSpPr>
            <a:spLocks noGrp="1"/>
          </p:cNvSpPr>
          <p:nvPr>
            <p:ph type="body" sz="quarter" idx="15" hasCustomPrompt="1"/>
          </p:nvPr>
        </p:nvSpPr>
        <p:spPr>
          <a:xfrm>
            <a:off x="0" y="6391274"/>
            <a:ext cx="9144000" cy="466725"/>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396000" y="632081"/>
            <a:ext cx="8349538" cy="461665"/>
          </a:xfrm>
        </p:spPr>
        <p:txBody>
          <a:bodyPr/>
          <a:lstStyle>
            <a:lvl1pPr>
              <a:defRPr/>
            </a:lvl1pPr>
          </a:lstStyle>
          <a:p>
            <a:r>
              <a:rPr lang="de-DE" dirty="0" smtClean="0"/>
              <a:t>Titel durch Klicken bearbeiten</a:t>
            </a:r>
            <a:endParaRPr lang="de-DE" dirty="0"/>
          </a:p>
        </p:txBody>
      </p:sp>
      <p:sp>
        <p:nvSpPr>
          <p:cNvPr id="4" name="Datumsplatzhalter 3"/>
          <p:cNvSpPr>
            <a:spLocks noGrp="1"/>
          </p:cNvSpPr>
          <p:nvPr>
            <p:ph type="dt" sz="half" idx="10"/>
          </p:nvPr>
        </p:nvSpPr>
        <p:spPr>
          <a:xfrm>
            <a:off x="6282000" y="6514952"/>
            <a:ext cx="1036799" cy="138499"/>
          </a:xfrm>
        </p:spPr>
        <p:txBody>
          <a:bodyPr/>
          <a:lstStyle>
            <a:lvl1pPr>
              <a:defRPr>
                <a:solidFill>
                  <a:schemeClr val="bg1"/>
                </a:solidFill>
              </a:defRPr>
            </a:lvl1pPr>
          </a:lstStyle>
          <a:p>
            <a:r>
              <a:rPr lang="de-DE" smtClean="0"/>
              <a:t>Stand: 12. Dezember 2023</a:t>
            </a:r>
            <a:endParaRPr lang="de-DE" dirty="0"/>
          </a:p>
        </p:txBody>
      </p:sp>
      <p:sp>
        <p:nvSpPr>
          <p:cNvPr id="5" name="Fußzeilenplatzhalter 4"/>
          <p:cNvSpPr>
            <a:spLocks noGrp="1"/>
          </p:cNvSpPr>
          <p:nvPr>
            <p:ph type="ftr" sz="quarter" idx="11"/>
          </p:nvPr>
        </p:nvSpPr>
        <p:spPr>
          <a:xfrm>
            <a:off x="396000" y="6514952"/>
            <a:ext cx="5886000" cy="138499"/>
          </a:xfrm>
        </p:spPr>
        <p:txBody>
          <a:bodyPr/>
          <a:lstStyle>
            <a:lvl1pPr>
              <a:defRPr>
                <a:solidFill>
                  <a:schemeClr val="bg1"/>
                </a:solidFill>
              </a:defRPr>
            </a:lvl1pPr>
          </a:lstStyle>
          <a:p>
            <a:r>
              <a:rPr lang="de-DE" dirty="0" smtClean="0"/>
              <a:t>Stand: 25. Januar 2024, </a:t>
            </a:r>
            <a:r>
              <a:rPr lang="de-DE" dirty="0" smtClean="0"/>
              <a:t>Verbraucherzentrale Bundesverband e.V.</a:t>
            </a:r>
            <a:endParaRPr lang="de-DE" dirty="0"/>
          </a:p>
        </p:txBody>
      </p:sp>
      <p:sp>
        <p:nvSpPr>
          <p:cNvPr id="6" name="Foliennummernplatzhalter 5"/>
          <p:cNvSpPr>
            <a:spLocks noGrp="1"/>
          </p:cNvSpPr>
          <p:nvPr>
            <p:ph type="sldNum" sz="quarter" idx="12"/>
          </p:nvPr>
        </p:nvSpPr>
        <p:spPr>
          <a:xfrm>
            <a:off x="7318800" y="6514952"/>
            <a:ext cx="380400" cy="138499"/>
          </a:xfrm>
        </p:spPr>
        <p:txBody>
          <a:bodyPr/>
          <a:lstStyle>
            <a:lvl1pPr>
              <a:defRPr>
                <a:solidFill>
                  <a:schemeClr val="bg1"/>
                </a:solidFill>
              </a:defRPr>
            </a:lvl1pPr>
          </a:lstStyle>
          <a:p>
            <a:fld id="{D8777AF0-6F9E-4FA1-95B5-C7A94C1869B6}" type="slidenum">
              <a:rPr lang="de-DE" smtClean="0"/>
              <a:pPr/>
              <a:t>‹Nr.›</a:t>
            </a:fld>
            <a:endParaRPr lang="de-DE" dirty="0"/>
          </a:p>
        </p:txBody>
      </p:sp>
      <p:sp>
        <p:nvSpPr>
          <p:cNvPr id="13" name="ClipArt-Platzhalter 34"/>
          <p:cNvSpPr>
            <a:spLocks noGrp="1" noChangeAspect="1"/>
          </p:cNvSpPr>
          <p:nvPr>
            <p:ph type="clipArt" sz="quarter" idx="18" hasCustomPrompt="1"/>
          </p:nvPr>
        </p:nvSpPr>
        <p:spPr>
          <a:xfrm>
            <a:off x="7925305" y="6175574"/>
            <a:ext cx="1218695" cy="453600"/>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28912573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 Farbe ">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2"/>
            </p:custDataLst>
            <p:extLst>
              <p:ext uri="{D42A27DB-BD31-4B8C-83A1-F6EECF244321}">
                <p14:modId xmlns:p14="http://schemas.microsoft.com/office/powerpoint/2010/main" val="39208623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574"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Textplatzhalter 32"/>
          <p:cNvSpPr>
            <a:spLocks noGrp="1"/>
          </p:cNvSpPr>
          <p:nvPr>
            <p:ph type="body" sz="quarter" idx="19" hasCustomPrompt="1"/>
          </p:nvPr>
        </p:nvSpPr>
        <p:spPr>
          <a:xfrm>
            <a:off x="0" y="1"/>
            <a:ext cx="9144000" cy="6391274"/>
          </a:xfrm>
          <a:prstGeom prst="rect">
            <a:avLst/>
          </a:prstGeom>
          <a:solidFill>
            <a:schemeClr val="accent1"/>
          </a:solidFill>
        </p:spPr>
        <p:txBody>
          <a:bodyPr vert="horz"/>
          <a:lstStyle>
            <a:lvl1pPr>
              <a:defRPr b="0" i="0">
                <a:latin typeface="Arial"/>
              </a:defRPr>
            </a:lvl1pPr>
          </a:lstStyle>
          <a:p>
            <a:pPr lvl="0"/>
            <a:r>
              <a:rPr lang="de-DE" dirty="0" smtClean="0"/>
              <a:t> </a:t>
            </a:r>
          </a:p>
        </p:txBody>
      </p:sp>
      <p:sp>
        <p:nvSpPr>
          <p:cNvPr id="11" name="Textplatzhalter 32"/>
          <p:cNvSpPr>
            <a:spLocks noGrp="1"/>
          </p:cNvSpPr>
          <p:nvPr>
            <p:ph type="body" sz="quarter" idx="15" hasCustomPrompt="1"/>
          </p:nvPr>
        </p:nvSpPr>
        <p:spPr>
          <a:xfrm>
            <a:off x="0" y="6391274"/>
            <a:ext cx="9144000" cy="466725"/>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4" name="Datumsplatzhalter 3"/>
          <p:cNvSpPr>
            <a:spLocks noGrp="1"/>
          </p:cNvSpPr>
          <p:nvPr>
            <p:ph type="dt" sz="half" idx="10"/>
          </p:nvPr>
        </p:nvSpPr>
        <p:spPr>
          <a:xfrm>
            <a:off x="6282000" y="6514952"/>
            <a:ext cx="1036799" cy="138499"/>
          </a:xfrm>
        </p:spPr>
        <p:txBody>
          <a:bodyPr/>
          <a:lstStyle>
            <a:lvl1pPr>
              <a:defRPr>
                <a:solidFill>
                  <a:schemeClr val="bg1"/>
                </a:solidFill>
              </a:defRPr>
            </a:lvl1pPr>
          </a:lstStyle>
          <a:p>
            <a:r>
              <a:rPr lang="de-DE" smtClean="0"/>
              <a:t>Stand: 12. Dezember 2023</a:t>
            </a:r>
            <a:endParaRPr lang="de-DE" dirty="0"/>
          </a:p>
        </p:txBody>
      </p:sp>
      <p:sp>
        <p:nvSpPr>
          <p:cNvPr id="5" name="Fußzeilenplatzhalter 4"/>
          <p:cNvSpPr>
            <a:spLocks noGrp="1"/>
          </p:cNvSpPr>
          <p:nvPr>
            <p:ph type="ftr" sz="quarter" idx="11"/>
          </p:nvPr>
        </p:nvSpPr>
        <p:spPr>
          <a:xfrm>
            <a:off x="396000" y="6514952"/>
            <a:ext cx="5886000" cy="138499"/>
          </a:xfrm>
        </p:spPr>
        <p:txBody>
          <a:bodyPr/>
          <a:lstStyle>
            <a:lvl1pPr>
              <a:defRPr>
                <a:solidFill>
                  <a:schemeClr val="bg1"/>
                </a:solidFill>
              </a:defRPr>
            </a:lvl1pPr>
          </a:lstStyle>
          <a:p>
            <a:r>
              <a:rPr lang="de-DE" dirty="0" smtClean="0"/>
              <a:t>Stand: 25. Januar 2024, </a:t>
            </a:r>
            <a:r>
              <a:rPr lang="de-DE" dirty="0" smtClean="0"/>
              <a:t>Verbraucherzentrale Bundesverband e.V.</a:t>
            </a:r>
            <a:endParaRPr lang="de-DE" dirty="0"/>
          </a:p>
        </p:txBody>
      </p:sp>
      <p:sp>
        <p:nvSpPr>
          <p:cNvPr id="6" name="Foliennummernplatzhalter 5"/>
          <p:cNvSpPr>
            <a:spLocks noGrp="1"/>
          </p:cNvSpPr>
          <p:nvPr>
            <p:ph type="sldNum" sz="quarter" idx="12"/>
          </p:nvPr>
        </p:nvSpPr>
        <p:spPr>
          <a:xfrm>
            <a:off x="7318800" y="6514952"/>
            <a:ext cx="380400" cy="138499"/>
          </a:xfrm>
        </p:spPr>
        <p:txBody>
          <a:bodyPr/>
          <a:lstStyle>
            <a:lvl1pPr>
              <a:defRPr>
                <a:solidFill>
                  <a:schemeClr val="bg1"/>
                </a:solidFill>
              </a:defRPr>
            </a:lvl1pPr>
          </a:lstStyle>
          <a:p>
            <a:fld id="{D8777AF0-6F9E-4FA1-95B5-C7A94C1869B6}" type="slidenum">
              <a:rPr lang="de-DE" smtClean="0"/>
              <a:pPr/>
              <a:t>‹Nr.›</a:t>
            </a:fld>
            <a:endParaRPr lang="de-DE" dirty="0"/>
          </a:p>
        </p:txBody>
      </p:sp>
      <p:sp>
        <p:nvSpPr>
          <p:cNvPr id="2" name="Titel 1"/>
          <p:cNvSpPr>
            <a:spLocks noGrp="1"/>
          </p:cNvSpPr>
          <p:nvPr>
            <p:ph type="title" hasCustomPrompt="1"/>
          </p:nvPr>
        </p:nvSpPr>
        <p:spPr>
          <a:xfrm>
            <a:off x="396000" y="2981665"/>
            <a:ext cx="7308000" cy="461665"/>
          </a:xfrm>
        </p:spPr>
        <p:txBody>
          <a:bodyPr anchor="ctr"/>
          <a:lstStyle>
            <a:lvl1pPr>
              <a:defRPr>
                <a:solidFill>
                  <a:schemeClr val="bg1"/>
                </a:solidFill>
              </a:defRPr>
            </a:lvl1pPr>
          </a:lstStyle>
          <a:p>
            <a:r>
              <a:rPr lang="de-DE" dirty="0" smtClean="0"/>
              <a:t>Titel durch Klicken bearbeiten</a:t>
            </a:r>
            <a:endParaRPr lang="de-DE" dirty="0"/>
          </a:p>
        </p:txBody>
      </p:sp>
      <p:sp>
        <p:nvSpPr>
          <p:cNvPr id="14" name="ClipArt-Platzhalter 34"/>
          <p:cNvSpPr>
            <a:spLocks noGrp="1" noChangeAspect="1"/>
          </p:cNvSpPr>
          <p:nvPr>
            <p:ph type="clipArt" sz="quarter" idx="18" hasCustomPrompt="1"/>
          </p:nvPr>
        </p:nvSpPr>
        <p:spPr>
          <a:xfrm>
            <a:off x="7925305" y="6175574"/>
            <a:ext cx="1218695" cy="453600"/>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93623473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ext uri="{D42A27DB-BD31-4B8C-83A1-F6EECF244321}">
                <p14:modId xmlns:p14="http://schemas.microsoft.com/office/powerpoint/2010/main" val="32824302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598"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4"/>
            <a:ext cx="9144000" cy="466725"/>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396000" y="632081"/>
            <a:ext cx="8349538"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396000" y="1243965"/>
            <a:ext cx="8349538" cy="4712335"/>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12. Dezember 2023</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dirty="0" smtClean="0"/>
              <a:t>Stand: 25. Januar 2024, </a:t>
            </a:r>
            <a:r>
              <a:rPr lang="de-DE" dirty="0" smtClean="0"/>
              <a:t>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7925305" y="6175574"/>
            <a:ext cx="1218695" cy="453600"/>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02247380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zwei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ext uri="{D42A27DB-BD31-4B8C-83A1-F6EECF244321}">
                <p14:modId xmlns:p14="http://schemas.microsoft.com/office/powerpoint/2010/main" val="98575809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622"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4"/>
            <a:ext cx="9144000" cy="466725"/>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396000" y="632081"/>
            <a:ext cx="8349538"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396000" y="1243965"/>
            <a:ext cx="4071225" cy="4712335"/>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12. Dezember 2023</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dirty="0" smtClean="0"/>
              <a:t>Stand: 25. Januar 2024, </a:t>
            </a:r>
            <a:r>
              <a:rPr lang="de-DE" dirty="0" smtClean="0"/>
              <a:t>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2" name="Inhaltsplatzhalter 11"/>
          <p:cNvSpPr>
            <a:spLocks noGrp="1"/>
          </p:cNvSpPr>
          <p:nvPr>
            <p:ph sz="quarter" idx="19" hasCustomPrompt="1"/>
          </p:nvPr>
        </p:nvSpPr>
        <p:spPr>
          <a:xfrm>
            <a:off x="4681538" y="1243965"/>
            <a:ext cx="4064000" cy="4712335"/>
          </a:xfrm>
        </p:spPr>
        <p:txBody>
          <a:bodyPr/>
          <a:lstStyle>
            <a:lvl1pPr>
              <a:defRPr/>
            </a:lvl1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1" name="ClipArt-Platzhalter 34"/>
          <p:cNvSpPr>
            <a:spLocks noGrp="1" noChangeAspect="1"/>
          </p:cNvSpPr>
          <p:nvPr>
            <p:ph type="clipArt" sz="quarter" idx="18" hasCustomPrompt="1"/>
          </p:nvPr>
        </p:nvSpPr>
        <p:spPr>
          <a:xfrm>
            <a:off x="7925305" y="6175574"/>
            <a:ext cx="1218695" cy="453600"/>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406146775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Grafik, zwei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ext uri="{D42A27DB-BD31-4B8C-83A1-F6EECF244321}">
                <p14:modId xmlns:p14="http://schemas.microsoft.com/office/powerpoint/2010/main" val="164008067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646"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4"/>
            <a:ext cx="9144000" cy="466725"/>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396000" y="632081"/>
            <a:ext cx="8349538"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396000" y="1243965"/>
            <a:ext cx="4071225" cy="4712335"/>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12. Dezember 2023</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dirty="0" smtClean="0"/>
              <a:t>Stand: 25. Januar 2024, </a:t>
            </a:r>
            <a:r>
              <a:rPr lang="de-DE" dirty="0" smtClean="0"/>
              <a:t>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4" name="Inhaltsplatzhalter 13"/>
          <p:cNvSpPr>
            <a:spLocks noGrp="1"/>
          </p:cNvSpPr>
          <p:nvPr>
            <p:ph sz="quarter" idx="19" hasCustomPrompt="1"/>
          </p:nvPr>
        </p:nvSpPr>
        <p:spPr>
          <a:xfrm>
            <a:off x="4681538" y="1247776"/>
            <a:ext cx="4064000" cy="4708524"/>
          </a:xfrm>
        </p:spPr>
        <p:txBody>
          <a:bodyPr anchor="ctr">
            <a:noAutofit/>
          </a:bodyPr>
          <a:lstStyle>
            <a:lvl1pPr algn="ctr">
              <a:defRPr b="0" cap="none" baseline="0">
                <a:solidFill>
                  <a:schemeClr val="bg2"/>
                </a:solidFill>
              </a:defRPr>
            </a:lvl1pPr>
          </a:lstStyle>
          <a:p>
            <a:pPr lvl="0"/>
            <a:r>
              <a:rPr lang="de-DE" dirty="0" smtClean="0"/>
              <a:t>Bild oder Grafik durch Klicken auf das entsprechende Symbol einfügen</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endParaRPr lang="de-DE" dirty="0"/>
          </a:p>
        </p:txBody>
      </p:sp>
      <p:sp>
        <p:nvSpPr>
          <p:cNvPr id="11" name="ClipArt-Platzhalter 34"/>
          <p:cNvSpPr>
            <a:spLocks noGrp="1" noChangeAspect="1"/>
          </p:cNvSpPr>
          <p:nvPr>
            <p:ph type="clipArt" sz="quarter" idx="18" hasCustomPrompt="1"/>
          </p:nvPr>
        </p:nvSpPr>
        <p:spPr>
          <a:xfrm>
            <a:off x="7925305" y="6175574"/>
            <a:ext cx="1218695" cy="453600"/>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45140856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o + Headline">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ext uri="{D42A27DB-BD31-4B8C-83A1-F6EECF244321}">
                <p14:modId xmlns:p14="http://schemas.microsoft.com/office/powerpoint/2010/main" val="36047461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668"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4"/>
            <a:ext cx="9144000" cy="466725"/>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8" name="ClipArt-Platzhalter 34"/>
          <p:cNvSpPr>
            <a:spLocks noGrp="1" noChangeAspect="1"/>
          </p:cNvSpPr>
          <p:nvPr>
            <p:ph type="clipArt" sz="quarter" idx="18" hasCustomPrompt="1"/>
          </p:nvPr>
        </p:nvSpPr>
        <p:spPr>
          <a:xfrm>
            <a:off x="7925305" y="6175574"/>
            <a:ext cx="1218695" cy="453600"/>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
        <p:nvSpPr>
          <p:cNvPr id="2" name="Titel 1"/>
          <p:cNvSpPr>
            <a:spLocks noGrp="1"/>
          </p:cNvSpPr>
          <p:nvPr>
            <p:ph type="title" hasCustomPrompt="1"/>
          </p:nvPr>
        </p:nvSpPr>
        <p:spPr>
          <a:xfrm>
            <a:off x="396000" y="632081"/>
            <a:ext cx="8349538" cy="461665"/>
          </a:xfrm>
        </p:spPr>
        <p:txBody>
          <a:bodyPr/>
          <a:lstStyle>
            <a:lvl1pPr>
              <a:defRPr baseline="0"/>
            </a:lvl1pPr>
          </a:lstStyle>
          <a:p>
            <a:r>
              <a:rPr lang="de-DE" dirty="0" smtClean="0"/>
              <a:t>Titel durch Klicken bearbeiten</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12. Dezember 2023</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dirty="0" smtClean="0"/>
              <a:t>Stand: 25. Januar 2024, </a:t>
            </a:r>
            <a:r>
              <a:rPr lang="de-DE" dirty="0" smtClean="0"/>
              <a:t>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Tree>
    <p:extLst>
      <p:ext uri="{BB962C8B-B14F-4D97-AF65-F5344CB8AC3E}">
        <p14:creationId xmlns:p14="http://schemas.microsoft.com/office/powerpoint/2010/main" val="263899808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ext uri="{D42A27DB-BD31-4B8C-83A1-F6EECF244321}">
                <p14:modId xmlns:p14="http://schemas.microsoft.com/office/powerpoint/2010/main" val="151187143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694"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4" name="Textplatzhalter 32"/>
          <p:cNvSpPr>
            <a:spLocks noGrp="1"/>
          </p:cNvSpPr>
          <p:nvPr>
            <p:ph type="body" sz="quarter" idx="18" hasCustomPrompt="1"/>
          </p:nvPr>
        </p:nvSpPr>
        <p:spPr>
          <a:xfrm>
            <a:off x="0" y="0"/>
            <a:ext cx="9144000" cy="4267199"/>
          </a:xfrm>
          <a:prstGeom prst="rect">
            <a:avLst/>
          </a:prstGeom>
          <a:solidFill>
            <a:schemeClr val="accent1"/>
          </a:solidFill>
        </p:spPr>
        <p:txBody>
          <a:bodyPr vert="horz"/>
          <a:lstStyle>
            <a:lvl1pPr>
              <a:defRPr b="0" i="0">
                <a:latin typeface="Arial"/>
              </a:defRPr>
            </a:lvl1pPr>
          </a:lstStyle>
          <a:p>
            <a:pPr lvl="0"/>
            <a:r>
              <a:rPr lang="de-DE" dirty="0" smtClean="0"/>
              <a:t> </a:t>
            </a:r>
          </a:p>
        </p:txBody>
      </p:sp>
      <p:sp>
        <p:nvSpPr>
          <p:cNvPr id="10" name="Textplatzhalter 32"/>
          <p:cNvSpPr>
            <a:spLocks noGrp="1"/>
          </p:cNvSpPr>
          <p:nvPr>
            <p:ph type="body" sz="quarter" idx="15" hasCustomPrompt="1"/>
          </p:nvPr>
        </p:nvSpPr>
        <p:spPr>
          <a:xfrm>
            <a:off x="0" y="4267200"/>
            <a:ext cx="9144000" cy="2590800"/>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3" name="Inhaltsplatzhalter 2"/>
          <p:cNvSpPr>
            <a:spLocks noGrp="1"/>
          </p:cNvSpPr>
          <p:nvPr>
            <p:ph idx="1" hasCustomPrompt="1"/>
          </p:nvPr>
        </p:nvSpPr>
        <p:spPr>
          <a:xfrm>
            <a:off x="396000" y="4795067"/>
            <a:ext cx="6048000" cy="236988"/>
          </a:xfrm>
        </p:spPr>
        <p:txBody>
          <a:bodyPr/>
          <a:lstStyle>
            <a:lvl1pPr>
              <a:defRPr sz="1400" b="0" cap="none" baseline="0">
                <a:solidFill>
                  <a:schemeClr val="bg1"/>
                </a:solidFill>
              </a:defRPr>
            </a:lvl1pPr>
            <a:lvl2pPr>
              <a:defRPr baseline="0"/>
            </a:lvl2pPr>
            <a:lvl3pPr>
              <a:defRPr baseline="0"/>
            </a:lvl3pPr>
            <a:lvl4pPr>
              <a:defRPr/>
            </a:lvl4pPr>
            <a:lvl5pPr>
              <a:defRPr baseline="0"/>
            </a:lvl5pPr>
          </a:lstStyle>
          <a:p>
            <a:pPr lvl="0"/>
            <a:r>
              <a:rPr lang="de-DE" dirty="0" smtClean="0"/>
              <a:t>Informationen bearbeiten</a:t>
            </a:r>
          </a:p>
        </p:txBody>
      </p:sp>
      <p:sp>
        <p:nvSpPr>
          <p:cNvPr id="4" name="Datumsplatzhalter 3"/>
          <p:cNvSpPr>
            <a:spLocks noGrp="1"/>
          </p:cNvSpPr>
          <p:nvPr>
            <p:ph type="dt" sz="half" idx="10"/>
          </p:nvPr>
        </p:nvSpPr>
        <p:spPr>
          <a:xfrm>
            <a:off x="7720781" y="6516000"/>
            <a:ext cx="1024757" cy="138499"/>
          </a:xfrm>
        </p:spPr>
        <p:txBody>
          <a:bodyPr/>
          <a:lstStyle>
            <a:lvl1pPr>
              <a:defRPr>
                <a:solidFill>
                  <a:schemeClr val="bg1"/>
                </a:solidFill>
              </a:defRPr>
            </a:lvl1pPr>
          </a:lstStyle>
          <a:p>
            <a:r>
              <a:rPr lang="de-DE" smtClean="0"/>
              <a:t>Stand: 12. Dezember 2023</a:t>
            </a:r>
            <a:endParaRPr lang="de-DE" dirty="0"/>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dirty="0" smtClean="0"/>
              <a:t>Stand: 25. Januar 2024, </a:t>
            </a:r>
            <a:r>
              <a:rPr lang="de-DE" dirty="0" smtClean="0"/>
              <a:t>Verbraucherzentrale Bundesverband e.V.</a:t>
            </a:r>
            <a:endParaRPr lang="de-DE" dirty="0"/>
          </a:p>
        </p:txBody>
      </p:sp>
      <p:sp>
        <p:nvSpPr>
          <p:cNvPr id="2" name="Titel 1"/>
          <p:cNvSpPr>
            <a:spLocks noGrp="1"/>
          </p:cNvSpPr>
          <p:nvPr>
            <p:ph type="title" hasCustomPrompt="1"/>
          </p:nvPr>
        </p:nvSpPr>
        <p:spPr>
          <a:xfrm>
            <a:off x="396000" y="4485275"/>
            <a:ext cx="6048000" cy="215444"/>
          </a:xfrm>
        </p:spPr>
        <p:txBody>
          <a:bodyPr/>
          <a:lstStyle>
            <a:lvl1pPr>
              <a:defRPr sz="1400" cap="none" baseline="0">
                <a:solidFill>
                  <a:schemeClr val="bg1"/>
                </a:solidFill>
              </a:defRPr>
            </a:lvl1pPr>
          </a:lstStyle>
          <a:p>
            <a:r>
              <a:rPr lang="de-DE" dirty="0" smtClean="0"/>
              <a:t>Titel durch Klicken bearbeiten</a:t>
            </a:r>
            <a:endParaRPr lang="de-DE" dirty="0"/>
          </a:p>
        </p:txBody>
      </p:sp>
      <p:sp>
        <p:nvSpPr>
          <p:cNvPr id="12" name="ClipArt-Platzhalter 34"/>
          <p:cNvSpPr>
            <a:spLocks noGrp="1"/>
          </p:cNvSpPr>
          <p:nvPr>
            <p:ph type="clipArt" sz="quarter" idx="17" hasCustomPrompt="1"/>
          </p:nvPr>
        </p:nvSpPr>
        <p:spPr>
          <a:xfrm>
            <a:off x="6624000" y="3824287"/>
            <a:ext cx="2520000" cy="932400"/>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4281612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vmlDrawing" Target="../drawings/vmlDrawing1.vml"/><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11"/>
            </p:custDataLst>
            <p:extLst>
              <p:ext uri="{D42A27DB-BD31-4B8C-83A1-F6EECF244321}">
                <p14:modId xmlns:p14="http://schemas.microsoft.com/office/powerpoint/2010/main" val="380753098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07" name="think-cell Folie" r:id="rId12" imgW="270" imgH="270" progId="TCLayout.ActiveDocument.1">
                  <p:embed/>
                </p:oleObj>
              </mc:Choice>
              <mc:Fallback>
                <p:oleObj name="think-cell Folie" r:id="rId12" imgW="270" imgH="270" progId="TCLayout.ActiveDocument.1">
                  <p:embed/>
                  <p:pic>
                    <p:nvPicPr>
                      <p:cNvPr id="0" name=""/>
                      <p:cNvPicPr/>
                      <p:nvPr/>
                    </p:nvPicPr>
                    <p:blipFill>
                      <a:blip r:embed="rId13"/>
                      <a:stretch>
                        <a:fillRect/>
                      </a:stretch>
                    </p:blipFill>
                    <p:spPr>
                      <a:xfrm>
                        <a:off x="1588" y="1588"/>
                        <a:ext cx="1587" cy="1587"/>
                      </a:xfrm>
                      <a:prstGeom prst="rect">
                        <a:avLst/>
                      </a:prstGeom>
                    </p:spPr>
                  </p:pic>
                </p:oleObj>
              </mc:Fallback>
            </mc:AlternateContent>
          </a:graphicData>
        </a:graphic>
      </p:graphicFrame>
      <p:sp>
        <p:nvSpPr>
          <p:cNvPr id="2" name="Titelplatzhalter 1"/>
          <p:cNvSpPr>
            <a:spLocks noGrp="1"/>
          </p:cNvSpPr>
          <p:nvPr>
            <p:ph type="title"/>
          </p:nvPr>
        </p:nvSpPr>
        <p:spPr>
          <a:xfrm>
            <a:off x="396000" y="632081"/>
            <a:ext cx="8349538" cy="461665"/>
          </a:xfrm>
          <a:prstGeom prst="rect">
            <a:avLst/>
          </a:prstGeom>
        </p:spPr>
        <p:txBody>
          <a:bodyPr vert="horz" wrap="square" lIns="0" tIns="0" rIns="0" bIns="0" rtlCol="0" anchor="b">
            <a:spAutoFit/>
          </a:bodyPr>
          <a:lstStyle/>
          <a:p>
            <a:r>
              <a:rPr lang="de-DE" dirty="0" smtClean="0"/>
              <a:t>Titel durch Klicken bearbeiten</a:t>
            </a:r>
            <a:endParaRPr lang="de-DE" dirty="0"/>
          </a:p>
        </p:txBody>
      </p:sp>
      <p:sp>
        <p:nvSpPr>
          <p:cNvPr id="3" name="Textplatzhalter 2"/>
          <p:cNvSpPr>
            <a:spLocks noGrp="1"/>
          </p:cNvSpPr>
          <p:nvPr>
            <p:ph type="body" idx="1"/>
          </p:nvPr>
        </p:nvSpPr>
        <p:spPr>
          <a:xfrm>
            <a:off x="396000" y="1243965"/>
            <a:ext cx="8349538" cy="1831271"/>
          </a:xfrm>
          <a:prstGeom prst="rect">
            <a:avLst/>
          </a:prstGeom>
        </p:spPr>
        <p:txBody>
          <a:bodyPr vert="horz" wrap="square" lIns="0" tIns="0" rIns="0" bIns="0" rtlCol="0">
            <a:spAutoFit/>
          </a:body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6281738" y="6516000"/>
            <a:ext cx="1037061" cy="138499"/>
          </a:xfrm>
          <a:prstGeom prst="rect">
            <a:avLst/>
          </a:prstGeom>
        </p:spPr>
        <p:txBody>
          <a:bodyPr vert="horz" wrap="square" lIns="0" tIns="0" rIns="0" bIns="0" rtlCol="0" anchor="ctr">
            <a:spAutoFit/>
          </a:bodyPr>
          <a:lstStyle>
            <a:lvl1pPr algn="r">
              <a:defRPr sz="900">
                <a:solidFill>
                  <a:schemeClr val="tx1">
                    <a:tint val="75000"/>
                  </a:schemeClr>
                </a:solidFill>
                <a:latin typeface="Arial" panose="020B0604020202020204" pitchFamily="34" charset="0"/>
                <a:cs typeface="Arial" panose="020B0604020202020204" pitchFamily="34" charset="0"/>
              </a:defRPr>
            </a:lvl1pPr>
          </a:lstStyle>
          <a:p>
            <a:r>
              <a:rPr lang="de-DE" smtClean="0"/>
              <a:t>Stand: 12. Dezember 2023</a:t>
            </a:r>
            <a:endParaRPr lang="de-DE" dirty="0"/>
          </a:p>
        </p:txBody>
      </p:sp>
      <p:sp>
        <p:nvSpPr>
          <p:cNvPr id="5" name="Fußzeilenplatzhalter 4"/>
          <p:cNvSpPr>
            <a:spLocks noGrp="1"/>
          </p:cNvSpPr>
          <p:nvPr>
            <p:ph type="ftr" sz="quarter" idx="3"/>
          </p:nvPr>
        </p:nvSpPr>
        <p:spPr>
          <a:xfrm>
            <a:off x="396000" y="6516000"/>
            <a:ext cx="5885738" cy="138499"/>
          </a:xfrm>
          <a:prstGeom prst="rect">
            <a:avLst/>
          </a:prstGeom>
        </p:spPr>
        <p:txBody>
          <a:bodyPr vert="horz" wrap="square" lIns="0" tIns="0" rIns="0" bIns="0" rtlCol="0" anchor="ctr">
            <a:spAutoFit/>
          </a:bodyPr>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de-DE" dirty="0" smtClean="0"/>
              <a:t>Stand: 25. Januar 2024, </a:t>
            </a:r>
            <a:r>
              <a:rPr lang="de-DE" dirty="0" smtClean="0"/>
              <a:t>Verbraucherzentrale Bundesverband e.V.</a:t>
            </a:r>
            <a:endParaRPr lang="de-DE" dirty="0"/>
          </a:p>
        </p:txBody>
      </p:sp>
      <p:sp>
        <p:nvSpPr>
          <p:cNvPr id="6" name="Foliennummernplatzhalter 5"/>
          <p:cNvSpPr>
            <a:spLocks noGrp="1"/>
          </p:cNvSpPr>
          <p:nvPr>
            <p:ph type="sldNum" sz="quarter" idx="4"/>
          </p:nvPr>
        </p:nvSpPr>
        <p:spPr>
          <a:xfrm>
            <a:off x="7318800" y="6516000"/>
            <a:ext cx="380400" cy="138499"/>
          </a:xfrm>
          <a:prstGeom prst="rect">
            <a:avLst/>
          </a:prstGeom>
        </p:spPr>
        <p:txBody>
          <a:bodyPr vert="horz" wrap="square" lIns="0" tIns="0" rIns="0" bIns="0" rtlCol="0" anchor="ctr">
            <a:spAutoFit/>
          </a:bodyP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D8777AF0-6F9E-4FA1-95B5-C7A94C1869B6}" type="slidenum">
              <a:rPr lang="de-DE" smtClean="0"/>
              <a:pPr/>
              <a:t>‹Nr.›</a:t>
            </a:fld>
            <a:endParaRPr lang="de-DE" dirty="0"/>
          </a:p>
        </p:txBody>
      </p:sp>
    </p:spTree>
    <p:extLst>
      <p:ext uri="{BB962C8B-B14F-4D97-AF65-F5344CB8AC3E}">
        <p14:creationId xmlns:p14="http://schemas.microsoft.com/office/powerpoint/2010/main" val="225842574"/>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6" r:id="rId3"/>
    <p:sldLayoutId id="2147483650" r:id="rId4"/>
    <p:sldLayoutId id="2147483657" r:id="rId5"/>
    <p:sldLayoutId id="2147483658" r:id="rId6"/>
    <p:sldLayoutId id="2147483659" r:id="rId7"/>
    <p:sldLayoutId id="2147483661" r:id="rId8"/>
  </p:sldLayoutIdLst>
  <p:timing>
    <p:tnLst>
      <p:par>
        <p:cTn id="1" dur="indefinite" restart="never" nodeType="tmRoot"/>
      </p:par>
    </p:tnLst>
  </p:timing>
  <p:hf sldNum="0" hdr="0" dt="0"/>
  <p:txStyles>
    <p:titleStyle>
      <a:lvl1pPr algn="l" defTabSz="914400" rtl="0" eaLnBrk="1" latinLnBrk="0" hangingPunct="1">
        <a:spcBef>
          <a:spcPct val="0"/>
        </a:spcBef>
        <a:buNone/>
        <a:defRPr lang="de-DE" sz="3000" b="1" i="0" kern="1200" cap="all" baseline="0" dirty="0">
          <a:solidFill>
            <a:schemeClr val="tx1"/>
          </a:solidFill>
          <a:latin typeface="Arial" panose="020B0604020202020204" pitchFamily="34" charset="0"/>
          <a:ea typeface="MS PGothic" pitchFamily="34" charset="-128"/>
          <a:cs typeface="Arial" panose="020B0604020202020204" pitchFamily="34" charset="0"/>
        </a:defRPr>
      </a:lvl1pPr>
    </p:titleStyle>
    <p:bodyStyle>
      <a:lvl1pPr marL="0" indent="0" algn="l" defTabSz="914400" rtl="0" eaLnBrk="1" latinLnBrk="0" hangingPunct="1">
        <a:lnSpc>
          <a:spcPct val="110000"/>
        </a:lnSpc>
        <a:spcBef>
          <a:spcPts val="0"/>
        </a:spcBef>
        <a:spcAft>
          <a:spcPts val="600"/>
        </a:spcAft>
        <a:buFont typeface="Arial" panose="020B0604020202020204" pitchFamily="34" charset="0"/>
        <a:buNone/>
        <a:defRPr lang="de-DE" sz="1800" b="1" kern="1200" cap="all" baseline="0" dirty="0" smtClean="0">
          <a:solidFill>
            <a:schemeClr val="tx1"/>
          </a:solidFill>
          <a:latin typeface="Arial" panose="020B0604020202020204" pitchFamily="34" charset="0"/>
          <a:ea typeface="MS PGothic" pitchFamily="34" charset="-128"/>
          <a:cs typeface="Arial" panose="020B0604020202020204" pitchFamily="34" charset="0"/>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lang="de-DE" sz="1800" kern="1200" dirty="0" smtClean="0">
          <a:solidFill>
            <a:schemeClr val="tx1"/>
          </a:solidFill>
          <a:latin typeface="Arial" panose="020B0604020202020204" pitchFamily="34" charset="0"/>
          <a:ea typeface="MS PGothic" pitchFamily="34" charset="-128"/>
          <a:cs typeface="Arial" panose="020B0604020202020204" pitchFamily="34" charset="0"/>
        </a:defRPr>
      </a:lvl2pPr>
      <a:lvl3pPr marL="360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dirty="0" smtClean="0">
          <a:solidFill>
            <a:schemeClr val="tx1"/>
          </a:solidFill>
          <a:latin typeface="Arial" panose="020B0604020202020204" pitchFamily="34" charset="0"/>
          <a:ea typeface="MS PGothic" pitchFamily="34" charset="-128"/>
          <a:cs typeface="Arial" panose="020B0604020202020204" pitchFamily="34" charset="0"/>
        </a:defRPr>
      </a:lvl3pPr>
      <a:lvl4pPr marL="612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dirty="0" smtClean="0">
          <a:solidFill>
            <a:schemeClr val="tx1"/>
          </a:solidFill>
          <a:latin typeface="Arial" panose="020B0604020202020204" pitchFamily="34" charset="0"/>
          <a:ea typeface="MS PGothic" pitchFamily="34" charset="-128"/>
          <a:cs typeface="Arial" panose="020B0604020202020204" pitchFamily="34" charset="0"/>
        </a:defRPr>
      </a:lvl4pPr>
      <a:lvl5pPr marL="360000" indent="-324000" algn="l" defTabSz="914400" rtl="0" eaLnBrk="1" latinLnBrk="0" hangingPunct="1">
        <a:lnSpc>
          <a:spcPct val="110000"/>
        </a:lnSpc>
        <a:spcBef>
          <a:spcPts val="0"/>
        </a:spcBef>
        <a:spcAft>
          <a:spcPts val="600"/>
        </a:spcAft>
        <a:buFontTx/>
        <a:buBlip>
          <a:blip r:embed="rId14"/>
        </a:buBlip>
        <a:defRPr lang="de-DE" sz="1800" kern="1200" dirty="0" smtClean="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hyperlink" Target="https://www.vzbv.de/meldungen/lootboxen-verleiten-zum-wiederholten-geldausgebe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s://www.vzbv.de/meldungen/lootboxen-verleiten-zum-wiederholten-geldausgebe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hyperlink" Target="https://www.vzbv.de/meldungen/lootboxen-verleiten-zum-wiederholten-geldausgeben"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7.jpeg"/></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17.jpeg"/></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7.jpeg"/></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7.jpeg"/></Relationships>
</file>

<file path=ppt/slides/_rels/slide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7.jpeg"/><Relationship Id="rId7" Type="http://schemas.openxmlformats.org/officeDocument/2006/relationships/diagramQuickStyle" Target="../diagrams/quickStyle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748" y="0"/>
            <a:ext cx="9144000" cy="4272505"/>
          </a:xfrm>
          <a:prstGeom prst="rect">
            <a:avLst/>
          </a:prstGeom>
          <a:solidFill>
            <a:srgbClr val="019BA5">
              <a:alpha val="25000"/>
            </a:srgbClr>
          </a:solidFill>
          <a:ln>
            <a:solidFill>
              <a:srgbClr val="019BA5">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p:cNvPicPr>
            <a:picLocks noChangeAspect="1"/>
          </p:cNvPicPr>
          <p:nvPr/>
        </p:nvPicPr>
        <p:blipFill rotWithShape="1">
          <a:blip r:embed="rId3"/>
          <a:srcRect l="16597" t="14667" r="67383" b="23111"/>
          <a:stretch/>
        </p:blipFill>
        <p:spPr>
          <a:xfrm>
            <a:off x="837452" y="1697"/>
            <a:ext cx="3518648" cy="4270808"/>
          </a:xfrm>
          <a:prstGeom prst="rect">
            <a:avLst/>
          </a:prstGeom>
        </p:spPr>
      </p:pic>
      <p:sp>
        <p:nvSpPr>
          <p:cNvPr id="16" name="Textplatzhalter 1"/>
          <p:cNvSpPr>
            <a:spLocks noGrp="1"/>
          </p:cNvSpPr>
          <p:nvPr>
            <p:ph type="body" sz="quarter" idx="15"/>
          </p:nvPr>
        </p:nvSpPr>
        <p:spPr>
          <a:xfrm>
            <a:off x="-748" y="4267200"/>
            <a:ext cx="9144000" cy="2590800"/>
          </a:xfrm>
          <a:solidFill>
            <a:srgbClr val="019BA5">
              <a:alpha val="74902"/>
            </a:srgbClr>
          </a:solidFill>
        </p:spPr>
        <p:txBody>
          <a:bodyPr/>
          <a:lstStyle/>
          <a:p>
            <a:endParaRPr lang="de-DE" dirty="0"/>
          </a:p>
        </p:txBody>
      </p:sp>
      <p:sp>
        <p:nvSpPr>
          <p:cNvPr id="19" name="Titel 4"/>
          <p:cNvSpPr txBox="1">
            <a:spLocks/>
          </p:cNvSpPr>
          <p:nvPr/>
        </p:nvSpPr>
        <p:spPr>
          <a:xfrm>
            <a:off x="396000" y="4911134"/>
            <a:ext cx="8436456" cy="923330"/>
          </a:xfrm>
          <a:prstGeom prst="rect">
            <a:avLst/>
          </a:prstGeom>
        </p:spPr>
        <p:txBody>
          <a:bodyPr vert="horz" wrap="square" lIns="0" tIns="0" rIns="0" bIns="0" rtlCol="0" anchor="b">
            <a:spAutoFit/>
          </a:bodyPr>
          <a:lstStyle>
            <a:lvl1pPr algn="l" defTabSz="914400" rtl="0" eaLnBrk="1" latinLnBrk="0" hangingPunct="1">
              <a:spcBef>
                <a:spcPct val="0"/>
              </a:spcBef>
              <a:buNone/>
              <a:defRPr lang="de-DE" sz="1400" b="1" i="0" kern="1200" cap="none" baseline="0">
                <a:solidFill>
                  <a:schemeClr val="bg1"/>
                </a:solidFill>
                <a:latin typeface="Arial" panose="020B0604020202020204" pitchFamily="34" charset="0"/>
                <a:ea typeface="MS PGothic" pitchFamily="34" charset="-128"/>
                <a:cs typeface="Arial" panose="020B0604020202020204" pitchFamily="34" charset="0"/>
              </a:defRPr>
            </a:lvl1pPr>
          </a:lstStyle>
          <a:p>
            <a:r>
              <a:rPr lang="de-DE" sz="3000" cap="all" dirty="0" smtClean="0"/>
              <a:t>Abgezockt </a:t>
            </a:r>
            <a:r>
              <a:rPr lang="de-DE" sz="3000" cap="all" dirty="0"/>
              <a:t>beim </a:t>
            </a:r>
            <a:r>
              <a:rPr lang="de-DE" sz="3000" cap="all" dirty="0" smtClean="0"/>
              <a:t>Zocken </a:t>
            </a:r>
          </a:p>
          <a:p>
            <a:endParaRPr lang="de-DE" sz="3000" cap="all" dirty="0" smtClean="0"/>
          </a:p>
        </p:txBody>
      </p:sp>
      <p:sp>
        <p:nvSpPr>
          <p:cNvPr id="10" name="Untertitel 5"/>
          <p:cNvSpPr txBox="1">
            <a:spLocks/>
          </p:cNvSpPr>
          <p:nvPr/>
        </p:nvSpPr>
        <p:spPr>
          <a:xfrm>
            <a:off x="396000" y="5516582"/>
            <a:ext cx="8543821" cy="270843"/>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de-DE" sz="1400" b="0" kern="1200" cap="none" baseline="0">
                <a:solidFill>
                  <a:schemeClr val="bg1"/>
                </a:solidFill>
                <a:latin typeface="Arial" panose="020B0604020202020204" pitchFamily="34" charset="0"/>
                <a:ea typeface="MS PGothic" pitchFamily="34" charset="-128"/>
                <a:cs typeface="Arial" panose="020B0604020202020204" pitchFamily="34" charset="0"/>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2pPr>
            <a:lvl3pPr marL="360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3pPr>
            <a:lvl4pPr marL="612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a:solidFill>
                  <a:schemeClr val="tx1"/>
                </a:solidFill>
                <a:latin typeface="Arial" panose="020B0604020202020204" pitchFamily="34" charset="0"/>
                <a:ea typeface="MS PGothic" pitchFamily="34" charset="-128"/>
                <a:cs typeface="Arial" panose="020B0604020202020204" pitchFamily="34" charset="0"/>
              </a:defRPr>
            </a:lvl4pPr>
            <a:lvl5pPr marL="360000" indent="-324000" algn="l" defTabSz="914400" rtl="0" eaLnBrk="1" latinLnBrk="0" hangingPunct="1">
              <a:lnSpc>
                <a:spcPct val="110000"/>
              </a:lnSpc>
              <a:spcBef>
                <a:spcPts val="0"/>
              </a:spcBef>
              <a:spcAft>
                <a:spcPts val="600"/>
              </a:spcAft>
              <a:buFontTx/>
              <a:buBlip>
                <a:blip r:embed="rId4"/>
              </a:buBlip>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600" b="1" noProof="1" smtClean="0"/>
              <a:t>Weil </a:t>
            </a:r>
            <a:r>
              <a:rPr lang="de-DE" sz="1600" b="1" noProof="1"/>
              <a:t>wir wissen wollen, </a:t>
            </a:r>
            <a:r>
              <a:rPr lang="de-DE" sz="1600" b="1" noProof="1" smtClean="0"/>
              <a:t>was hinter In-Game-Käufe </a:t>
            </a:r>
            <a:r>
              <a:rPr lang="de-DE" sz="1600" b="1" noProof="1"/>
              <a:t>und </a:t>
            </a:r>
            <a:r>
              <a:rPr lang="de-DE" sz="1600" b="1" noProof="1"/>
              <a:t>Lootboxen </a:t>
            </a:r>
            <a:r>
              <a:rPr lang="de-DE" sz="1600" b="1" noProof="1" smtClean="0"/>
              <a:t>steckt</a:t>
            </a:r>
            <a:endParaRPr lang="de-DE" sz="1600" b="1" noProof="1"/>
          </a:p>
        </p:txBody>
      </p:sp>
      <p:pic>
        <p:nvPicPr>
          <p:cNvPr id="12" name="Onlinebild-Platzhalter 11"/>
          <p:cNvPicPr>
            <a:picLocks noGrp="1" noChangeAspect="1"/>
          </p:cNvPicPr>
          <p:nvPr>
            <p:ph type="clipArt" sz="quarter" idx="17"/>
          </p:nvPr>
        </p:nvPicPr>
        <p:blipFill>
          <a:blip r:embed="rId5"/>
          <a:stretch>
            <a:fillRect/>
          </a:stretch>
        </p:blipFill>
        <p:spPr>
          <a:xfrm>
            <a:off x="6625386" y="3827458"/>
            <a:ext cx="2517866" cy="445047"/>
          </a:xfrm>
          <a:prstGeom prst="rect">
            <a:avLst/>
          </a:prstGeom>
        </p:spPr>
      </p:pic>
      <p:sp>
        <p:nvSpPr>
          <p:cNvPr id="11" name="Fußzeilenplatzhalter 7"/>
          <p:cNvSpPr>
            <a:spLocks noGrp="1"/>
          </p:cNvSpPr>
          <p:nvPr>
            <p:ph type="ftr" sz="quarter" idx="11"/>
          </p:nvPr>
        </p:nvSpPr>
        <p:spPr>
          <a:xfrm>
            <a:off x="396000" y="6516000"/>
            <a:ext cx="5886000" cy="138499"/>
          </a:xfrm>
        </p:spPr>
        <p:txBody>
          <a:bodyPr/>
          <a:lstStyle/>
          <a:p>
            <a:r>
              <a:rPr lang="de-DE" dirty="0" smtClean="0"/>
              <a:t>Stand: 25. Januar 2024, </a:t>
            </a:r>
            <a:r>
              <a:rPr lang="de-DE" dirty="0" smtClean="0"/>
              <a:t>Verbraucherzentrale Bundesverband e.V.</a:t>
            </a:r>
            <a:endParaRPr lang="de-DE" dirty="0"/>
          </a:p>
        </p:txBody>
      </p:sp>
      <p:pic>
        <p:nvPicPr>
          <p:cNvPr id="9"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27543" y="109344"/>
            <a:ext cx="3208506" cy="2398906"/>
          </a:xfrm>
          <a:prstGeom prst="rect">
            <a:avLst/>
          </a:prstGeom>
        </p:spPr>
      </p:pic>
    </p:spTree>
    <p:extLst>
      <p:ext uri="{BB962C8B-B14F-4D97-AF65-F5344CB8AC3E}">
        <p14:creationId xmlns:p14="http://schemas.microsoft.com/office/powerpoint/2010/main" val="45040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p:txBody>
          <a:bodyPr/>
          <a:lstStyle/>
          <a:p>
            <a:r>
              <a:rPr lang="de-DE" dirty="0" smtClean="0"/>
              <a:t>Auswertung</a:t>
            </a:r>
            <a:endParaRPr lang="de-DE" dirty="0"/>
          </a:p>
        </p:txBody>
      </p:sp>
      <p:sp>
        <p:nvSpPr>
          <p:cNvPr id="7" name="Fußzeilenplatzhalter 7"/>
          <p:cNvSpPr>
            <a:spLocks noGrp="1"/>
          </p:cNvSpPr>
          <p:nvPr>
            <p:ph type="ftr" sz="quarter" idx="11"/>
          </p:nvPr>
        </p:nvSpPr>
        <p:spPr>
          <a:xfrm>
            <a:off x="396000" y="6516000"/>
            <a:ext cx="5886000" cy="138499"/>
          </a:xfrm>
        </p:spPr>
        <p:txBody>
          <a:bodyPr/>
          <a:lstStyle/>
          <a:p>
            <a:r>
              <a:rPr lang="de-DE" dirty="0" smtClean="0"/>
              <a:t>Stand: 25. Januar 2024, </a:t>
            </a:r>
            <a:r>
              <a:rPr lang="de-DE" dirty="0" smtClean="0"/>
              <a:t>Verbraucherzentrale Bundesverband e.V.</a:t>
            </a:r>
            <a:endParaRPr lang="de-DE" dirty="0"/>
          </a:p>
        </p:txBody>
      </p:sp>
      <p:pic>
        <p:nvPicPr>
          <p:cNvPr id="8" name="Inhaltsplatzhalt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2697" y="2988285"/>
            <a:ext cx="3810906" cy="2850639"/>
          </a:xfrm>
          <a:prstGeom prst="rect">
            <a:avLst/>
          </a:prstGeom>
        </p:spPr>
      </p:pic>
      <p:sp>
        <p:nvSpPr>
          <p:cNvPr id="9" name="Ovale Legende 8"/>
          <p:cNvSpPr/>
          <p:nvPr/>
        </p:nvSpPr>
        <p:spPr>
          <a:xfrm>
            <a:off x="6282000" y="1279236"/>
            <a:ext cx="1796771" cy="1432874"/>
          </a:xfrm>
          <a:prstGeom prst="wedgeEllipseCallout">
            <a:avLst>
              <a:gd name="adj1" fmla="val -60707"/>
              <a:gd name="adj2" fmla="val 92105"/>
            </a:avLst>
          </a:prstGeom>
          <a:solidFill>
            <a:srgbClr val="6B368A"/>
          </a:solidFill>
          <a:ln>
            <a:solidFill>
              <a:srgbClr val="6B368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0" name="Wolkenförmige Legende 9"/>
          <p:cNvSpPr/>
          <p:nvPr/>
        </p:nvSpPr>
        <p:spPr>
          <a:xfrm>
            <a:off x="556181" y="1508288"/>
            <a:ext cx="3346516" cy="2234221"/>
          </a:xfrm>
          <a:prstGeom prst="cloudCallout">
            <a:avLst>
              <a:gd name="adj1" fmla="val 69816"/>
              <a:gd name="adj2" fmla="val 31602"/>
            </a:avLst>
          </a:prstGeom>
          <a:solidFill>
            <a:srgbClr val="019BA5"/>
          </a:solidFill>
          <a:ln>
            <a:solidFill>
              <a:srgbClr val="019BA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11" name="Wolkenförmige Legende 10"/>
          <p:cNvSpPr/>
          <p:nvPr/>
        </p:nvSpPr>
        <p:spPr>
          <a:xfrm rot="10372336" flipH="1">
            <a:off x="1159778" y="4320627"/>
            <a:ext cx="2367687" cy="1671326"/>
          </a:xfrm>
          <a:prstGeom prst="cloudCallout">
            <a:avLst>
              <a:gd name="adj1" fmla="val 69816"/>
              <a:gd name="adj2" fmla="val 31602"/>
            </a:avLst>
          </a:prstGeom>
          <a:solidFill>
            <a:srgbClr val="6B368A"/>
          </a:solidFill>
          <a:ln>
            <a:solidFill>
              <a:srgbClr val="6B368A"/>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pic>
        <p:nvPicPr>
          <p:cNvPr id="12" name="Onlinebild-Platzhalter 4"/>
          <p:cNvPicPr>
            <a:picLocks noGrp="1" noChangeAspect="1"/>
          </p:cNvPicPr>
          <p:nvPr>
            <p:ph type="clipArt" sz="quarter" idx="18"/>
          </p:nvPr>
        </p:nvPicPr>
        <p:blipFill>
          <a:blip r:embed="rId4" cstate="print">
            <a:extLst>
              <a:ext uri="{28A0092B-C50C-407E-A947-70E740481C1C}">
                <a14:useLocalDpi xmlns:a14="http://schemas.microsoft.com/office/drawing/2010/main" val="0"/>
              </a:ext>
            </a:extLst>
          </a:blip>
          <a:stretch>
            <a:fillRect/>
          </a:stretch>
        </p:blipFill>
        <p:spPr>
          <a:xfrm>
            <a:off x="7924800" y="6175707"/>
            <a:ext cx="1219200" cy="215567"/>
          </a:xfrm>
        </p:spPr>
      </p:pic>
    </p:spTree>
    <p:extLst>
      <p:ext uri="{BB962C8B-B14F-4D97-AF65-F5344CB8AC3E}">
        <p14:creationId xmlns:p14="http://schemas.microsoft.com/office/powerpoint/2010/main" val="11960760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p:cNvSpPr>
            <a:spLocks noGrp="1"/>
          </p:cNvSpPr>
          <p:nvPr>
            <p:ph type="body" sz="quarter" idx="15"/>
          </p:nvPr>
        </p:nvSpPr>
        <p:spPr>
          <a:solidFill>
            <a:srgbClr val="019BA5">
              <a:alpha val="74902"/>
            </a:srgbClr>
          </a:solidFill>
        </p:spPr>
        <p:txBody>
          <a:bodyPr/>
          <a:lstStyle/>
          <a:p>
            <a:endParaRPr lang="de-DE" dirty="0"/>
          </a:p>
        </p:txBody>
      </p:sp>
      <p:sp>
        <p:nvSpPr>
          <p:cNvPr id="9" name="Titel 8"/>
          <p:cNvSpPr>
            <a:spLocks noGrp="1"/>
          </p:cNvSpPr>
          <p:nvPr>
            <p:ph type="title"/>
          </p:nvPr>
        </p:nvSpPr>
        <p:spPr>
          <a:xfrm>
            <a:off x="396000" y="632081"/>
            <a:ext cx="8349538" cy="461665"/>
          </a:xfrm>
        </p:spPr>
        <p:txBody>
          <a:bodyPr/>
          <a:lstStyle/>
          <a:p>
            <a:r>
              <a:rPr lang="de-DE" dirty="0"/>
              <a:t>Was sind „In-Game-Käufe“?</a:t>
            </a:r>
          </a:p>
        </p:txBody>
      </p:sp>
      <p:sp>
        <p:nvSpPr>
          <p:cNvPr id="10" name="Inhaltsplatzhalter 9"/>
          <p:cNvSpPr>
            <a:spLocks noGrp="1"/>
          </p:cNvSpPr>
          <p:nvPr>
            <p:ph idx="1"/>
          </p:nvPr>
        </p:nvSpPr>
        <p:spPr>
          <a:xfrm>
            <a:off x="396000" y="1243965"/>
            <a:ext cx="8349538" cy="1372683"/>
          </a:xfrm>
        </p:spPr>
        <p:txBody>
          <a:bodyPr/>
          <a:lstStyle/>
          <a:p>
            <a:endParaRPr lang="de-DE" cap="none" dirty="0" smtClean="0"/>
          </a:p>
          <a:p>
            <a:r>
              <a:rPr lang="de-DE" cap="none" dirty="0" smtClean="0">
                <a:solidFill>
                  <a:srgbClr val="019BA5"/>
                </a:solidFill>
              </a:rPr>
              <a:t/>
            </a:r>
            <a:br>
              <a:rPr lang="de-DE" cap="none" dirty="0" smtClean="0">
                <a:solidFill>
                  <a:srgbClr val="019BA5"/>
                </a:solidFill>
              </a:rPr>
            </a:br>
            <a:endParaRPr lang="de-DE" cap="none" dirty="0">
              <a:solidFill>
                <a:srgbClr val="019BA5"/>
              </a:solidFill>
            </a:endParaRPr>
          </a:p>
          <a:p>
            <a:endParaRPr lang="de-DE" b="0" cap="none" dirty="0"/>
          </a:p>
        </p:txBody>
      </p:sp>
      <p:sp>
        <p:nvSpPr>
          <p:cNvPr id="6" name="Fußzeilenplatzhalter 5"/>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pic>
        <p:nvPicPr>
          <p:cNvPr id="2" name="Onlinebild-Platzhalter 1"/>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336"/>
            <a:ext cx="1219200" cy="215567"/>
          </a:xfrm>
        </p:spPr>
      </p:pic>
    </p:spTree>
    <p:extLst>
      <p:ext uri="{BB962C8B-B14F-4D97-AF65-F5344CB8AC3E}">
        <p14:creationId xmlns:p14="http://schemas.microsoft.com/office/powerpoint/2010/main" val="3561672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p:cNvSpPr>
            <a:spLocks noGrp="1"/>
          </p:cNvSpPr>
          <p:nvPr>
            <p:ph type="body" sz="quarter" idx="15"/>
          </p:nvPr>
        </p:nvSpPr>
        <p:spPr>
          <a:solidFill>
            <a:srgbClr val="019BA5">
              <a:alpha val="74902"/>
            </a:srgbClr>
          </a:solidFill>
        </p:spPr>
        <p:txBody>
          <a:bodyPr/>
          <a:lstStyle/>
          <a:p>
            <a:endParaRPr lang="de-DE" dirty="0"/>
          </a:p>
        </p:txBody>
      </p:sp>
      <p:sp>
        <p:nvSpPr>
          <p:cNvPr id="9" name="Titel 8"/>
          <p:cNvSpPr>
            <a:spLocks noGrp="1"/>
          </p:cNvSpPr>
          <p:nvPr>
            <p:ph type="title"/>
          </p:nvPr>
        </p:nvSpPr>
        <p:spPr>
          <a:xfrm>
            <a:off x="396000" y="632081"/>
            <a:ext cx="8349538" cy="461665"/>
          </a:xfrm>
        </p:spPr>
        <p:txBody>
          <a:bodyPr/>
          <a:lstStyle/>
          <a:p>
            <a:r>
              <a:rPr lang="de-DE" dirty="0"/>
              <a:t>Was sind „In-Game-Käufe“?</a:t>
            </a:r>
          </a:p>
        </p:txBody>
      </p:sp>
      <p:sp>
        <p:nvSpPr>
          <p:cNvPr id="10" name="Inhaltsplatzhalter 9"/>
          <p:cNvSpPr>
            <a:spLocks noGrp="1"/>
          </p:cNvSpPr>
          <p:nvPr>
            <p:ph idx="1"/>
          </p:nvPr>
        </p:nvSpPr>
        <p:spPr>
          <a:xfrm>
            <a:off x="396000" y="1243965"/>
            <a:ext cx="8349538" cy="2668423"/>
          </a:xfrm>
        </p:spPr>
        <p:txBody>
          <a:bodyPr/>
          <a:lstStyle/>
          <a:p>
            <a:r>
              <a:rPr lang="de-DE" cap="none" dirty="0" smtClean="0">
                <a:solidFill>
                  <a:srgbClr val="019BA5"/>
                </a:solidFill>
              </a:rPr>
              <a:t/>
            </a:r>
            <a:br>
              <a:rPr lang="de-DE" cap="none" dirty="0" smtClean="0">
                <a:solidFill>
                  <a:srgbClr val="019BA5"/>
                </a:solidFill>
              </a:rPr>
            </a:br>
            <a:r>
              <a:rPr lang="de-DE" b="0" cap="none" dirty="0"/>
              <a:t>In-Game-Käufe sind grundsätzlich alle Käufe, die du während eines Spiels tätigen </a:t>
            </a:r>
            <a:r>
              <a:rPr lang="de-DE" b="0" cap="none" dirty="0" smtClean="0"/>
              <a:t>kannst, egal auf welchem Endgerät. </a:t>
            </a:r>
            <a:r>
              <a:rPr lang="de-DE" b="0" cap="none" dirty="0"/>
              <a:t>Bei Spiele-Apps spricht man von In-App-Käufen.</a:t>
            </a:r>
          </a:p>
          <a:p>
            <a:endParaRPr lang="de-DE" b="0" cap="none" dirty="0" smtClean="0"/>
          </a:p>
          <a:p>
            <a:r>
              <a:rPr lang="de-DE" cap="none" dirty="0" smtClean="0"/>
              <a:t>DAS PROBLEM:</a:t>
            </a:r>
          </a:p>
          <a:p>
            <a:r>
              <a:rPr lang="de-DE" b="0" cap="none" dirty="0" smtClean="0"/>
              <a:t>72 </a:t>
            </a:r>
            <a:r>
              <a:rPr lang="de-DE" b="0" cap="none" dirty="0"/>
              <a:t>Prozent der </a:t>
            </a:r>
            <a:r>
              <a:rPr lang="de-DE" b="0" cap="none" dirty="0" err="1"/>
              <a:t>Gamer:innen</a:t>
            </a:r>
            <a:r>
              <a:rPr lang="de-DE" b="0" cap="none" dirty="0"/>
              <a:t> </a:t>
            </a:r>
            <a:r>
              <a:rPr lang="de-DE" b="0" cap="none" dirty="0" smtClean="0"/>
              <a:t>in Deutschland hatten </a:t>
            </a:r>
            <a:r>
              <a:rPr lang="de-DE" b="0" cap="none" dirty="0"/>
              <a:t>schon einmal den </a:t>
            </a:r>
            <a:r>
              <a:rPr lang="de-DE" b="0" cap="none" dirty="0" smtClean="0"/>
              <a:t>Eindruck, </a:t>
            </a:r>
            <a:r>
              <a:rPr lang="de-DE" b="0" cap="none" dirty="0"/>
              <a:t>in Spielen nur voran zu kommen, wenn sie In-Game-Käufe tätigen</a:t>
            </a:r>
            <a:r>
              <a:rPr lang="de-DE" b="0" cap="none" dirty="0" smtClean="0"/>
              <a:t>.</a:t>
            </a:r>
            <a:endParaRPr lang="de-DE" b="0" cap="none" dirty="0"/>
          </a:p>
        </p:txBody>
      </p:sp>
      <p:sp>
        <p:nvSpPr>
          <p:cNvPr id="6" name="Fußzeilenplatzhalter 5"/>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pic>
        <p:nvPicPr>
          <p:cNvPr id="2" name="Onlinebild-Platzhalter 1"/>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336"/>
            <a:ext cx="1219200" cy="215567"/>
          </a:xfrm>
        </p:spPr>
      </p:pic>
      <p:sp>
        <p:nvSpPr>
          <p:cNvPr id="12" name="Textfeld 11"/>
          <p:cNvSpPr txBox="1"/>
          <p:nvPr/>
        </p:nvSpPr>
        <p:spPr>
          <a:xfrm>
            <a:off x="331108" y="6064663"/>
            <a:ext cx="9178653" cy="246221"/>
          </a:xfrm>
          <a:prstGeom prst="rect">
            <a:avLst/>
          </a:prstGeom>
          <a:noFill/>
        </p:spPr>
        <p:txBody>
          <a:bodyPr wrap="square" rtlCol="0">
            <a:spAutoFit/>
          </a:bodyPr>
          <a:lstStyle/>
          <a:p>
            <a:r>
              <a:rPr lang="de-DE" sz="1000" dirty="0"/>
              <a:t>Quelle: </a:t>
            </a:r>
            <a:r>
              <a:rPr lang="de-DE" sz="1000" dirty="0">
                <a:hlinkClick r:id="rId4"/>
              </a:rPr>
              <a:t>https://</a:t>
            </a:r>
            <a:r>
              <a:rPr lang="de-DE" sz="1000" dirty="0" smtClean="0">
                <a:hlinkClick r:id="rId4"/>
              </a:rPr>
              <a:t>www.vzbv.de/meldungen/lootboxen-verleiten-zum-wiederholten-geldausgeben</a:t>
            </a:r>
            <a:r>
              <a:rPr lang="de-DE" sz="1000" dirty="0" smtClean="0"/>
              <a:t>, Stand Dezember 2023</a:t>
            </a:r>
            <a:endParaRPr lang="de-DE" sz="1000" dirty="0"/>
          </a:p>
        </p:txBody>
      </p:sp>
      <p:sp>
        <p:nvSpPr>
          <p:cNvPr id="5" name="Rechteck 4"/>
          <p:cNvSpPr/>
          <p:nvPr/>
        </p:nvSpPr>
        <p:spPr>
          <a:xfrm>
            <a:off x="263275" y="3996404"/>
            <a:ext cx="6765817" cy="1923604"/>
          </a:xfrm>
          <a:prstGeom prst="rect">
            <a:avLst/>
          </a:prstGeom>
        </p:spPr>
        <p:txBody>
          <a:bodyPr wrap="square">
            <a:spAutoFit/>
          </a:bodyPr>
          <a:lstStyle/>
          <a:p>
            <a:r>
              <a:rPr lang="de-DE" i="1" dirty="0" err="1"/>
              <a:t>Gamer:innen</a:t>
            </a:r>
            <a:r>
              <a:rPr lang="de-DE" i="1" dirty="0"/>
              <a:t> werden immer wieder dazu gedrängt, Geld auszugeben, und im Unklaren über die wahren Kosten oder Gewinnwahrscheinlichkeiten gelassen. So wird der digitale Spielespaß schnell teuer – gerade für junge </a:t>
            </a:r>
            <a:r>
              <a:rPr lang="de-DE" i="1" dirty="0" err="1"/>
              <a:t>Nutzer:innen</a:t>
            </a:r>
            <a:r>
              <a:rPr lang="de-DE" i="1" dirty="0" smtClean="0"/>
              <a:t>.</a:t>
            </a:r>
          </a:p>
          <a:p>
            <a:pPr algn="r"/>
            <a:endParaRPr lang="de-DE" sz="1200" dirty="0" smtClean="0"/>
          </a:p>
          <a:p>
            <a:pPr algn="r"/>
            <a:r>
              <a:rPr lang="de-DE" sz="1200" dirty="0" smtClean="0"/>
              <a:t>Sabrina </a:t>
            </a:r>
            <a:r>
              <a:rPr lang="de-DE" sz="1200" dirty="0"/>
              <a:t>Wagner, Referentin im Team Marktbeobachtung des </a:t>
            </a:r>
            <a:r>
              <a:rPr lang="de-DE" sz="1200" dirty="0" smtClean="0"/>
              <a:t>vzbv</a:t>
            </a:r>
            <a:endParaRPr lang="de-DE" sz="2000" dirty="0"/>
          </a:p>
          <a:p>
            <a:pPr algn="r"/>
            <a:endParaRPr lang="de-DE" sz="100" dirty="0">
              <a:solidFill>
                <a:schemeClr val="bg1">
                  <a:lumMod val="65000"/>
                </a:schemeClr>
              </a:solidFill>
            </a:endParaRPr>
          </a:p>
          <a:p>
            <a:pPr algn="r"/>
            <a:r>
              <a:rPr lang="de-DE" sz="900" dirty="0">
                <a:solidFill>
                  <a:schemeClr val="bg1">
                    <a:lumMod val="65000"/>
                  </a:schemeClr>
                </a:solidFill>
              </a:rPr>
              <a:t>Foto: © 2023 Verbraucherzentrale Bundesverband e.V.</a:t>
            </a:r>
          </a:p>
          <a:p>
            <a:pPr algn="r"/>
            <a:endParaRPr lang="de-DE" sz="1200" dirty="0" smtClean="0"/>
          </a:p>
        </p:txBody>
      </p:sp>
      <p:pic>
        <p:nvPicPr>
          <p:cNvPr id="13" name="Grafik 12"/>
          <p:cNvPicPr/>
          <p:nvPr/>
        </p:nvPicPr>
        <p:blipFill>
          <a:blip r:embed="rId5"/>
          <a:stretch>
            <a:fillRect/>
          </a:stretch>
        </p:blipFill>
        <p:spPr>
          <a:xfrm>
            <a:off x="7029092" y="3964881"/>
            <a:ext cx="1609725" cy="1590675"/>
          </a:xfrm>
          <a:prstGeom prst="ellipse">
            <a:avLst/>
          </a:prstGeom>
        </p:spPr>
      </p:pic>
    </p:spTree>
    <p:extLst>
      <p:ext uri="{BB962C8B-B14F-4D97-AF65-F5344CB8AC3E}">
        <p14:creationId xmlns:p14="http://schemas.microsoft.com/office/powerpoint/2010/main" val="4351059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p:cNvSpPr>
            <a:spLocks noGrp="1"/>
          </p:cNvSpPr>
          <p:nvPr>
            <p:ph type="body" sz="quarter" idx="15"/>
          </p:nvPr>
        </p:nvSpPr>
        <p:spPr>
          <a:solidFill>
            <a:srgbClr val="019BA5">
              <a:alpha val="74902"/>
            </a:srgbClr>
          </a:solidFill>
        </p:spPr>
        <p:txBody>
          <a:bodyPr/>
          <a:lstStyle/>
          <a:p>
            <a:endParaRPr lang="de-DE" dirty="0"/>
          </a:p>
        </p:txBody>
      </p:sp>
      <p:sp>
        <p:nvSpPr>
          <p:cNvPr id="9" name="Titel 8"/>
          <p:cNvSpPr>
            <a:spLocks noGrp="1"/>
          </p:cNvSpPr>
          <p:nvPr>
            <p:ph type="title"/>
          </p:nvPr>
        </p:nvSpPr>
        <p:spPr>
          <a:xfrm>
            <a:off x="396000" y="632081"/>
            <a:ext cx="8349538" cy="461665"/>
          </a:xfrm>
        </p:spPr>
        <p:txBody>
          <a:bodyPr/>
          <a:lstStyle/>
          <a:p>
            <a:r>
              <a:rPr lang="de-DE" dirty="0"/>
              <a:t>Wahr oder falsch?</a:t>
            </a:r>
          </a:p>
        </p:txBody>
      </p:sp>
      <p:sp>
        <p:nvSpPr>
          <p:cNvPr id="10" name="Inhaltsplatzhalter 9"/>
          <p:cNvSpPr>
            <a:spLocks noGrp="1"/>
          </p:cNvSpPr>
          <p:nvPr>
            <p:ph idx="1"/>
          </p:nvPr>
        </p:nvSpPr>
        <p:spPr>
          <a:xfrm>
            <a:off x="396000" y="1243965"/>
            <a:ext cx="8349538" cy="1677382"/>
          </a:xfrm>
        </p:spPr>
        <p:txBody>
          <a:bodyPr/>
          <a:lstStyle/>
          <a:p>
            <a:endParaRPr lang="de-DE" cap="none" dirty="0" smtClean="0"/>
          </a:p>
          <a:p>
            <a:r>
              <a:rPr lang="de-DE" cap="none" dirty="0" smtClean="0"/>
              <a:t>In-Game-Käufe </a:t>
            </a:r>
            <a:r>
              <a:rPr lang="de-DE" cap="none" dirty="0"/>
              <a:t>gibt es nur in kostenlosen Spielen</a:t>
            </a:r>
            <a:r>
              <a:rPr lang="de-DE" cap="none" dirty="0" smtClean="0"/>
              <a:t>.</a:t>
            </a:r>
            <a:r>
              <a:rPr lang="de-DE" i="1" cap="none" dirty="0" smtClean="0"/>
              <a:t/>
            </a:r>
            <a:br>
              <a:rPr lang="de-DE" i="1" cap="none" dirty="0" smtClean="0"/>
            </a:br>
            <a:r>
              <a:rPr lang="de-DE" i="1" cap="none" dirty="0" smtClean="0"/>
              <a:t/>
            </a:r>
            <a:br>
              <a:rPr lang="de-DE" i="1" cap="none" dirty="0" smtClean="0"/>
            </a:br>
            <a:endParaRPr lang="de-DE" cap="none" dirty="0" smtClean="0">
              <a:solidFill>
                <a:srgbClr val="DB007A"/>
              </a:solidFill>
            </a:endParaRPr>
          </a:p>
          <a:p>
            <a:r>
              <a:rPr lang="de-DE" dirty="0"/>
              <a:t> </a:t>
            </a:r>
            <a:endParaRPr lang="de-DE" b="0" cap="none" dirty="0"/>
          </a:p>
        </p:txBody>
      </p:sp>
      <p:sp>
        <p:nvSpPr>
          <p:cNvPr id="6" name="Fußzeilenplatzhalter 5"/>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pic>
        <p:nvPicPr>
          <p:cNvPr id="2" name="Onlinebild-Platzhalter 1"/>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336"/>
            <a:ext cx="1219200" cy="215567"/>
          </a:xfrm>
        </p:spPr>
      </p:pic>
    </p:spTree>
    <p:extLst>
      <p:ext uri="{BB962C8B-B14F-4D97-AF65-F5344CB8AC3E}">
        <p14:creationId xmlns:p14="http://schemas.microsoft.com/office/powerpoint/2010/main" val="8869457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p:cNvSpPr>
            <a:spLocks noGrp="1"/>
          </p:cNvSpPr>
          <p:nvPr>
            <p:ph type="body" sz="quarter" idx="15"/>
          </p:nvPr>
        </p:nvSpPr>
        <p:spPr>
          <a:solidFill>
            <a:srgbClr val="019BA5">
              <a:alpha val="74902"/>
            </a:srgbClr>
          </a:solidFill>
        </p:spPr>
        <p:txBody>
          <a:bodyPr/>
          <a:lstStyle/>
          <a:p>
            <a:endParaRPr lang="de-DE" dirty="0"/>
          </a:p>
        </p:txBody>
      </p:sp>
      <p:sp>
        <p:nvSpPr>
          <p:cNvPr id="9" name="Titel 8"/>
          <p:cNvSpPr>
            <a:spLocks noGrp="1"/>
          </p:cNvSpPr>
          <p:nvPr>
            <p:ph type="title"/>
          </p:nvPr>
        </p:nvSpPr>
        <p:spPr>
          <a:xfrm>
            <a:off x="396000" y="632081"/>
            <a:ext cx="8349538" cy="461665"/>
          </a:xfrm>
        </p:spPr>
        <p:txBody>
          <a:bodyPr/>
          <a:lstStyle/>
          <a:p>
            <a:r>
              <a:rPr lang="de-DE" dirty="0"/>
              <a:t>Wahr oder falsch?</a:t>
            </a:r>
          </a:p>
        </p:txBody>
      </p:sp>
      <p:sp>
        <p:nvSpPr>
          <p:cNvPr id="10" name="Inhaltsplatzhalter 9"/>
          <p:cNvSpPr>
            <a:spLocks noGrp="1"/>
          </p:cNvSpPr>
          <p:nvPr>
            <p:ph idx="1"/>
          </p:nvPr>
        </p:nvSpPr>
        <p:spPr>
          <a:xfrm>
            <a:off x="396000" y="1243965"/>
            <a:ext cx="8349538" cy="4499693"/>
          </a:xfrm>
        </p:spPr>
        <p:txBody>
          <a:bodyPr/>
          <a:lstStyle/>
          <a:p>
            <a:endParaRPr lang="de-DE" cap="none" dirty="0" smtClean="0"/>
          </a:p>
          <a:p>
            <a:r>
              <a:rPr lang="de-DE" cap="none" dirty="0" smtClean="0"/>
              <a:t>In-Game-Käufe </a:t>
            </a:r>
            <a:r>
              <a:rPr lang="de-DE" cap="none" dirty="0"/>
              <a:t>gibt es nur in kostenlosen Spielen</a:t>
            </a:r>
            <a:r>
              <a:rPr lang="de-DE" cap="none" dirty="0" smtClean="0"/>
              <a:t>.</a:t>
            </a:r>
            <a:r>
              <a:rPr lang="de-DE" i="1" cap="none" dirty="0" smtClean="0"/>
              <a:t/>
            </a:r>
            <a:br>
              <a:rPr lang="de-DE" i="1" cap="none" dirty="0" smtClean="0"/>
            </a:br>
            <a:endParaRPr lang="de-DE" i="1" cap="none" dirty="0" smtClean="0"/>
          </a:p>
          <a:p>
            <a:r>
              <a:rPr lang="de-DE" cap="none" dirty="0" smtClean="0">
                <a:solidFill>
                  <a:srgbClr val="DB007A"/>
                </a:solidFill>
              </a:rPr>
              <a:t>FALSCH</a:t>
            </a:r>
          </a:p>
          <a:p>
            <a:r>
              <a:rPr lang="de-DE" b="0" cap="none" dirty="0" smtClean="0"/>
              <a:t>Auch </a:t>
            </a:r>
            <a:r>
              <a:rPr lang="de-DE" b="0" cap="none" dirty="0"/>
              <a:t>in immer mehr </a:t>
            </a:r>
            <a:r>
              <a:rPr lang="de-DE" cap="none" dirty="0"/>
              <a:t>kostenpflichtigen Spielen </a:t>
            </a:r>
            <a:r>
              <a:rPr lang="de-DE" b="0" cap="none" dirty="0"/>
              <a:t>finden sich mittlerweile Shops, in denen </a:t>
            </a:r>
            <a:r>
              <a:rPr lang="de-DE" b="0" cap="none" dirty="0" smtClean="0"/>
              <a:t>Zusatzinhalte </a:t>
            </a:r>
            <a:r>
              <a:rPr lang="de-DE" b="0" cap="none" dirty="0"/>
              <a:t>über echtes Geld erworben werden können</a:t>
            </a:r>
            <a:r>
              <a:rPr lang="de-DE" b="0" cap="none" dirty="0" smtClean="0"/>
              <a:t>.</a:t>
            </a:r>
            <a:r>
              <a:rPr lang="de-DE" dirty="0"/>
              <a:t> </a:t>
            </a:r>
            <a:endParaRPr lang="de-DE" dirty="0" smtClean="0"/>
          </a:p>
          <a:p>
            <a:endParaRPr lang="de-DE" b="0" cap="none" dirty="0" smtClean="0"/>
          </a:p>
          <a:p>
            <a:r>
              <a:rPr lang="de-DE" cap="none" dirty="0" smtClean="0"/>
              <a:t>DAS PROBLEM:</a:t>
            </a:r>
            <a:endParaRPr lang="de-DE" cap="none" dirty="0"/>
          </a:p>
          <a:p>
            <a:r>
              <a:rPr lang="de-DE" b="0" cap="none" dirty="0" smtClean="0"/>
              <a:t>Einmal gekauft, kann ein Spiel durch In-Game-Käufe doch noch teurer werden als </a:t>
            </a:r>
            <a:r>
              <a:rPr lang="de-DE" b="0" cap="none" dirty="0"/>
              <a:t>gedacht. </a:t>
            </a:r>
            <a:r>
              <a:rPr lang="de-DE" b="0" cap="none" dirty="0" err="1"/>
              <a:t>Spieler:innen</a:t>
            </a:r>
            <a:r>
              <a:rPr lang="de-DE" b="0" cap="none" dirty="0"/>
              <a:t> werden durch den Spielmechanismus motiviert, Geld zu zahlen, um im Spiel vorankommen zu können.</a:t>
            </a:r>
          </a:p>
          <a:p>
            <a:r>
              <a:rPr lang="de-DE" b="0" cap="none" dirty="0" smtClean="0"/>
              <a:t>Durch </a:t>
            </a:r>
            <a:r>
              <a:rPr lang="de-DE" b="0" cap="none" dirty="0"/>
              <a:t>In-Game-Käufe können selbst kostenlos installierbare "Free </a:t>
            </a:r>
            <a:r>
              <a:rPr lang="de-DE" b="0" cap="none" dirty="0" err="1"/>
              <a:t>to</a:t>
            </a:r>
            <a:r>
              <a:rPr lang="de-DE" b="0" cap="none" dirty="0"/>
              <a:t> </a:t>
            </a:r>
            <a:r>
              <a:rPr lang="de-DE" b="0" cap="none" dirty="0" err="1"/>
              <a:t>play</a:t>
            </a:r>
            <a:r>
              <a:rPr lang="de-DE" b="0" cap="none" dirty="0"/>
              <a:t>"-Spiele teuer werden. </a:t>
            </a:r>
          </a:p>
        </p:txBody>
      </p:sp>
      <p:sp>
        <p:nvSpPr>
          <p:cNvPr id="6" name="Fußzeilenplatzhalter 5"/>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pic>
        <p:nvPicPr>
          <p:cNvPr id="2" name="Onlinebild-Platzhalter 1"/>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336"/>
            <a:ext cx="1219200" cy="215567"/>
          </a:xfrm>
        </p:spPr>
      </p:pic>
    </p:spTree>
    <p:extLst>
      <p:ext uri="{BB962C8B-B14F-4D97-AF65-F5344CB8AC3E}">
        <p14:creationId xmlns:p14="http://schemas.microsoft.com/office/powerpoint/2010/main" val="6611906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p:cNvSpPr>
            <a:spLocks noGrp="1"/>
          </p:cNvSpPr>
          <p:nvPr>
            <p:ph type="body" sz="quarter" idx="15"/>
          </p:nvPr>
        </p:nvSpPr>
        <p:spPr>
          <a:solidFill>
            <a:srgbClr val="019BA5">
              <a:alpha val="74902"/>
            </a:srgbClr>
          </a:solidFill>
        </p:spPr>
        <p:txBody>
          <a:bodyPr/>
          <a:lstStyle/>
          <a:p>
            <a:endParaRPr lang="de-DE" dirty="0"/>
          </a:p>
        </p:txBody>
      </p:sp>
      <p:sp>
        <p:nvSpPr>
          <p:cNvPr id="9" name="Titel 8"/>
          <p:cNvSpPr>
            <a:spLocks noGrp="1"/>
          </p:cNvSpPr>
          <p:nvPr>
            <p:ph type="title"/>
          </p:nvPr>
        </p:nvSpPr>
        <p:spPr>
          <a:xfrm>
            <a:off x="396000" y="632081"/>
            <a:ext cx="8349538" cy="461665"/>
          </a:xfrm>
        </p:spPr>
        <p:txBody>
          <a:bodyPr/>
          <a:lstStyle/>
          <a:p>
            <a:r>
              <a:rPr lang="de-DE" dirty="0" smtClean="0"/>
              <a:t>Was ist eine </a:t>
            </a:r>
            <a:r>
              <a:rPr lang="de-DE" dirty="0"/>
              <a:t>„In-Game-Währung“?</a:t>
            </a:r>
          </a:p>
        </p:txBody>
      </p:sp>
      <p:sp>
        <p:nvSpPr>
          <p:cNvPr id="10" name="Inhaltsplatzhalter 9"/>
          <p:cNvSpPr>
            <a:spLocks noGrp="1"/>
          </p:cNvSpPr>
          <p:nvPr>
            <p:ph idx="1"/>
          </p:nvPr>
        </p:nvSpPr>
        <p:spPr>
          <a:xfrm>
            <a:off x="396000" y="1243965"/>
            <a:ext cx="8349538" cy="991041"/>
          </a:xfrm>
        </p:spPr>
        <p:txBody>
          <a:bodyPr/>
          <a:lstStyle/>
          <a:p>
            <a:endParaRPr lang="de-DE" cap="none" dirty="0" smtClean="0"/>
          </a:p>
          <a:p>
            <a:r>
              <a:rPr lang="de-DE" cap="none" dirty="0" smtClean="0">
                <a:solidFill>
                  <a:srgbClr val="019BA5"/>
                </a:solidFill>
              </a:rPr>
              <a:t/>
            </a:r>
            <a:br>
              <a:rPr lang="de-DE" cap="none" dirty="0" smtClean="0">
                <a:solidFill>
                  <a:srgbClr val="019BA5"/>
                </a:solidFill>
              </a:rPr>
            </a:br>
            <a:endParaRPr lang="de-DE" b="0" cap="none" dirty="0" smtClean="0"/>
          </a:p>
        </p:txBody>
      </p:sp>
      <p:sp>
        <p:nvSpPr>
          <p:cNvPr id="6" name="Fußzeilenplatzhalter 5"/>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pic>
        <p:nvPicPr>
          <p:cNvPr id="2" name="Onlinebild-Platzhalter 1"/>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336"/>
            <a:ext cx="1219200" cy="215567"/>
          </a:xfrm>
        </p:spPr>
      </p:pic>
    </p:spTree>
    <p:extLst>
      <p:ext uri="{BB962C8B-B14F-4D97-AF65-F5344CB8AC3E}">
        <p14:creationId xmlns:p14="http://schemas.microsoft.com/office/powerpoint/2010/main" val="1519484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p:cNvSpPr>
            <a:spLocks noGrp="1"/>
          </p:cNvSpPr>
          <p:nvPr>
            <p:ph type="body" sz="quarter" idx="15"/>
          </p:nvPr>
        </p:nvSpPr>
        <p:spPr>
          <a:solidFill>
            <a:srgbClr val="019BA5">
              <a:alpha val="74902"/>
            </a:srgbClr>
          </a:solidFill>
        </p:spPr>
        <p:txBody>
          <a:bodyPr/>
          <a:lstStyle/>
          <a:p>
            <a:endParaRPr lang="de-DE" dirty="0"/>
          </a:p>
        </p:txBody>
      </p:sp>
      <p:sp>
        <p:nvSpPr>
          <p:cNvPr id="9" name="Titel 8"/>
          <p:cNvSpPr>
            <a:spLocks noGrp="1"/>
          </p:cNvSpPr>
          <p:nvPr>
            <p:ph type="title"/>
          </p:nvPr>
        </p:nvSpPr>
        <p:spPr>
          <a:xfrm>
            <a:off x="396000" y="632081"/>
            <a:ext cx="8349538" cy="461665"/>
          </a:xfrm>
        </p:spPr>
        <p:txBody>
          <a:bodyPr/>
          <a:lstStyle/>
          <a:p>
            <a:r>
              <a:rPr lang="de-DE" dirty="0" smtClean="0"/>
              <a:t>Was ist eine „In-Game-Währung“?</a:t>
            </a:r>
            <a:endParaRPr lang="de-DE" dirty="0"/>
          </a:p>
        </p:txBody>
      </p:sp>
      <p:sp>
        <p:nvSpPr>
          <p:cNvPr id="10" name="Inhaltsplatzhalter 9"/>
          <p:cNvSpPr>
            <a:spLocks noGrp="1"/>
          </p:cNvSpPr>
          <p:nvPr>
            <p:ph idx="1"/>
          </p:nvPr>
        </p:nvSpPr>
        <p:spPr>
          <a:xfrm>
            <a:off x="396000" y="1243965"/>
            <a:ext cx="8349538" cy="2668423"/>
          </a:xfrm>
        </p:spPr>
        <p:txBody>
          <a:bodyPr/>
          <a:lstStyle/>
          <a:p>
            <a:endParaRPr lang="de-DE" cap="none" dirty="0" smtClean="0"/>
          </a:p>
          <a:p>
            <a:r>
              <a:rPr lang="de-DE" b="0" cap="none" dirty="0" smtClean="0"/>
              <a:t>Bei </a:t>
            </a:r>
            <a:r>
              <a:rPr lang="de-DE" b="0" cap="none" dirty="0"/>
              <a:t>In-Game-Währung handelt es sich beispielsweise um </a:t>
            </a:r>
            <a:r>
              <a:rPr lang="de-DE" cap="none" dirty="0" smtClean="0"/>
              <a:t>digitale Münzen</a:t>
            </a:r>
            <a:r>
              <a:rPr lang="de-DE" cap="none" dirty="0"/>
              <a:t>, Diamanten, Punkte oder Rohstoffe</a:t>
            </a:r>
            <a:r>
              <a:rPr lang="de-DE" b="0" cap="none" dirty="0"/>
              <a:t>, welche nur innerhalb eines Spiels genutzt werden </a:t>
            </a:r>
            <a:r>
              <a:rPr lang="de-DE" b="0" cap="none" dirty="0" smtClean="0"/>
              <a:t>können.</a:t>
            </a:r>
          </a:p>
          <a:p>
            <a:r>
              <a:rPr lang="de-DE" b="0" cap="none" dirty="0" smtClean="0"/>
              <a:t>Die In-Game-Währung kann </a:t>
            </a:r>
            <a:r>
              <a:rPr lang="de-DE" cap="none" dirty="0" smtClean="0"/>
              <a:t>gegen Vorteile </a:t>
            </a:r>
            <a:r>
              <a:rPr lang="de-DE" cap="none" dirty="0"/>
              <a:t>oder Zusatzinhalte </a:t>
            </a:r>
            <a:r>
              <a:rPr lang="de-DE" b="0" cap="none" dirty="0"/>
              <a:t>innerhalb des Spiels (beispielsweise neue Charaktere, Ausstattung) </a:t>
            </a:r>
            <a:r>
              <a:rPr lang="de-DE" cap="none" dirty="0" smtClean="0"/>
              <a:t>getauscht werden</a:t>
            </a:r>
            <a:r>
              <a:rPr lang="de-DE" b="0" cap="none" dirty="0" smtClean="0"/>
              <a:t>.</a:t>
            </a:r>
          </a:p>
          <a:p>
            <a:r>
              <a:rPr lang="de-DE" b="0" cap="none" dirty="0" smtClean="0"/>
              <a:t>Die In-Game </a:t>
            </a:r>
            <a:r>
              <a:rPr lang="de-DE" b="0" cap="none" dirty="0"/>
              <a:t>Währung </a:t>
            </a:r>
            <a:r>
              <a:rPr lang="de-DE" b="0" cap="none" dirty="0" smtClean="0"/>
              <a:t>kann durch </a:t>
            </a:r>
            <a:r>
              <a:rPr lang="de-DE" b="0" cap="none" dirty="0"/>
              <a:t>Spielen des </a:t>
            </a:r>
            <a:r>
              <a:rPr lang="de-DE" b="0" cap="none" dirty="0" smtClean="0"/>
              <a:t>Spiels – also durch eure Zeit - verdient werden, oder </a:t>
            </a:r>
            <a:r>
              <a:rPr lang="de-DE" cap="none" dirty="0" smtClean="0"/>
              <a:t>mit echtem Geld gekauft </a:t>
            </a:r>
            <a:r>
              <a:rPr lang="de-DE" b="0" cap="none" dirty="0" smtClean="0"/>
              <a:t>werden.</a:t>
            </a:r>
            <a:endParaRPr lang="de-DE" b="0" cap="none" dirty="0"/>
          </a:p>
        </p:txBody>
      </p:sp>
      <p:sp>
        <p:nvSpPr>
          <p:cNvPr id="6" name="Fußzeilenplatzhalter 5"/>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pic>
        <p:nvPicPr>
          <p:cNvPr id="2" name="Onlinebild-Platzhalter 1"/>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336"/>
            <a:ext cx="1219200" cy="215567"/>
          </a:xfrm>
        </p:spPr>
      </p:pic>
    </p:spTree>
    <p:extLst>
      <p:ext uri="{BB962C8B-B14F-4D97-AF65-F5344CB8AC3E}">
        <p14:creationId xmlns:p14="http://schemas.microsoft.com/office/powerpoint/2010/main" val="4190823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p:cNvSpPr>
            <a:spLocks noGrp="1"/>
          </p:cNvSpPr>
          <p:nvPr>
            <p:ph type="body" sz="quarter" idx="15"/>
          </p:nvPr>
        </p:nvSpPr>
        <p:spPr>
          <a:solidFill>
            <a:srgbClr val="019BA5">
              <a:alpha val="74902"/>
            </a:srgbClr>
          </a:solidFill>
        </p:spPr>
        <p:txBody>
          <a:bodyPr/>
          <a:lstStyle/>
          <a:p>
            <a:endParaRPr lang="de-DE" dirty="0"/>
          </a:p>
        </p:txBody>
      </p:sp>
      <p:sp>
        <p:nvSpPr>
          <p:cNvPr id="9" name="Titel 8"/>
          <p:cNvSpPr>
            <a:spLocks noGrp="1"/>
          </p:cNvSpPr>
          <p:nvPr>
            <p:ph type="title"/>
          </p:nvPr>
        </p:nvSpPr>
        <p:spPr>
          <a:xfrm>
            <a:off x="396000" y="632081"/>
            <a:ext cx="8349538" cy="461665"/>
          </a:xfrm>
        </p:spPr>
        <p:txBody>
          <a:bodyPr/>
          <a:lstStyle/>
          <a:p>
            <a:r>
              <a:rPr lang="de-DE" dirty="0"/>
              <a:t>Wahr oder falsch?</a:t>
            </a:r>
          </a:p>
        </p:txBody>
      </p:sp>
      <p:sp>
        <p:nvSpPr>
          <p:cNvPr id="10" name="Inhaltsplatzhalter 9"/>
          <p:cNvSpPr>
            <a:spLocks noGrp="1"/>
          </p:cNvSpPr>
          <p:nvPr>
            <p:ph idx="1"/>
          </p:nvPr>
        </p:nvSpPr>
        <p:spPr>
          <a:xfrm>
            <a:off x="396000" y="1243965"/>
            <a:ext cx="8349538" cy="1449628"/>
          </a:xfrm>
        </p:spPr>
        <p:txBody>
          <a:bodyPr/>
          <a:lstStyle/>
          <a:p>
            <a:endParaRPr lang="de-DE" cap="none" dirty="0" smtClean="0"/>
          </a:p>
          <a:p>
            <a:r>
              <a:rPr lang="de-DE" cap="none" dirty="0" smtClean="0"/>
              <a:t>Bei In-Game-Käufen </a:t>
            </a:r>
            <a:r>
              <a:rPr lang="de-DE" cap="none" dirty="0"/>
              <a:t>wird ausschließlich über </a:t>
            </a:r>
            <a:r>
              <a:rPr lang="de-DE" cap="none" dirty="0" smtClean="0"/>
              <a:t>In-Game-Währung </a:t>
            </a:r>
            <a:r>
              <a:rPr lang="de-DE" cap="none" dirty="0"/>
              <a:t>bezahlt.</a:t>
            </a:r>
          </a:p>
          <a:p>
            <a:r>
              <a:rPr lang="de-DE" cap="none" dirty="0"/>
              <a:t> </a:t>
            </a:r>
          </a:p>
          <a:p>
            <a:endParaRPr lang="de-DE" b="0" cap="none" dirty="0"/>
          </a:p>
        </p:txBody>
      </p:sp>
      <p:sp>
        <p:nvSpPr>
          <p:cNvPr id="6" name="Fußzeilenplatzhalter 5"/>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pic>
        <p:nvPicPr>
          <p:cNvPr id="2" name="Onlinebild-Platzhalter 1"/>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336"/>
            <a:ext cx="1219200" cy="215567"/>
          </a:xfrm>
        </p:spPr>
      </p:pic>
    </p:spTree>
    <p:extLst>
      <p:ext uri="{BB962C8B-B14F-4D97-AF65-F5344CB8AC3E}">
        <p14:creationId xmlns:p14="http://schemas.microsoft.com/office/powerpoint/2010/main" val="38962227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p:cNvSpPr>
            <a:spLocks noGrp="1"/>
          </p:cNvSpPr>
          <p:nvPr>
            <p:ph type="body" sz="quarter" idx="15"/>
          </p:nvPr>
        </p:nvSpPr>
        <p:spPr>
          <a:solidFill>
            <a:srgbClr val="019BA5">
              <a:alpha val="74902"/>
            </a:srgbClr>
          </a:solidFill>
        </p:spPr>
        <p:txBody>
          <a:bodyPr/>
          <a:lstStyle/>
          <a:p>
            <a:endParaRPr lang="de-DE" dirty="0"/>
          </a:p>
        </p:txBody>
      </p:sp>
      <p:sp>
        <p:nvSpPr>
          <p:cNvPr id="9" name="Titel 8"/>
          <p:cNvSpPr>
            <a:spLocks noGrp="1"/>
          </p:cNvSpPr>
          <p:nvPr>
            <p:ph type="title"/>
          </p:nvPr>
        </p:nvSpPr>
        <p:spPr>
          <a:xfrm>
            <a:off x="396000" y="632081"/>
            <a:ext cx="8349538" cy="461665"/>
          </a:xfrm>
        </p:spPr>
        <p:txBody>
          <a:bodyPr/>
          <a:lstStyle/>
          <a:p>
            <a:r>
              <a:rPr lang="de-DE" dirty="0"/>
              <a:t>Wahr oder falsch?</a:t>
            </a:r>
          </a:p>
        </p:txBody>
      </p:sp>
      <p:sp>
        <p:nvSpPr>
          <p:cNvPr id="10" name="Inhaltsplatzhalter 9"/>
          <p:cNvSpPr>
            <a:spLocks noGrp="1"/>
          </p:cNvSpPr>
          <p:nvPr>
            <p:ph idx="1"/>
          </p:nvPr>
        </p:nvSpPr>
        <p:spPr>
          <a:xfrm>
            <a:off x="396000" y="1243965"/>
            <a:ext cx="8349538" cy="5567678"/>
          </a:xfrm>
        </p:spPr>
        <p:txBody>
          <a:bodyPr/>
          <a:lstStyle/>
          <a:p>
            <a:endParaRPr lang="de-DE" cap="none" dirty="0" smtClean="0"/>
          </a:p>
          <a:p>
            <a:r>
              <a:rPr lang="de-DE" cap="none" dirty="0" smtClean="0"/>
              <a:t>Bei In-Game-Käufen </a:t>
            </a:r>
            <a:r>
              <a:rPr lang="de-DE" cap="none" dirty="0"/>
              <a:t>wird ausschließlich über </a:t>
            </a:r>
            <a:r>
              <a:rPr lang="de-DE" cap="none" dirty="0" smtClean="0"/>
              <a:t>In-Game-Währung </a:t>
            </a:r>
            <a:r>
              <a:rPr lang="de-DE" cap="none" dirty="0"/>
              <a:t>bezahlt.</a:t>
            </a:r>
          </a:p>
          <a:p>
            <a:endParaRPr lang="de-DE" cap="none" dirty="0" smtClean="0"/>
          </a:p>
          <a:p>
            <a:r>
              <a:rPr lang="de-DE" cap="none" dirty="0" smtClean="0">
                <a:solidFill>
                  <a:srgbClr val="DB007A"/>
                </a:solidFill>
              </a:rPr>
              <a:t>FALSCH</a:t>
            </a:r>
          </a:p>
          <a:p>
            <a:r>
              <a:rPr lang="de-DE" b="0" cap="none" dirty="0"/>
              <a:t>B</a:t>
            </a:r>
            <a:r>
              <a:rPr lang="de-DE" b="0" cap="none" dirty="0" smtClean="0"/>
              <a:t>ei In-Game-Käufen </a:t>
            </a:r>
            <a:r>
              <a:rPr lang="de-DE" b="0" cap="none" dirty="0"/>
              <a:t>kann, neben der In-Game-Währung, auch mit </a:t>
            </a:r>
            <a:r>
              <a:rPr lang="de-DE" cap="none" dirty="0"/>
              <a:t>echtem Geld</a:t>
            </a:r>
            <a:r>
              <a:rPr lang="de-DE" b="0" cap="none" dirty="0"/>
              <a:t> bezahlt werden. Teilweise lassen sich </a:t>
            </a:r>
            <a:r>
              <a:rPr lang="de-DE" b="0" cap="none" dirty="0" smtClean="0"/>
              <a:t>Produkte </a:t>
            </a:r>
            <a:r>
              <a:rPr lang="de-DE" b="0" cap="none" dirty="0"/>
              <a:t>nur mit echtem Geld kaufen</a:t>
            </a:r>
            <a:r>
              <a:rPr lang="de-DE" b="0" cap="none" dirty="0" smtClean="0"/>
              <a:t>.</a:t>
            </a:r>
          </a:p>
          <a:p>
            <a:endParaRPr lang="de-DE" b="0" cap="none" dirty="0"/>
          </a:p>
          <a:p>
            <a:r>
              <a:rPr lang="de-DE" dirty="0"/>
              <a:t>Das Problem: </a:t>
            </a:r>
            <a:endParaRPr lang="de-DE" dirty="0" smtClean="0"/>
          </a:p>
          <a:p>
            <a:r>
              <a:rPr lang="de-DE" b="0" cap="none" dirty="0" smtClean="0"/>
              <a:t>Knapp </a:t>
            </a:r>
            <a:r>
              <a:rPr lang="de-DE" b="0" cap="none" dirty="0"/>
              <a:t>vier von zehn </a:t>
            </a:r>
            <a:r>
              <a:rPr lang="de-DE" b="0" cap="none" dirty="0" err="1"/>
              <a:t>Gamer:innen</a:t>
            </a:r>
            <a:r>
              <a:rPr lang="de-DE" b="0" cap="none" dirty="0"/>
              <a:t> (39 Prozent) haben bereits Geld für Zusatzinhalte in digitalen </a:t>
            </a:r>
            <a:r>
              <a:rPr lang="de-DE" b="0" cap="none" dirty="0" smtClean="0"/>
              <a:t>Spielen ausgegeben. Ein </a:t>
            </a:r>
            <a:r>
              <a:rPr lang="de-DE" b="0" cap="none" dirty="0"/>
              <a:t>Viertel von ihnen gibt monatlich 100 € oder mehr für Zusatzinhalte in digitalen Spielen aus</a:t>
            </a:r>
            <a:r>
              <a:rPr lang="de-DE" b="0" cap="none" dirty="0" smtClean="0"/>
              <a:t>. Gut </a:t>
            </a:r>
            <a:r>
              <a:rPr lang="de-DE" b="0" cap="none" dirty="0"/>
              <a:t>drei von zehn (31 Prozent) </a:t>
            </a:r>
            <a:r>
              <a:rPr lang="de-DE" b="0" cap="none" dirty="0" err="1"/>
              <a:t>Gamer:innen</a:t>
            </a:r>
            <a:r>
              <a:rPr lang="de-DE" b="0" cap="none" dirty="0"/>
              <a:t>, die Ausgaben tätigen, geben an, schon einmal </a:t>
            </a:r>
            <a:r>
              <a:rPr lang="de-DE" cap="none" dirty="0"/>
              <a:t>mehr Geld </a:t>
            </a:r>
            <a:r>
              <a:rPr lang="de-DE" b="0" cap="none" dirty="0" smtClean="0"/>
              <a:t>für Zusatzinhalte </a:t>
            </a:r>
            <a:r>
              <a:rPr lang="de-DE" b="0" cap="none" dirty="0"/>
              <a:t>in digitalen Spielen ausgegeben zu haben, als sie vorhatten.</a:t>
            </a:r>
          </a:p>
          <a:p>
            <a:r>
              <a:rPr lang="de-DE" cap="none" dirty="0"/>
              <a:t> </a:t>
            </a:r>
          </a:p>
          <a:p>
            <a:endParaRPr lang="de-DE" b="0" cap="none" dirty="0"/>
          </a:p>
        </p:txBody>
      </p:sp>
      <p:sp>
        <p:nvSpPr>
          <p:cNvPr id="6" name="Fußzeilenplatzhalter 5"/>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pic>
        <p:nvPicPr>
          <p:cNvPr id="2" name="Onlinebild-Platzhalter 1"/>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336"/>
            <a:ext cx="1219200" cy="215567"/>
          </a:xfrm>
        </p:spPr>
      </p:pic>
      <p:sp>
        <p:nvSpPr>
          <p:cNvPr id="7" name="Textfeld 6"/>
          <p:cNvSpPr txBox="1"/>
          <p:nvPr/>
        </p:nvSpPr>
        <p:spPr>
          <a:xfrm>
            <a:off x="331108" y="6064663"/>
            <a:ext cx="9178653" cy="246221"/>
          </a:xfrm>
          <a:prstGeom prst="rect">
            <a:avLst/>
          </a:prstGeom>
          <a:noFill/>
        </p:spPr>
        <p:txBody>
          <a:bodyPr wrap="square" rtlCol="0">
            <a:spAutoFit/>
          </a:bodyPr>
          <a:lstStyle/>
          <a:p>
            <a:r>
              <a:rPr lang="de-DE" sz="1000" dirty="0"/>
              <a:t>Quelle: </a:t>
            </a:r>
            <a:r>
              <a:rPr lang="de-DE" sz="1000" dirty="0">
                <a:hlinkClick r:id="rId4"/>
              </a:rPr>
              <a:t>https://</a:t>
            </a:r>
            <a:r>
              <a:rPr lang="de-DE" sz="1000" dirty="0" smtClean="0">
                <a:hlinkClick r:id="rId4"/>
              </a:rPr>
              <a:t>www.vzbv.de/meldungen/lootboxen-verleiten-zum-wiederholten-geldausgeben</a:t>
            </a:r>
            <a:r>
              <a:rPr lang="de-DE" sz="1000" dirty="0" smtClean="0"/>
              <a:t>, Stand Dezember 2023</a:t>
            </a:r>
            <a:endParaRPr lang="de-DE" sz="1000" dirty="0"/>
          </a:p>
        </p:txBody>
      </p:sp>
    </p:spTree>
    <p:extLst>
      <p:ext uri="{BB962C8B-B14F-4D97-AF65-F5344CB8AC3E}">
        <p14:creationId xmlns:p14="http://schemas.microsoft.com/office/powerpoint/2010/main" val="34906691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p:cNvSpPr>
            <a:spLocks noGrp="1"/>
          </p:cNvSpPr>
          <p:nvPr>
            <p:ph type="body" sz="quarter" idx="15"/>
          </p:nvPr>
        </p:nvSpPr>
        <p:spPr>
          <a:solidFill>
            <a:srgbClr val="019BA5">
              <a:alpha val="74902"/>
            </a:srgbClr>
          </a:solidFill>
        </p:spPr>
        <p:txBody>
          <a:bodyPr/>
          <a:lstStyle/>
          <a:p>
            <a:endParaRPr lang="de-DE" dirty="0"/>
          </a:p>
        </p:txBody>
      </p:sp>
      <p:sp>
        <p:nvSpPr>
          <p:cNvPr id="9" name="Titel 8"/>
          <p:cNvSpPr>
            <a:spLocks noGrp="1"/>
          </p:cNvSpPr>
          <p:nvPr>
            <p:ph type="title"/>
          </p:nvPr>
        </p:nvSpPr>
        <p:spPr>
          <a:xfrm>
            <a:off x="396000" y="632081"/>
            <a:ext cx="8349538" cy="461665"/>
          </a:xfrm>
        </p:spPr>
        <p:txBody>
          <a:bodyPr/>
          <a:lstStyle/>
          <a:p>
            <a:r>
              <a:rPr lang="de-DE" dirty="0"/>
              <a:t>Was sind „</a:t>
            </a:r>
            <a:r>
              <a:rPr lang="de-DE" dirty="0" err="1"/>
              <a:t>lootboxen</a:t>
            </a:r>
            <a:r>
              <a:rPr lang="de-DE" dirty="0"/>
              <a:t>“?</a:t>
            </a:r>
          </a:p>
        </p:txBody>
      </p:sp>
      <p:sp>
        <p:nvSpPr>
          <p:cNvPr id="10" name="Inhaltsplatzhalter 9"/>
          <p:cNvSpPr>
            <a:spLocks noGrp="1"/>
          </p:cNvSpPr>
          <p:nvPr>
            <p:ph idx="1"/>
          </p:nvPr>
        </p:nvSpPr>
        <p:spPr>
          <a:xfrm>
            <a:off x="396000" y="1243965"/>
            <a:ext cx="8349538" cy="5031634"/>
          </a:xfrm>
        </p:spPr>
        <p:txBody>
          <a:bodyPr/>
          <a:lstStyle/>
          <a:p>
            <a:r>
              <a:rPr lang="de-DE" dirty="0"/>
              <a:t> </a:t>
            </a:r>
            <a:endParaRPr lang="de-DE" dirty="0" smtClean="0"/>
          </a:p>
          <a:p>
            <a:r>
              <a:rPr lang="de-DE" cap="none" dirty="0" smtClean="0"/>
              <a:t>Welche </a:t>
            </a:r>
            <a:r>
              <a:rPr lang="de-DE" cap="none" dirty="0"/>
              <a:t>Antworten über Lootboxen sind wahr</a:t>
            </a:r>
            <a:r>
              <a:rPr lang="de-DE" cap="none" dirty="0" smtClean="0"/>
              <a:t>?</a:t>
            </a:r>
            <a:r>
              <a:rPr lang="de-DE" i="1" cap="none" dirty="0" smtClean="0"/>
              <a:t/>
            </a:r>
            <a:br>
              <a:rPr lang="de-DE" i="1" cap="none" dirty="0" smtClean="0"/>
            </a:br>
            <a:endParaRPr lang="de-DE" cap="none" dirty="0" smtClean="0">
              <a:solidFill>
                <a:srgbClr val="019BA5"/>
              </a:solidFill>
            </a:endParaRPr>
          </a:p>
          <a:p>
            <a:pPr marL="342900" lvl="0" indent="-342900">
              <a:lnSpc>
                <a:spcPct val="107000"/>
              </a:lnSpc>
              <a:spcAft>
                <a:spcPts val="0"/>
              </a:spcAft>
              <a:buFont typeface="Courier New" panose="02070309020205020404" pitchFamily="49" charset="0"/>
              <a:buChar char="o"/>
            </a:pPr>
            <a:r>
              <a:rPr lang="de-DE" b="0" cap="none" dirty="0">
                <a:ea typeface="Calibri" panose="020F0502020204030204" pitchFamily="34" charset="0"/>
                <a:cs typeface="Times New Roman" panose="02020603050405020304" pitchFamily="18" charset="0"/>
              </a:rPr>
              <a:t>Lootboxen sind kostenpflichtige Boxen, die den Spieler:innen in jedem Fall helfen, innerhalb ihres Spiels voranzukommen. </a:t>
            </a:r>
            <a:endParaRPr lang="de-DE" b="0" cap="none" dirty="0" smtClean="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ourier New" panose="02070309020205020404" pitchFamily="49" charset="0"/>
              <a:buChar char="o"/>
            </a:pPr>
            <a:endParaRPr lang="de-DE" b="0" cap="none" dirty="0" smtClean="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ourier New" panose="02070309020205020404" pitchFamily="49" charset="0"/>
              <a:buChar char="o"/>
            </a:pPr>
            <a:r>
              <a:rPr lang="de-DE" b="0" cap="none" dirty="0" smtClean="0">
                <a:ea typeface="Calibri" panose="020F0502020204030204" pitchFamily="34" charset="0"/>
                <a:cs typeface="Times New Roman" panose="02020603050405020304" pitchFamily="18" charset="0"/>
              </a:rPr>
              <a:t>Mit </a:t>
            </a:r>
            <a:r>
              <a:rPr lang="de-DE" b="0" cap="none" dirty="0">
                <a:ea typeface="Calibri" panose="020F0502020204030204" pitchFamily="34" charset="0"/>
                <a:cs typeface="Times New Roman" panose="02020603050405020304" pitchFamily="18" charset="0"/>
              </a:rPr>
              <a:t>Lootboxen können Spieler:innen Inhalte wie neue Charaktere, Erweiterungen, neue Level (Spielabschnitte), Upgrades (Verbesserungen) oder mehr Leben erwerben</a:t>
            </a:r>
            <a:r>
              <a:rPr lang="de-DE" b="0" cap="none" dirty="0" smtClean="0">
                <a:ea typeface="Calibri" panose="020F0502020204030204" pitchFamily="34" charset="0"/>
                <a:cs typeface="Times New Roman" panose="02020603050405020304" pitchFamily="18" charset="0"/>
              </a:rPr>
              <a:t>.</a:t>
            </a:r>
          </a:p>
          <a:p>
            <a:pPr marL="342900" lvl="0" indent="-342900">
              <a:lnSpc>
                <a:spcPct val="107000"/>
              </a:lnSpc>
              <a:spcAft>
                <a:spcPts val="0"/>
              </a:spcAft>
              <a:buFont typeface="Courier New" panose="02070309020205020404" pitchFamily="49" charset="0"/>
              <a:buChar char="o"/>
            </a:pPr>
            <a:endParaRPr lang="de-DE" b="0" cap="none"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ourier New" panose="02070309020205020404" pitchFamily="49" charset="0"/>
              <a:buChar char="o"/>
            </a:pPr>
            <a:r>
              <a:rPr lang="de-DE" b="0" cap="none" dirty="0">
                <a:ea typeface="Calibri" panose="020F0502020204030204" pitchFamily="34" charset="0"/>
                <a:cs typeface="Times New Roman" panose="02020603050405020304" pitchFamily="18" charset="0"/>
              </a:rPr>
              <a:t>Beim Kauf von Lootboxen wissen Spieler:innen vorher nicht, was sich in den Boxen befindet</a:t>
            </a:r>
            <a:r>
              <a:rPr lang="de-DE" b="0" cap="none" dirty="0" smtClean="0">
                <a:ea typeface="Calibri" panose="020F0502020204030204" pitchFamily="34" charset="0"/>
                <a:cs typeface="Times New Roman" panose="02020603050405020304" pitchFamily="18" charset="0"/>
              </a:rPr>
              <a:t>.</a:t>
            </a:r>
          </a:p>
          <a:p>
            <a:pPr marL="342900" lvl="0" indent="-342900">
              <a:lnSpc>
                <a:spcPct val="107000"/>
              </a:lnSpc>
              <a:spcAft>
                <a:spcPts val="0"/>
              </a:spcAft>
              <a:buFont typeface="Courier New" panose="02070309020205020404" pitchFamily="49" charset="0"/>
              <a:buChar char="o"/>
            </a:pPr>
            <a:endParaRPr lang="de-DE" b="0" cap="none"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ourier New" panose="02070309020205020404" pitchFamily="49" charset="0"/>
              <a:buChar char="o"/>
            </a:pPr>
            <a:r>
              <a:rPr lang="de-DE" b="0" cap="none" dirty="0">
                <a:ea typeface="Calibri" panose="020F0502020204030204" pitchFamily="34" charset="0"/>
                <a:cs typeface="Times New Roman" panose="02020603050405020304" pitchFamily="18" charset="0"/>
              </a:rPr>
              <a:t>Werbung innerhalb von Spielen kann Spieler:innen dazu drängen, Lootboxen zu kaufen, um im Spiel schneller voranzukommen.</a:t>
            </a:r>
            <a:endParaRPr lang="de-DE" b="0" cap="none" dirty="0">
              <a:latin typeface="Calibri" panose="020F0502020204030204" pitchFamily="34" charset="0"/>
              <a:ea typeface="Calibri" panose="020F0502020204030204" pitchFamily="34" charset="0"/>
              <a:cs typeface="Times New Roman" panose="02020603050405020304" pitchFamily="18" charset="0"/>
            </a:endParaRPr>
          </a:p>
          <a:p>
            <a:endParaRPr lang="de-DE" b="0" cap="none" dirty="0"/>
          </a:p>
        </p:txBody>
      </p:sp>
      <p:sp>
        <p:nvSpPr>
          <p:cNvPr id="6" name="Fußzeilenplatzhalter 5"/>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pic>
        <p:nvPicPr>
          <p:cNvPr id="2" name="Onlinebild-Platzhalter 1"/>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336"/>
            <a:ext cx="1219200" cy="215567"/>
          </a:xfrm>
        </p:spPr>
      </p:pic>
    </p:spTree>
    <p:extLst>
      <p:ext uri="{BB962C8B-B14F-4D97-AF65-F5344CB8AC3E}">
        <p14:creationId xmlns:p14="http://schemas.microsoft.com/office/powerpoint/2010/main" val="40364949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p:txBody>
          <a:bodyPr/>
          <a:lstStyle/>
          <a:p>
            <a:r>
              <a:rPr lang="de-DE" dirty="0" smtClean="0"/>
              <a:t>Inhalt und Ablauf</a:t>
            </a:r>
            <a:endParaRPr lang="de-DE" dirty="0"/>
          </a:p>
        </p:txBody>
      </p:sp>
      <p:pic>
        <p:nvPicPr>
          <p:cNvPr id="5"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707"/>
            <a:ext cx="1219200" cy="215567"/>
          </a:xfrm>
        </p:spPr>
      </p:pic>
      <p:sp>
        <p:nvSpPr>
          <p:cNvPr id="7" name="Fußzeilenplatzhalter 7"/>
          <p:cNvSpPr>
            <a:spLocks noGrp="1"/>
          </p:cNvSpPr>
          <p:nvPr>
            <p:ph type="ftr" sz="quarter" idx="11"/>
          </p:nvPr>
        </p:nvSpPr>
        <p:spPr>
          <a:xfrm>
            <a:off x="396000" y="6516000"/>
            <a:ext cx="5886000" cy="138499"/>
          </a:xfrm>
        </p:spPr>
        <p:txBody>
          <a:bodyPr/>
          <a:lstStyle/>
          <a:p>
            <a:r>
              <a:rPr lang="de-DE" dirty="0" smtClean="0"/>
              <a:t>Stand: 25. Januar 2024, </a:t>
            </a:r>
            <a:r>
              <a:rPr lang="de-DE" dirty="0" smtClean="0"/>
              <a:t>Verbraucherzentrale Bundesverband e.V.</a:t>
            </a:r>
            <a:endParaRPr lang="de-DE" dirty="0"/>
          </a:p>
        </p:txBody>
      </p:sp>
      <p:sp>
        <p:nvSpPr>
          <p:cNvPr id="9" name="Inhaltsplatzhalter 8"/>
          <p:cNvSpPr>
            <a:spLocks noGrp="1"/>
          </p:cNvSpPr>
          <p:nvPr>
            <p:ph idx="1"/>
          </p:nvPr>
        </p:nvSpPr>
        <p:spPr>
          <a:xfrm>
            <a:off x="396000" y="1243965"/>
            <a:ext cx="8349538" cy="3877985"/>
          </a:xfrm>
        </p:spPr>
        <p:txBody>
          <a:bodyPr/>
          <a:lstStyle/>
          <a:p>
            <a:pPr marL="285750" indent="-285750">
              <a:lnSpc>
                <a:spcPct val="200000"/>
              </a:lnSpc>
              <a:spcAft>
                <a:spcPts val="0"/>
              </a:spcAft>
              <a:buFont typeface="Wingdings" panose="05000000000000000000" pitchFamily="2" charset="2"/>
              <a:buChar char="ü"/>
            </a:pPr>
            <a:endParaRPr lang="de-DE" cap="none" dirty="0" smtClean="0">
              <a:solidFill>
                <a:srgbClr val="019BA5"/>
              </a:solidFill>
            </a:endParaRPr>
          </a:p>
          <a:p>
            <a:pPr marL="285750" indent="-285750">
              <a:lnSpc>
                <a:spcPct val="200000"/>
              </a:lnSpc>
              <a:spcAft>
                <a:spcPts val="0"/>
              </a:spcAft>
              <a:buFont typeface="Wingdings" panose="05000000000000000000" pitchFamily="2" charset="2"/>
              <a:buChar char="ü"/>
            </a:pPr>
            <a:r>
              <a:rPr lang="de-DE" cap="none" dirty="0" smtClean="0">
                <a:solidFill>
                  <a:srgbClr val="019BA5"/>
                </a:solidFill>
              </a:rPr>
              <a:t>Warm-up</a:t>
            </a:r>
            <a:r>
              <a:rPr lang="de-DE" cap="none" dirty="0">
                <a:solidFill>
                  <a:srgbClr val="019BA5"/>
                </a:solidFill>
              </a:rPr>
              <a:t>:</a:t>
            </a:r>
            <a:r>
              <a:rPr lang="de-DE" cap="none" dirty="0"/>
              <a:t> </a:t>
            </a:r>
            <a:r>
              <a:rPr lang="de-DE" b="0" cap="none" dirty="0"/>
              <a:t>Bewegungsspiel mit Fragen zur Vorerfahrung beim </a:t>
            </a:r>
            <a:r>
              <a:rPr lang="de-DE" b="0" cap="none" dirty="0" smtClean="0"/>
              <a:t>Gaming</a:t>
            </a:r>
          </a:p>
          <a:p>
            <a:pPr marL="285750" indent="-285750">
              <a:lnSpc>
                <a:spcPct val="200000"/>
              </a:lnSpc>
              <a:spcAft>
                <a:spcPts val="0"/>
              </a:spcAft>
              <a:buFont typeface="Wingdings" panose="05000000000000000000" pitchFamily="2" charset="2"/>
              <a:buChar char="ü"/>
            </a:pPr>
            <a:r>
              <a:rPr lang="de-DE" cap="none" dirty="0" smtClean="0">
                <a:solidFill>
                  <a:srgbClr val="019BA5"/>
                </a:solidFill>
              </a:rPr>
              <a:t>Fakten</a:t>
            </a:r>
            <a:r>
              <a:rPr lang="de-DE" cap="none" dirty="0">
                <a:solidFill>
                  <a:srgbClr val="019BA5"/>
                </a:solidFill>
              </a:rPr>
              <a:t>: </a:t>
            </a:r>
            <a:r>
              <a:rPr lang="de-DE" b="0" cap="none" dirty="0" smtClean="0"/>
              <a:t>Quiz zu In-Game-Käufen </a:t>
            </a:r>
            <a:r>
              <a:rPr lang="de-DE" b="0" cap="none" dirty="0"/>
              <a:t>und Lootboxen – </a:t>
            </a:r>
            <a:r>
              <a:rPr lang="de-DE" b="0" cap="none" dirty="0" smtClean="0"/>
              <a:t>welche </a:t>
            </a:r>
            <a:r>
              <a:rPr lang="de-DE" b="0" cap="none" dirty="0"/>
              <a:t>Risiken bei </a:t>
            </a:r>
            <a:r>
              <a:rPr lang="de-DE" b="0" cap="none" dirty="0" smtClean="0"/>
              <a:t>digitalen Spielen </a:t>
            </a:r>
            <a:r>
              <a:rPr lang="de-DE" b="0" cap="none" dirty="0"/>
              <a:t>bestehen und wie sich Jugendliche schützen </a:t>
            </a:r>
            <a:r>
              <a:rPr lang="de-DE" b="0" cap="none" dirty="0" smtClean="0"/>
              <a:t>können</a:t>
            </a:r>
          </a:p>
          <a:p>
            <a:pPr marL="285750" indent="-285750">
              <a:lnSpc>
                <a:spcPct val="200000"/>
              </a:lnSpc>
              <a:spcAft>
                <a:spcPts val="0"/>
              </a:spcAft>
              <a:buFont typeface="Wingdings" panose="05000000000000000000" pitchFamily="2" charset="2"/>
              <a:buChar char="ü"/>
            </a:pPr>
            <a:r>
              <a:rPr lang="de-DE" cap="none" dirty="0" smtClean="0">
                <a:solidFill>
                  <a:srgbClr val="019BA5"/>
                </a:solidFill>
              </a:rPr>
              <a:t>Methode</a:t>
            </a:r>
            <a:r>
              <a:rPr lang="de-DE" cap="none" dirty="0">
                <a:solidFill>
                  <a:srgbClr val="019BA5"/>
                </a:solidFill>
              </a:rPr>
              <a:t>: </a:t>
            </a:r>
            <a:r>
              <a:rPr lang="de-DE" b="0" cap="none" dirty="0" smtClean="0"/>
              <a:t>Empathiekarte – </a:t>
            </a:r>
            <a:r>
              <a:rPr lang="de-DE" b="0" cap="none" dirty="0"/>
              <a:t>mit gut formulierten </a:t>
            </a:r>
            <a:r>
              <a:rPr lang="de-DE" b="0" cap="none" dirty="0" smtClean="0"/>
              <a:t>Fragen andere Personen </a:t>
            </a:r>
            <a:br>
              <a:rPr lang="de-DE" b="0" cap="none" dirty="0" smtClean="0"/>
            </a:br>
            <a:r>
              <a:rPr lang="de-DE" b="0" cap="none" dirty="0" smtClean="0"/>
              <a:t>besser verstehen</a:t>
            </a:r>
            <a:endParaRPr lang="de-DE" b="0" cap="none" dirty="0"/>
          </a:p>
          <a:p>
            <a:pPr marL="285750" indent="-285750">
              <a:lnSpc>
                <a:spcPct val="200000"/>
              </a:lnSpc>
              <a:spcAft>
                <a:spcPts val="0"/>
              </a:spcAft>
              <a:buFont typeface="Wingdings" panose="05000000000000000000" pitchFamily="2" charset="2"/>
              <a:buChar char="ü"/>
            </a:pPr>
            <a:r>
              <a:rPr lang="de-DE" cap="none" dirty="0">
                <a:solidFill>
                  <a:srgbClr val="019BA5"/>
                </a:solidFill>
              </a:rPr>
              <a:t>Abschluss: </a:t>
            </a:r>
            <a:r>
              <a:rPr lang="de-DE" b="0" cap="none" dirty="0"/>
              <a:t>„Schatztruhe“– Feedback</a:t>
            </a:r>
            <a:endParaRPr lang="de-DE" dirty="0"/>
          </a:p>
        </p:txBody>
      </p:sp>
    </p:spTree>
    <p:extLst>
      <p:ext uri="{BB962C8B-B14F-4D97-AF65-F5344CB8AC3E}">
        <p14:creationId xmlns:p14="http://schemas.microsoft.com/office/powerpoint/2010/main" val="30000306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p:cNvSpPr>
            <a:spLocks noGrp="1"/>
          </p:cNvSpPr>
          <p:nvPr>
            <p:ph type="body" sz="quarter" idx="15"/>
          </p:nvPr>
        </p:nvSpPr>
        <p:spPr>
          <a:solidFill>
            <a:srgbClr val="019BA5">
              <a:alpha val="74902"/>
            </a:srgbClr>
          </a:solidFill>
        </p:spPr>
        <p:txBody>
          <a:bodyPr/>
          <a:lstStyle/>
          <a:p>
            <a:endParaRPr lang="de-DE" dirty="0"/>
          </a:p>
        </p:txBody>
      </p:sp>
      <p:sp>
        <p:nvSpPr>
          <p:cNvPr id="9" name="Titel 8"/>
          <p:cNvSpPr>
            <a:spLocks noGrp="1"/>
          </p:cNvSpPr>
          <p:nvPr>
            <p:ph type="title"/>
          </p:nvPr>
        </p:nvSpPr>
        <p:spPr>
          <a:xfrm>
            <a:off x="396000" y="632081"/>
            <a:ext cx="8349538" cy="461665"/>
          </a:xfrm>
        </p:spPr>
        <p:txBody>
          <a:bodyPr/>
          <a:lstStyle/>
          <a:p>
            <a:r>
              <a:rPr lang="de-DE" dirty="0"/>
              <a:t>Was sind „</a:t>
            </a:r>
            <a:r>
              <a:rPr lang="de-DE" dirty="0" err="1"/>
              <a:t>lootboxen</a:t>
            </a:r>
            <a:r>
              <a:rPr lang="de-DE" dirty="0"/>
              <a:t>“?</a:t>
            </a:r>
          </a:p>
        </p:txBody>
      </p:sp>
      <p:sp>
        <p:nvSpPr>
          <p:cNvPr id="10" name="Inhaltsplatzhalter 9"/>
          <p:cNvSpPr>
            <a:spLocks noGrp="1"/>
          </p:cNvSpPr>
          <p:nvPr>
            <p:ph idx="1"/>
          </p:nvPr>
        </p:nvSpPr>
        <p:spPr>
          <a:xfrm>
            <a:off x="396000" y="1243965"/>
            <a:ext cx="8349538" cy="5031634"/>
          </a:xfrm>
        </p:spPr>
        <p:txBody>
          <a:bodyPr/>
          <a:lstStyle/>
          <a:p>
            <a:r>
              <a:rPr lang="de-DE" dirty="0"/>
              <a:t> </a:t>
            </a:r>
            <a:endParaRPr lang="de-DE" dirty="0" smtClean="0"/>
          </a:p>
          <a:p>
            <a:r>
              <a:rPr lang="de-DE" cap="none" dirty="0" smtClean="0"/>
              <a:t>Welche </a:t>
            </a:r>
            <a:r>
              <a:rPr lang="de-DE" cap="none" dirty="0"/>
              <a:t>Antworten über Lootboxen sind wahr</a:t>
            </a:r>
            <a:r>
              <a:rPr lang="de-DE" cap="none" dirty="0" smtClean="0"/>
              <a:t>?</a:t>
            </a:r>
            <a:r>
              <a:rPr lang="de-DE" i="1" cap="none" dirty="0" smtClean="0"/>
              <a:t/>
            </a:r>
            <a:br>
              <a:rPr lang="de-DE" i="1" cap="none" dirty="0" smtClean="0"/>
            </a:br>
            <a:endParaRPr lang="de-DE" cap="none" dirty="0" smtClean="0">
              <a:solidFill>
                <a:srgbClr val="019BA5"/>
              </a:solidFill>
            </a:endParaRPr>
          </a:p>
          <a:p>
            <a:pPr marL="342900" lvl="0" indent="-342900">
              <a:lnSpc>
                <a:spcPct val="107000"/>
              </a:lnSpc>
              <a:spcAft>
                <a:spcPts val="0"/>
              </a:spcAft>
              <a:buFont typeface="Wingdings" panose="05000000000000000000" pitchFamily="2" charset="2"/>
              <a:buChar char="ý"/>
            </a:pPr>
            <a:r>
              <a:rPr lang="de-DE" cap="none" dirty="0" smtClean="0">
                <a:solidFill>
                  <a:srgbClr val="DB007A"/>
                </a:solidFill>
                <a:ea typeface="Calibri" panose="020F0502020204030204" pitchFamily="34" charset="0"/>
                <a:cs typeface="Times New Roman" panose="02020603050405020304" pitchFamily="18" charset="0"/>
              </a:rPr>
              <a:t>FALSCH:</a:t>
            </a:r>
            <a:r>
              <a:rPr lang="de-DE" b="0" cap="none" dirty="0" smtClean="0">
                <a:solidFill>
                  <a:srgbClr val="DB007A"/>
                </a:solidFill>
                <a:ea typeface="Calibri" panose="020F0502020204030204" pitchFamily="34" charset="0"/>
                <a:cs typeface="Times New Roman" panose="02020603050405020304" pitchFamily="18" charset="0"/>
              </a:rPr>
              <a:t> </a:t>
            </a:r>
            <a:r>
              <a:rPr lang="de-DE" b="0" cap="none" dirty="0" smtClean="0">
                <a:ea typeface="Calibri" panose="020F0502020204030204" pitchFamily="34" charset="0"/>
                <a:cs typeface="Times New Roman" panose="02020603050405020304" pitchFamily="18" charset="0"/>
              </a:rPr>
              <a:t>Lootboxen </a:t>
            </a:r>
            <a:r>
              <a:rPr lang="de-DE" b="0" cap="none" dirty="0">
                <a:ea typeface="Calibri" panose="020F0502020204030204" pitchFamily="34" charset="0"/>
                <a:cs typeface="Times New Roman" panose="02020603050405020304" pitchFamily="18" charset="0"/>
              </a:rPr>
              <a:t>sind kostenpflichtige Boxen, die den Spieler:innen in jedem Fall helfen, </a:t>
            </a:r>
            <a:r>
              <a:rPr lang="de-DE" b="0" cap="none" dirty="0" smtClean="0">
                <a:ea typeface="Calibri" panose="020F0502020204030204" pitchFamily="34" charset="0"/>
                <a:cs typeface="Times New Roman" panose="02020603050405020304" pitchFamily="18" charset="0"/>
              </a:rPr>
              <a:t>innerhalb </a:t>
            </a:r>
            <a:r>
              <a:rPr lang="de-DE" b="0" cap="none" dirty="0">
                <a:ea typeface="Calibri" panose="020F0502020204030204" pitchFamily="34" charset="0"/>
                <a:cs typeface="Times New Roman" panose="02020603050405020304" pitchFamily="18" charset="0"/>
              </a:rPr>
              <a:t>ihres Spiels voranzukommen</a:t>
            </a:r>
            <a:r>
              <a:rPr lang="de-DE" b="0" cap="none" dirty="0" smtClean="0">
                <a:ea typeface="Calibri" panose="020F0502020204030204" pitchFamily="34" charset="0"/>
                <a:cs typeface="Times New Roman" panose="02020603050405020304" pitchFamily="18" charset="0"/>
              </a:rPr>
              <a:t>.</a:t>
            </a:r>
          </a:p>
          <a:p>
            <a:pPr lvl="0">
              <a:lnSpc>
                <a:spcPct val="107000"/>
              </a:lnSpc>
              <a:spcAft>
                <a:spcPts val="0"/>
              </a:spcAft>
            </a:pPr>
            <a:endParaRPr lang="de-DE" b="0" cap="none" dirty="0">
              <a:solidFill>
                <a:srgbClr val="DB007A"/>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de-DE" cap="none" dirty="0" smtClean="0">
                <a:solidFill>
                  <a:srgbClr val="019BA5"/>
                </a:solidFill>
                <a:ea typeface="Calibri" panose="020F0502020204030204" pitchFamily="34" charset="0"/>
                <a:cs typeface="Times New Roman" panose="02020603050405020304" pitchFamily="18" charset="0"/>
              </a:rPr>
              <a:t>RICHTIG:</a:t>
            </a:r>
            <a:r>
              <a:rPr lang="de-DE" b="0" cap="none" dirty="0" smtClean="0">
                <a:solidFill>
                  <a:srgbClr val="019BA5"/>
                </a:solidFill>
                <a:ea typeface="Calibri" panose="020F0502020204030204" pitchFamily="34" charset="0"/>
                <a:cs typeface="Times New Roman" panose="02020603050405020304" pitchFamily="18" charset="0"/>
              </a:rPr>
              <a:t> </a:t>
            </a:r>
            <a:r>
              <a:rPr lang="de-DE" b="0" cap="none" dirty="0" smtClean="0">
                <a:ea typeface="Calibri" panose="020F0502020204030204" pitchFamily="34" charset="0"/>
                <a:cs typeface="Times New Roman" panose="02020603050405020304" pitchFamily="18" charset="0"/>
              </a:rPr>
              <a:t>Mit Lootboxen können Spieler:innen Inhalte wie neue Charaktere, </a:t>
            </a:r>
            <a:r>
              <a:rPr lang="de-DE" b="0" cap="none" dirty="0">
                <a:ea typeface="Calibri" panose="020F0502020204030204" pitchFamily="34" charset="0"/>
                <a:cs typeface="Times New Roman" panose="02020603050405020304" pitchFamily="18" charset="0"/>
              </a:rPr>
              <a:t>Erweiterungen, neue Level (Spielabschnitte), Upgrades (Verbesserungen) oder mehr Leben erwerben</a:t>
            </a:r>
            <a:r>
              <a:rPr lang="de-DE" b="0" cap="none" dirty="0" smtClean="0">
                <a:ea typeface="Calibri" panose="020F0502020204030204" pitchFamily="34" charset="0"/>
                <a:cs typeface="Times New Roman" panose="02020603050405020304" pitchFamily="18" charset="0"/>
              </a:rPr>
              <a:t>.</a:t>
            </a:r>
          </a:p>
          <a:p>
            <a:pPr marL="342900" lvl="0" indent="-342900">
              <a:lnSpc>
                <a:spcPct val="107000"/>
              </a:lnSpc>
              <a:spcAft>
                <a:spcPts val="0"/>
              </a:spcAft>
              <a:buFont typeface="Wingdings" panose="05000000000000000000" pitchFamily="2" charset="2"/>
              <a:buChar char=""/>
            </a:pPr>
            <a:endParaRPr lang="de-DE" b="0" cap="none" dirty="0">
              <a:solidFill>
                <a:srgbClr val="019BA5"/>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de-DE" cap="none" dirty="0">
                <a:solidFill>
                  <a:srgbClr val="019BA5"/>
                </a:solidFill>
                <a:ea typeface="Calibri" panose="020F0502020204030204" pitchFamily="34" charset="0"/>
                <a:cs typeface="Times New Roman" panose="02020603050405020304" pitchFamily="18" charset="0"/>
              </a:rPr>
              <a:t>RICHTIG: </a:t>
            </a:r>
            <a:r>
              <a:rPr lang="de-DE" b="0" cap="none" dirty="0" smtClean="0">
                <a:ea typeface="Calibri" panose="020F0502020204030204" pitchFamily="34" charset="0"/>
                <a:cs typeface="Times New Roman" panose="02020603050405020304" pitchFamily="18" charset="0"/>
              </a:rPr>
              <a:t>Beim </a:t>
            </a:r>
            <a:r>
              <a:rPr lang="de-DE" b="0" cap="none" dirty="0">
                <a:ea typeface="Calibri" panose="020F0502020204030204" pitchFamily="34" charset="0"/>
                <a:cs typeface="Times New Roman" panose="02020603050405020304" pitchFamily="18" charset="0"/>
              </a:rPr>
              <a:t>Kauf von Lootboxen wissen Spieler:innen vorher nicht, was sich in den Boxen befindet</a:t>
            </a:r>
            <a:r>
              <a:rPr lang="de-DE" b="0" cap="none" dirty="0" smtClean="0">
                <a:ea typeface="Calibri" panose="020F0502020204030204" pitchFamily="34" charset="0"/>
                <a:cs typeface="Times New Roman" panose="02020603050405020304" pitchFamily="18" charset="0"/>
              </a:rPr>
              <a:t>.</a:t>
            </a:r>
          </a:p>
          <a:p>
            <a:pPr marL="342900" lvl="0" indent="-342900">
              <a:lnSpc>
                <a:spcPct val="107000"/>
              </a:lnSpc>
              <a:spcAft>
                <a:spcPts val="0"/>
              </a:spcAft>
              <a:buFont typeface="Wingdings" panose="05000000000000000000" pitchFamily="2" charset="2"/>
              <a:buChar char=""/>
            </a:pPr>
            <a:endParaRPr lang="de-DE" b="0" cap="none" dirty="0">
              <a:solidFill>
                <a:srgbClr val="019BA5"/>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de-DE" cap="none" dirty="0">
                <a:solidFill>
                  <a:srgbClr val="019BA5"/>
                </a:solidFill>
                <a:ea typeface="Calibri" panose="020F0502020204030204" pitchFamily="34" charset="0"/>
                <a:cs typeface="Times New Roman" panose="02020603050405020304" pitchFamily="18" charset="0"/>
              </a:rPr>
              <a:t>RICHTIG: </a:t>
            </a:r>
            <a:r>
              <a:rPr lang="de-DE" b="0" cap="none" dirty="0" smtClean="0">
                <a:ea typeface="Calibri" panose="020F0502020204030204" pitchFamily="34" charset="0"/>
                <a:cs typeface="Times New Roman" panose="02020603050405020304" pitchFamily="18" charset="0"/>
              </a:rPr>
              <a:t>Werbung </a:t>
            </a:r>
            <a:r>
              <a:rPr lang="de-DE" b="0" cap="none" dirty="0">
                <a:ea typeface="Calibri" panose="020F0502020204030204" pitchFamily="34" charset="0"/>
                <a:cs typeface="Times New Roman" panose="02020603050405020304" pitchFamily="18" charset="0"/>
              </a:rPr>
              <a:t>innerhalb von Spielen kann Spieler:innen dazu drängen, Lootboxen zu kaufen, um im Spiel schneller voranzukommen.</a:t>
            </a:r>
            <a:endParaRPr lang="de-DE" b="0" cap="none" dirty="0">
              <a:latin typeface="Calibri" panose="020F0502020204030204" pitchFamily="34" charset="0"/>
              <a:ea typeface="Calibri" panose="020F0502020204030204" pitchFamily="34" charset="0"/>
              <a:cs typeface="Times New Roman" panose="02020603050405020304" pitchFamily="18" charset="0"/>
            </a:endParaRPr>
          </a:p>
          <a:p>
            <a:endParaRPr lang="de-DE" b="0" cap="none" dirty="0"/>
          </a:p>
        </p:txBody>
      </p:sp>
      <p:sp>
        <p:nvSpPr>
          <p:cNvPr id="6" name="Fußzeilenplatzhalter 5"/>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pic>
        <p:nvPicPr>
          <p:cNvPr id="2" name="Onlinebild-Platzhalter 1"/>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336"/>
            <a:ext cx="1219200" cy="215567"/>
          </a:xfrm>
        </p:spPr>
      </p:pic>
    </p:spTree>
    <p:extLst>
      <p:ext uri="{BB962C8B-B14F-4D97-AF65-F5344CB8AC3E}">
        <p14:creationId xmlns:p14="http://schemas.microsoft.com/office/powerpoint/2010/main" val="1306607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p:cNvSpPr>
            <a:spLocks noGrp="1"/>
          </p:cNvSpPr>
          <p:nvPr>
            <p:ph type="body" sz="quarter" idx="15"/>
          </p:nvPr>
        </p:nvSpPr>
        <p:spPr>
          <a:solidFill>
            <a:srgbClr val="019BA5">
              <a:alpha val="74902"/>
            </a:srgbClr>
          </a:solidFill>
        </p:spPr>
        <p:txBody>
          <a:bodyPr/>
          <a:lstStyle/>
          <a:p>
            <a:endParaRPr lang="de-DE" dirty="0"/>
          </a:p>
        </p:txBody>
      </p:sp>
      <p:sp>
        <p:nvSpPr>
          <p:cNvPr id="9" name="Titel 8"/>
          <p:cNvSpPr>
            <a:spLocks noGrp="1"/>
          </p:cNvSpPr>
          <p:nvPr>
            <p:ph type="title"/>
          </p:nvPr>
        </p:nvSpPr>
        <p:spPr>
          <a:xfrm>
            <a:off x="396000" y="632081"/>
            <a:ext cx="8349538" cy="461665"/>
          </a:xfrm>
        </p:spPr>
        <p:txBody>
          <a:bodyPr/>
          <a:lstStyle/>
          <a:p>
            <a:r>
              <a:rPr lang="de-DE" dirty="0" smtClean="0"/>
              <a:t>Das </a:t>
            </a:r>
            <a:r>
              <a:rPr lang="de-DE" dirty="0" smtClean="0"/>
              <a:t>Problem </a:t>
            </a:r>
            <a:r>
              <a:rPr lang="de-DE" dirty="0" smtClean="0"/>
              <a:t>mit „</a:t>
            </a:r>
            <a:r>
              <a:rPr lang="de-DE" dirty="0" err="1" smtClean="0"/>
              <a:t>lootboxen</a:t>
            </a:r>
            <a:r>
              <a:rPr lang="de-DE" dirty="0"/>
              <a:t>“?</a:t>
            </a:r>
          </a:p>
        </p:txBody>
      </p:sp>
      <p:sp>
        <p:nvSpPr>
          <p:cNvPr id="10" name="Inhaltsplatzhalter 9"/>
          <p:cNvSpPr>
            <a:spLocks noGrp="1"/>
          </p:cNvSpPr>
          <p:nvPr>
            <p:ph idx="1"/>
          </p:nvPr>
        </p:nvSpPr>
        <p:spPr>
          <a:xfrm>
            <a:off x="396000" y="1243965"/>
            <a:ext cx="8349538" cy="2440668"/>
          </a:xfrm>
        </p:spPr>
        <p:txBody>
          <a:bodyPr/>
          <a:lstStyle/>
          <a:p>
            <a:endParaRPr lang="de-DE" cap="none" dirty="0" smtClean="0"/>
          </a:p>
          <a:p>
            <a:r>
              <a:rPr lang="de-DE" b="0" cap="none" dirty="0" err="1" smtClean="0"/>
              <a:t>Lootboxen</a:t>
            </a:r>
            <a:r>
              <a:rPr lang="de-DE" b="0" cap="none" dirty="0" smtClean="0"/>
              <a:t> ähneln mit ihren kostenpflichtigen Zufallsinhalten dem Glücksspiel </a:t>
            </a:r>
          </a:p>
          <a:p>
            <a:r>
              <a:rPr lang="de-DE" b="0" cap="none" dirty="0" smtClean="0"/>
              <a:t>Sie stehen in </a:t>
            </a:r>
            <a:r>
              <a:rPr lang="de-DE" b="0" cap="none" dirty="0"/>
              <a:t>Verdacht, suchtähnliches Kaufverhalten zu erzeugen</a:t>
            </a:r>
            <a:r>
              <a:rPr lang="de-DE" b="0" cap="none" dirty="0" smtClean="0"/>
              <a:t>.</a:t>
            </a:r>
          </a:p>
          <a:p>
            <a:r>
              <a:rPr lang="de-DE" b="0" cap="none" dirty="0" smtClean="0"/>
              <a:t>75 </a:t>
            </a:r>
            <a:r>
              <a:rPr lang="de-DE" b="0" cap="none" dirty="0"/>
              <a:t>Prozent der </a:t>
            </a:r>
            <a:r>
              <a:rPr lang="de-DE" b="0" cap="none" dirty="0" err="1"/>
              <a:t>Gamer:innen</a:t>
            </a:r>
            <a:r>
              <a:rPr lang="de-DE" b="0" cap="none" dirty="0"/>
              <a:t> stimmen zu, dass </a:t>
            </a:r>
            <a:r>
              <a:rPr lang="de-DE" b="0" cap="none" dirty="0" err="1"/>
              <a:t>Lootboxen</a:t>
            </a:r>
            <a:r>
              <a:rPr lang="de-DE" b="0" cap="none" dirty="0"/>
              <a:t> sie dazu verleiten, wiederholt Geld auszugeben.</a:t>
            </a:r>
            <a:endParaRPr lang="de-DE" dirty="0"/>
          </a:p>
          <a:p>
            <a:r>
              <a:rPr lang="de-DE" cap="none" dirty="0" smtClean="0"/>
              <a:t/>
            </a:r>
            <a:br>
              <a:rPr lang="de-DE" cap="none" dirty="0" smtClean="0"/>
            </a:br>
            <a:endParaRPr lang="de-DE" b="0" cap="none" dirty="0" smtClean="0"/>
          </a:p>
        </p:txBody>
      </p:sp>
      <p:sp>
        <p:nvSpPr>
          <p:cNvPr id="6" name="Fußzeilenplatzhalter 5"/>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pic>
        <p:nvPicPr>
          <p:cNvPr id="2" name="Onlinebild-Platzhalter 1"/>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336"/>
            <a:ext cx="1219200" cy="215567"/>
          </a:xfrm>
        </p:spPr>
      </p:pic>
      <p:sp>
        <p:nvSpPr>
          <p:cNvPr id="5" name="Textfeld 4"/>
          <p:cNvSpPr txBox="1"/>
          <p:nvPr/>
        </p:nvSpPr>
        <p:spPr>
          <a:xfrm>
            <a:off x="331108" y="6064663"/>
            <a:ext cx="9178653" cy="246221"/>
          </a:xfrm>
          <a:prstGeom prst="rect">
            <a:avLst/>
          </a:prstGeom>
          <a:noFill/>
        </p:spPr>
        <p:txBody>
          <a:bodyPr wrap="square" rtlCol="0">
            <a:spAutoFit/>
          </a:bodyPr>
          <a:lstStyle/>
          <a:p>
            <a:r>
              <a:rPr lang="de-DE" sz="1000" dirty="0"/>
              <a:t>Quelle: </a:t>
            </a:r>
            <a:r>
              <a:rPr lang="de-DE" sz="1000" dirty="0">
                <a:hlinkClick r:id="rId4"/>
              </a:rPr>
              <a:t>https://</a:t>
            </a:r>
            <a:r>
              <a:rPr lang="de-DE" sz="1000" dirty="0" smtClean="0">
                <a:hlinkClick r:id="rId4"/>
              </a:rPr>
              <a:t>www.vzbv.de/meldungen/lootboxen-verleiten-zum-wiederholten-geldausgeben</a:t>
            </a:r>
            <a:r>
              <a:rPr lang="de-DE" sz="1000" dirty="0" smtClean="0"/>
              <a:t>, Stand Dezember 2023</a:t>
            </a:r>
            <a:endParaRPr lang="de-DE" sz="1000" dirty="0"/>
          </a:p>
        </p:txBody>
      </p:sp>
      <p:sp>
        <p:nvSpPr>
          <p:cNvPr id="7" name="Rechteck 6"/>
          <p:cNvSpPr/>
          <p:nvPr/>
        </p:nvSpPr>
        <p:spPr>
          <a:xfrm>
            <a:off x="2315497" y="3683649"/>
            <a:ext cx="6563032" cy="1800493"/>
          </a:xfrm>
          <a:prstGeom prst="rect">
            <a:avLst/>
          </a:prstGeom>
        </p:spPr>
        <p:txBody>
          <a:bodyPr wrap="square">
            <a:spAutoFit/>
          </a:bodyPr>
          <a:lstStyle/>
          <a:p>
            <a:r>
              <a:rPr lang="de-DE" i="1" dirty="0" smtClean="0"/>
              <a:t>„</a:t>
            </a:r>
            <a:r>
              <a:rPr lang="de-DE" i="1" dirty="0" err="1"/>
              <a:t>Lootboxen</a:t>
            </a:r>
            <a:r>
              <a:rPr lang="de-DE" i="1" dirty="0"/>
              <a:t> verleiten zum Geld ausgeben – insbesondere </a:t>
            </a:r>
            <a:r>
              <a:rPr lang="de-DE" i="1" dirty="0" smtClean="0"/>
              <a:t>Kinder </a:t>
            </a:r>
            <a:r>
              <a:rPr lang="de-DE" i="1" dirty="0"/>
              <a:t>und Jugendliche sind anfällig für Werbung. Sie sind sich der finanziellen Auswirkungen ihrer Käufe oft nicht </a:t>
            </a:r>
            <a:r>
              <a:rPr lang="de-DE" i="1" dirty="0" smtClean="0"/>
              <a:t>bewusst.“</a:t>
            </a:r>
          </a:p>
          <a:p>
            <a:endParaRPr lang="de-DE" sz="1400" dirty="0" smtClean="0"/>
          </a:p>
          <a:p>
            <a:r>
              <a:rPr lang="de-DE" sz="1200" dirty="0" smtClean="0"/>
              <a:t>Sabrina Wagner</a:t>
            </a:r>
            <a:r>
              <a:rPr lang="de-DE" sz="1200" dirty="0"/>
              <a:t>, Referentin </a:t>
            </a:r>
            <a:r>
              <a:rPr lang="de-DE" sz="1200" dirty="0" smtClean="0"/>
              <a:t>im Team </a:t>
            </a:r>
            <a:r>
              <a:rPr lang="de-DE" sz="1200" dirty="0"/>
              <a:t>Marktbeobachtung </a:t>
            </a:r>
            <a:r>
              <a:rPr lang="de-DE" sz="1200" dirty="0" smtClean="0"/>
              <a:t>des vzbv</a:t>
            </a:r>
            <a:endParaRPr lang="de-DE" sz="1200" dirty="0"/>
          </a:p>
          <a:p>
            <a:endParaRPr lang="de-DE" sz="100" dirty="0" smtClean="0">
              <a:solidFill>
                <a:schemeClr val="bg1">
                  <a:lumMod val="65000"/>
                </a:schemeClr>
              </a:solidFill>
            </a:endParaRPr>
          </a:p>
          <a:p>
            <a:r>
              <a:rPr lang="de-DE" sz="900" dirty="0" smtClean="0">
                <a:solidFill>
                  <a:schemeClr val="bg1">
                    <a:lumMod val="65000"/>
                  </a:schemeClr>
                </a:solidFill>
              </a:rPr>
              <a:t>Foto</a:t>
            </a:r>
            <a:r>
              <a:rPr lang="de-DE" sz="900" dirty="0">
                <a:solidFill>
                  <a:schemeClr val="bg1">
                    <a:lumMod val="65000"/>
                  </a:schemeClr>
                </a:solidFill>
              </a:rPr>
              <a:t>: © 2023 Verbraucherzentrale Bundesverband e.V</a:t>
            </a:r>
            <a:r>
              <a:rPr lang="de-DE" sz="900" dirty="0" smtClean="0">
                <a:solidFill>
                  <a:schemeClr val="bg1">
                    <a:lumMod val="65000"/>
                  </a:schemeClr>
                </a:solidFill>
              </a:rPr>
              <a:t>.</a:t>
            </a:r>
            <a:endParaRPr lang="de-DE" sz="900" dirty="0">
              <a:solidFill>
                <a:schemeClr val="bg1">
                  <a:lumMod val="65000"/>
                </a:schemeClr>
              </a:solidFill>
            </a:endParaRPr>
          </a:p>
        </p:txBody>
      </p:sp>
      <p:pic>
        <p:nvPicPr>
          <p:cNvPr id="12" name="Grafik 11"/>
          <p:cNvPicPr/>
          <p:nvPr/>
        </p:nvPicPr>
        <p:blipFill>
          <a:blip r:embed="rId5"/>
          <a:stretch>
            <a:fillRect/>
          </a:stretch>
        </p:blipFill>
        <p:spPr>
          <a:xfrm>
            <a:off x="396000" y="3683649"/>
            <a:ext cx="1609725" cy="1590675"/>
          </a:xfrm>
          <a:prstGeom prst="ellipse">
            <a:avLst/>
          </a:prstGeom>
        </p:spPr>
      </p:pic>
    </p:spTree>
    <p:extLst>
      <p:ext uri="{BB962C8B-B14F-4D97-AF65-F5344CB8AC3E}">
        <p14:creationId xmlns:p14="http://schemas.microsoft.com/office/powerpoint/2010/main" val="3637490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rotWithShape="1">
          <a:blip r:embed="rId3"/>
          <a:srcRect l="55126" t="28552" r="25625" b="26734"/>
          <a:stretch/>
        </p:blipFill>
        <p:spPr>
          <a:xfrm>
            <a:off x="3245808" y="1887494"/>
            <a:ext cx="2021945" cy="1321007"/>
          </a:xfrm>
          <a:prstGeom prst="rect">
            <a:avLst/>
          </a:prstGeom>
        </p:spPr>
      </p:pic>
      <p:sp>
        <p:nvSpPr>
          <p:cNvPr id="11" name="Textplatzhalter 10"/>
          <p:cNvSpPr>
            <a:spLocks noGrp="1"/>
          </p:cNvSpPr>
          <p:nvPr>
            <p:ph type="body" sz="quarter" idx="15"/>
          </p:nvPr>
        </p:nvSpPr>
        <p:spPr>
          <a:solidFill>
            <a:srgbClr val="019BA5">
              <a:alpha val="74902"/>
            </a:srgbClr>
          </a:solidFill>
        </p:spPr>
        <p:txBody>
          <a:bodyPr/>
          <a:lstStyle/>
          <a:p>
            <a:endParaRPr lang="de-DE" dirty="0"/>
          </a:p>
        </p:txBody>
      </p:sp>
      <p:sp>
        <p:nvSpPr>
          <p:cNvPr id="9" name="Titel 8"/>
          <p:cNvSpPr>
            <a:spLocks noGrp="1"/>
          </p:cNvSpPr>
          <p:nvPr>
            <p:ph type="title"/>
          </p:nvPr>
        </p:nvSpPr>
        <p:spPr>
          <a:xfrm>
            <a:off x="396000" y="632081"/>
            <a:ext cx="8349538" cy="461665"/>
          </a:xfrm>
        </p:spPr>
        <p:txBody>
          <a:bodyPr/>
          <a:lstStyle/>
          <a:p>
            <a:r>
              <a:rPr lang="de-DE" dirty="0"/>
              <a:t>Was sind „</a:t>
            </a:r>
            <a:r>
              <a:rPr lang="de-DE" dirty="0" err="1"/>
              <a:t>lootboxen</a:t>
            </a:r>
            <a:r>
              <a:rPr lang="de-DE" dirty="0" smtClean="0"/>
              <a:t>“? - Beispiele</a:t>
            </a:r>
            <a:endParaRPr lang="de-DE" dirty="0"/>
          </a:p>
        </p:txBody>
      </p:sp>
      <p:sp>
        <p:nvSpPr>
          <p:cNvPr id="6" name="Fußzeilenplatzhalter 5"/>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pic>
        <p:nvPicPr>
          <p:cNvPr id="2" name="Onlinebild-Platzhalter 1"/>
          <p:cNvPicPr>
            <a:picLocks noGrp="1" noChangeAspect="1"/>
          </p:cNvPicPr>
          <p:nvPr>
            <p:ph type="clipArt" sz="quarter" idx="18"/>
          </p:nvPr>
        </p:nvPicPr>
        <p:blipFill>
          <a:blip r:embed="rId4" cstate="print">
            <a:extLst>
              <a:ext uri="{28A0092B-C50C-407E-A947-70E740481C1C}">
                <a14:useLocalDpi xmlns:a14="http://schemas.microsoft.com/office/drawing/2010/main" val="0"/>
              </a:ext>
            </a:extLst>
          </a:blip>
          <a:stretch>
            <a:fillRect/>
          </a:stretch>
        </p:blipFill>
        <p:spPr>
          <a:xfrm>
            <a:off x="7924800" y="6175336"/>
            <a:ext cx="1219200" cy="215567"/>
          </a:xfrm>
        </p:spPr>
      </p:pic>
      <p:pic>
        <p:nvPicPr>
          <p:cNvPr id="8" name="Grafik 7"/>
          <p:cNvPicPr>
            <a:picLocks noChangeAspect="1"/>
          </p:cNvPicPr>
          <p:nvPr/>
        </p:nvPicPr>
        <p:blipFill rotWithShape="1">
          <a:blip r:embed="rId5"/>
          <a:srcRect l="53333" t="19919" r="23125" b="35555"/>
          <a:stretch/>
        </p:blipFill>
        <p:spPr>
          <a:xfrm>
            <a:off x="584245" y="1461068"/>
            <a:ext cx="3285021" cy="1747433"/>
          </a:xfrm>
          <a:prstGeom prst="rect">
            <a:avLst/>
          </a:prstGeom>
        </p:spPr>
      </p:pic>
      <p:pic>
        <p:nvPicPr>
          <p:cNvPr id="13" name="Grafik 12"/>
          <p:cNvPicPr>
            <a:picLocks noChangeAspect="1"/>
          </p:cNvPicPr>
          <p:nvPr/>
        </p:nvPicPr>
        <p:blipFill rotWithShape="1">
          <a:blip r:embed="rId6"/>
          <a:srcRect l="66761" t="27969" r="18919" b="28728"/>
          <a:stretch/>
        </p:blipFill>
        <p:spPr>
          <a:xfrm>
            <a:off x="7028427" y="3943912"/>
            <a:ext cx="1934369" cy="1645195"/>
          </a:xfrm>
          <a:prstGeom prst="rect">
            <a:avLst/>
          </a:prstGeom>
        </p:spPr>
      </p:pic>
      <p:pic>
        <p:nvPicPr>
          <p:cNvPr id="14" name="Grafik 13"/>
          <p:cNvPicPr>
            <a:picLocks noChangeAspect="1"/>
          </p:cNvPicPr>
          <p:nvPr/>
        </p:nvPicPr>
        <p:blipFill rotWithShape="1">
          <a:blip r:embed="rId7"/>
          <a:srcRect l="53719" t="26729" r="19792" b="27778"/>
          <a:stretch/>
        </p:blipFill>
        <p:spPr>
          <a:xfrm>
            <a:off x="5516696" y="2279335"/>
            <a:ext cx="3446100" cy="1664577"/>
          </a:xfrm>
          <a:prstGeom prst="rect">
            <a:avLst/>
          </a:prstGeom>
        </p:spPr>
      </p:pic>
      <p:pic>
        <p:nvPicPr>
          <p:cNvPr id="3" name="Grafik 2"/>
          <p:cNvPicPr>
            <a:picLocks noChangeAspect="1"/>
          </p:cNvPicPr>
          <p:nvPr/>
        </p:nvPicPr>
        <p:blipFill rotWithShape="1">
          <a:blip r:embed="rId8"/>
          <a:srcRect l="20278" t="27284" r="47639" b="39136"/>
          <a:stretch/>
        </p:blipFill>
        <p:spPr>
          <a:xfrm>
            <a:off x="584245" y="3634927"/>
            <a:ext cx="4013200" cy="2362750"/>
          </a:xfrm>
          <a:prstGeom prst="rect">
            <a:avLst/>
          </a:prstGeom>
        </p:spPr>
      </p:pic>
      <p:sp>
        <p:nvSpPr>
          <p:cNvPr id="4" name="Rechteck 3"/>
          <p:cNvSpPr/>
          <p:nvPr/>
        </p:nvSpPr>
        <p:spPr>
          <a:xfrm>
            <a:off x="4668256" y="5661898"/>
            <a:ext cx="3327355" cy="646331"/>
          </a:xfrm>
          <a:prstGeom prst="rect">
            <a:avLst/>
          </a:prstGeom>
        </p:spPr>
        <p:txBody>
          <a:bodyPr wrap="square">
            <a:spAutoFit/>
          </a:bodyPr>
          <a:lstStyle/>
          <a:p>
            <a:r>
              <a:rPr lang="de-DE" sz="900" dirty="0">
                <a:solidFill>
                  <a:schemeClr val="bg1">
                    <a:lumMod val="65000"/>
                  </a:schemeClr>
                </a:solidFill>
              </a:rPr>
              <a:t>Screenshots: https://www.youtube.com/watch?v=IAqEuh8Lcv4; https://www.youtube.com/watch?v=7lf5jmhjTvI&amp;t=23s; https://www.youtube.com/watch?v=oLcvV2IEptE</a:t>
            </a:r>
          </a:p>
        </p:txBody>
      </p:sp>
    </p:spTree>
    <p:extLst>
      <p:ext uri="{BB962C8B-B14F-4D97-AF65-F5344CB8AC3E}">
        <p14:creationId xmlns:p14="http://schemas.microsoft.com/office/powerpoint/2010/main" val="34087124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p:cNvSpPr>
            <a:spLocks noGrp="1"/>
          </p:cNvSpPr>
          <p:nvPr>
            <p:ph type="body" sz="quarter" idx="15"/>
          </p:nvPr>
        </p:nvSpPr>
        <p:spPr>
          <a:solidFill>
            <a:srgbClr val="019BA5">
              <a:alpha val="74902"/>
            </a:srgbClr>
          </a:solidFill>
        </p:spPr>
        <p:txBody>
          <a:bodyPr/>
          <a:lstStyle/>
          <a:p>
            <a:endParaRPr lang="de-DE" dirty="0"/>
          </a:p>
        </p:txBody>
      </p:sp>
      <p:sp>
        <p:nvSpPr>
          <p:cNvPr id="9" name="Titel 8"/>
          <p:cNvSpPr>
            <a:spLocks noGrp="1"/>
          </p:cNvSpPr>
          <p:nvPr>
            <p:ph type="title"/>
          </p:nvPr>
        </p:nvSpPr>
        <p:spPr>
          <a:xfrm>
            <a:off x="396000" y="632081"/>
            <a:ext cx="8349538" cy="461665"/>
          </a:xfrm>
        </p:spPr>
        <p:txBody>
          <a:bodyPr/>
          <a:lstStyle/>
          <a:p>
            <a:r>
              <a:rPr lang="de-DE" dirty="0"/>
              <a:t>Wahr oder falsch?</a:t>
            </a:r>
          </a:p>
        </p:txBody>
      </p:sp>
      <p:sp>
        <p:nvSpPr>
          <p:cNvPr id="10" name="Inhaltsplatzhalter 9"/>
          <p:cNvSpPr>
            <a:spLocks noGrp="1"/>
          </p:cNvSpPr>
          <p:nvPr>
            <p:ph idx="1"/>
          </p:nvPr>
        </p:nvSpPr>
        <p:spPr>
          <a:xfrm>
            <a:off x="396000" y="1243965"/>
            <a:ext cx="8349538" cy="1372683"/>
          </a:xfrm>
        </p:spPr>
        <p:txBody>
          <a:bodyPr/>
          <a:lstStyle/>
          <a:p>
            <a:endParaRPr lang="de-DE" cap="none" dirty="0" smtClean="0"/>
          </a:p>
          <a:p>
            <a:r>
              <a:rPr lang="de-DE" cap="none" dirty="0"/>
              <a:t>Eltern müssen nicht für die Käufe bezahlen, die ihre minderjährigen Kinder innerhalb von </a:t>
            </a:r>
            <a:r>
              <a:rPr lang="de-DE" cap="none" dirty="0" smtClean="0"/>
              <a:t>Online-Spielen </a:t>
            </a:r>
            <a:r>
              <a:rPr lang="de-DE" cap="none" dirty="0"/>
              <a:t>tätigen.</a:t>
            </a:r>
          </a:p>
          <a:p>
            <a:endParaRPr lang="de-DE" b="0" cap="none" dirty="0"/>
          </a:p>
        </p:txBody>
      </p:sp>
      <p:sp>
        <p:nvSpPr>
          <p:cNvPr id="6" name="Fußzeilenplatzhalter 5"/>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pic>
        <p:nvPicPr>
          <p:cNvPr id="2" name="Onlinebild-Platzhalter 1"/>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336"/>
            <a:ext cx="1219200" cy="215567"/>
          </a:xfrm>
        </p:spPr>
      </p:pic>
    </p:spTree>
    <p:extLst>
      <p:ext uri="{BB962C8B-B14F-4D97-AF65-F5344CB8AC3E}">
        <p14:creationId xmlns:p14="http://schemas.microsoft.com/office/powerpoint/2010/main" val="36616557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p:cNvSpPr>
            <a:spLocks noGrp="1"/>
          </p:cNvSpPr>
          <p:nvPr>
            <p:ph type="body" sz="quarter" idx="15"/>
          </p:nvPr>
        </p:nvSpPr>
        <p:spPr>
          <a:solidFill>
            <a:srgbClr val="019BA5">
              <a:alpha val="74902"/>
            </a:srgbClr>
          </a:solidFill>
        </p:spPr>
        <p:txBody>
          <a:bodyPr/>
          <a:lstStyle/>
          <a:p>
            <a:endParaRPr lang="de-DE" dirty="0"/>
          </a:p>
        </p:txBody>
      </p:sp>
      <p:sp>
        <p:nvSpPr>
          <p:cNvPr id="9" name="Titel 8"/>
          <p:cNvSpPr>
            <a:spLocks noGrp="1"/>
          </p:cNvSpPr>
          <p:nvPr>
            <p:ph type="title"/>
          </p:nvPr>
        </p:nvSpPr>
        <p:spPr>
          <a:xfrm>
            <a:off x="396000" y="632081"/>
            <a:ext cx="8349538" cy="461665"/>
          </a:xfrm>
        </p:spPr>
        <p:txBody>
          <a:bodyPr/>
          <a:lstStyle/>
          <a:p>
            <a:r>
              <a:rPr lang="de-DE" dirty="0"/>
              <a:t>Wahr oder falsch?</a:t>
            </a:r>
          </a:p>
        </p:txBody>
      </p:sp>
      <p:sp>
        <p:nvSpPr>
          <p:cNvPr id="10" name="Inhaltsplatzhalter 9"/>
          <p:cNvSpPr>
            <a:spLocks noGrp="1"/>
          </p:cNvSpPr>
          <p:nvPr>
            <p:ph idx="1"/>
          </p:nvPr>
        </p:nvSpPr>
        <p:spPr>
          <a:xfrm>
            <a:off x="396000" y="1243965"/>
            <a:ext cx="8349538" cy="4804392"/>
          </a:xfrm>
        </p:spPr>
        <p:txBody>
          <a:bodyPr/>
          <a:lstStyle/>
          <a:p>
            <a:endParaRPr lang="de-DE" cap="none" dirty="0" smtClean="0"/>
          </a:p>
          <a:p>
            <a:r>
              <a:rPr lang="de-DE" cap="none" dirty="0"/>
              <a:t>Eltern müssen nicht für die Käufe bezahlen, die ihre minderjährigen Kinder innerhalb von </a:t>
            </a:r>
            <a:r>
              <a:rPr lang="de-DE" cap="none" dirty="0" smtClean="0"/>
              <a:t>Online-Spielen </a:t>
            </a:r>
            <a:r>
              <a:rPr lang="de-DE" cap="none" dirty="0"/>
              <a:t>tätigen.</a:t>
            </a:r>
          </a:p>
          <a:p>
            <a:endParaRPr lang="de-DE" cap="none" dirty="0" smtClean="0">
              <a:solidFill>
                <a:srgbClr val="019BA5"/>
              </a:solidFill>
            </a:endParaRPr>
          </a:p>
          <a:p>
            <a:r>
              <a:rPr lang="de-DE" cap="none" dirty="0" smtClean="0">
                <a:solidFill>
                  <a:srgbClr val="019BA5"/>
                </a:solidFill>
              </a:rPr>
              <a:t>RICHTIG:</a:t>
            </a:r>
          </a:p>
          <a:p>
            <a:r>
              <a:rPr lang="de-DE" cap="none" dirty="0" smtClean="0"/>
              <a:t>Grundsätzlich</a:t>
            </a:r>
            <a:r>
              <a:rPr lang="de-DE" b="0" cap="none" dirty="0" smtClean="0"/>
              <a:t> gilt: Für einen wirksamen Vertragsabschluss benötigen Kinder und Jugendliche die </a:t>
            </a:r>
            <a:r>
              <a:rPr lang="de-DE" cap="none" dirty="0" smtClean="0"/>
              <a:t>vorherige Einwilligung</a:t>
            </a:r>
            <a:r>
              <a:rPr lang="de-DE" b="0" cap="none" dirty="0" smtClean="0"/>
              <a:t> oder eine </a:t>
            </a:r>
            <a:r>
              <a:rPr lang="de-DE" cap="none" dirty="0" smtClean="0"/>
              <a:t>nachträgliche Genehmigung </a:t>
            </a:r>
            <a:r>
              <a:rPr lang="de-DE" b="0" cap="none" dirty="0" smtClean="0"/>
              <a:t>ihrer Eltern. Haben sie diese nicht, besteht in der Regel keine Zahlungspflicht. </a:t>
            </a:r>
          </a:p>
          <a:p>
            <a:r>
              <a:rPr lang="de-DE" b="0" cap="none" dirty="0" smtClean="0"/>
              <a:t>Die </a:t>
            </a:r>
            <a:r>
              <a:rPr lang="de-DE" b="0" cap="none" dirty="0"/>
              <a:t>Praxis zeigt: Wenn Eltern </a:t>
            </a:r>
            <a:r>
              <a:rPr lang="de-DE" cap="none" dirty="0"/>
              <a:t>schnell handeln </a:t>
            </a:r>
            <a:r>
              <a:rPr lang="de-DE" b="0" cap="none" dirty="0"/>
              <a:t>und direkt Einspruch gegen die Abbuchungen einlegen, müssen sie oftmals nicht für die In-Game- oder In-App-Käufe ihrer minderjährigen Kinder bezahlen. </a:t>
            </a:r>
            <a:endParaRPr lang="de-DE" b="0" cap="none" dirty="0" smtClean="0"/>
          </a:p>
          <a:p>
            <a:r>
              <a:rPr lang="de-DE" cap="none" dirty="0" smtClean="0"/>
              <a:t>Aber: Warten Eltern </a:t>
            </a:r>
            <a:r>
              <a:rPr lang="de-DE" cap="none" dirty="0"/>
              <a:t>zu lange </a:t>
            </a:r>
            <a:r>
              <a:rPr lang="de-DE" b="0" cap="none" dirty="0"/>
              <a:t>mit dem Einspruch, kann das einer </a:t>
            </a:r>
            <a:r>
              <a:rPr lang="de-DE" cap="none" dirty="0"/>
              <a:t>Duldung</a:t>
            </a:r>
            <a:r>
              <a:rPr lang="de-DE" b="0" cap="none" dirty="0"/>
              <a:t> gleichkommen und somit eine Zahlungspflicht begründen. </a:t>
            </a:r>
          </a:p>
          <a:p>
            <a:endParaRPr lang="de-DE" b="0" cap="none" dirty="0"/>
          </a:p>
        </p:txBody>
      </p:sp>
      <p:sp>
        <p:nvSpPr>
          <p:cNvPr id="6" name="Fußzeilenplatzhalter 5"/>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pic>
        <p:nvPicPr>
          <p:cNvPr id="2" name="Onlinebild-Platzhalter 1"/>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336"/>
            <a:ext cx="1219200" cy="215567"/>
          </a:xfrm>
        </p:spPr>
      </p:pic>
    </p:spTree>
    <p:extLst>
      <p:ext uri="{BB962C8B-B14F-4D97-AF65-F5344CB8AC3E}">
        <p14:creationId xmlns:p14="http://schemas.microsoft.com/office/powerpoint/2010/main" val="126283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p:cNvSpPr>
            <a:spLocks noGrp="1"/>
          </p:cNvSpPr>
          <p:nvPr>
            <p:ph type="body" sz="quarter" idx="15"/>
          </p:nvPr>
        </p:nvSpPr>
        <p:spPr>
          <a:solidFill>
            <a:srgbClr val="019BA5">
              <a:alpha val="74902"/>
            </a:srgbClr>
          </a:solidFill>
        </p:spPr>
        <p:txBody>
          <a:bodyPr/>
          <a:lstStyle/>
          <a:p>
            <a:endParaRPr lang="de-DE" dirty="0"/>
          </a:p>
        </p:txBody>
      </p:sp>
      <p:sp>
        <p:nvSpPr>
          <p:cNvPr id="9" name="Titel 8"/>
          <p:cNvSpPr>
            <a:spLocks noGrp="1"/>
          </p:cNvSpPr>
          <p:nvPr>
            <p:ph type="title"/>
          </p:nvPr>
        </p:nvSpPr>
        <p:spPr>
          <a:xfrm>
            <a:off x="396000" y="632081"/>
            <a:ext cx="8349538" cy="461665"/>
          </a:xfrm>
        </p:spPr>
        <p:txBody>
          <a:bodyPr/>
          <a:lstStyle/>
          <a:p>
            <a:r>
              <a:rPr lang="de-DE" dirty="0" smtClean="0"/>
              <a:t>Welche Antworten Sind richtig?</a:t>
            </a:r>
            <a:endParaRPr lang="de-DE" dirty="0"/>
          </a:p>
        </p:txBody>
      </p:sp>
      <p:sp>
        <p:nvSpPr>
          <p:cNvPr id="10" name="Inhaltsplatzhalter 9"/>
          <p:cNvSpPr>
            <a:spLocks noGrp="1"/>
          </p:cNvSpPr>
          <p:nvPr>
            <p:ph idx="1"/>
          </p:nvPr>
        </p:nvSpPr>
        <p:spPr>
          <a:xfrm>
            <a:off x="396000" y="1243965"/>
            <a:ext cx="8349538" cy="3900555"/>
          </a:xfrm>
        </p:spPr>
        <p:txBody>
          <a:bodyPr/>
          <a:lstStyle/>
          <a:p>
            <a:endParaRPr lang="de-DE" cap="none" dirty="0" smtClean="0"/>
          </a:p>
          <a:p>
            <a:r>
              <a:rPr lang="de-DE" cap="none" dirty="0" smtClean="0"/>
              <a:t>Wie </a:t>
            </a:r>
            <a:r>
              <a:rPr lang="de-DE" cap="none" dirty="0"/>
              <a:t>kannst du dich vor Kostenfallen bei In-Game-Käufen schützen? </a:t>
            </a:r>
          </a:p>
          <a:p>
            <a:pPr marL="342900" indent="-342900">
              <a:lnSpc>
                <a:spcPct val="107000"/>
              </a:lnSpc>
              <a:buFont typeface="+mj-lt"/>
              <a:buAutoNum type="arabicParenR"/>
            </a:pPr>
            <a:endParaRPr lang="de-DE" b="0" cap="none" dirty="0">
              <a:ea typeface="Calibri" panose="020F0502020204030204" pitchFamily="34" charset="0"/>
              <a:cs typeface="Times New Roman" panose="02020603050405020304" pitchFamily="18" charset="0"/>
            </a:endParaRPr>
          </a:p>
          <a:p>
            <a:pPr marL="342900" indent="-342900">
              <a:lnSpc>
                <a:spcPct val="107000"/>
              </a:lnSpc>
              <a:buFont typeface="Courier New" panose="02070309020205020404" pitchFamily="49" charset="0"/>
              <a:buChar char="o"/>
            </a:pPr>
            <a:r>
              <a:rPr lang="de-DE" b="0" cap="none" dirty="0">
                <a:ea typeface="Calibri" panose="020F0502020204030204" pitchFamily="34" charset="0"/>
                <a:cs typeface="Times New Roman" panose="02020603050405020304" pitchFamily="18" charset="0"/>
              </a:rPr>
              <a:t>Prüfe vor dem Installieren des Spiels, ob für das Weiterkommen im Spiel In-Game-Käufe erforderlich sind</a:t>
            </a:r>
            <a:r>
              <a:rPr lang="de-DE" b="0" cap="none" dirty="0" smtClean="0">
                <a:ea typeface="Calibri" panose="020F0502020204030204" pitchFamily="34" charset="0"/>
                <a:cs typeface="Times New Roman" panose="02020603050405020304" pitchFamily="18" charset="0"/>
              </a:rPr>
              <a:t>.</a:t>
            </a:r>
          </a:p>
          <a:p>
            <a:pPr marL="342900" indent="-342900">
              <a:lnSpc>
                <a:spcPct val="107000"/>
              </a:lnSpc>
              <a:buFont typeface="Courier New" panose="02070309020205020404" pitchFamily="49" charset="0"/>
              <a:buChar char="o"/>
            </a:pPr>
            <a:endParaRPr lang="de-DE" b="0" cap="none" dirty="0">
              <a:ea typeface="Calibri" panose="020F0502020204030204" pitchFamily="34" charset="0"/>
              <a:cs typeface="Times New Roman" panose="02020603050405020304" pitchFamily="18" charset="0"/>
            </a:endParaRPr>
          </a:p>
          <a:p>
            <a:pPr marL="342900" indent="-342900">
              <a:lnSpc>
                <a:spcPct val="107000"/>
              </a:lnSpc>
              <a:buFont typeface="Courier New" panose="02070309020205020404" pitchFamily="49" charset="0"/>
              <a:buChar char="o"/>
            </a:pPr>
            <a:r>
              <a:rPr lang="de-DE" b="0" cap="none" dirty="0">
                <a:ea typeface="Calibri" panose="020F0502020204030204" pitchFamily="34" charset="0"/>
                <a:cs typeface="Times New Roman" panose="02020603050405020304" pitchFamily="18" charset="0"/>
              </a:rPr>
              <a:t>Hinterlege keine Zahlungsarten (Kreditkarten-, Konto- oder Handynummern) in deinem Benutzerkonto, sondern nutze Prepaid-Gutscheine</a:t>
            </a:r>
            <a:r>
              <a:rPr lang="de-DE" b="0" cap="none" dirty="0" smtClean="0">
                <a:ea typeface="Calibri" panose="020F0502020204030204" pitchFamily="34" charset="0"/>
                <a:cs typeface="Times New Roman" panose="02020603050405020304" pitchFamily="18" charset="0"/>
              </a:rPr>
              <a:t>.</a:t>
            </a:r>
          </a:p>
          <a:p>
            <a:pPr marL="342900" indent="-342900">
              <a:lnSpc>
                <a:spcPct val="107000"/>
              </a:lnSpc>
              <a:buFont typeface="Courier New" panose="02070309020205020404" pitchFamily="49" charset="0"/>
              <a:buChar char="o"/>
            </a:pPr>
            <a:endParaRPr lang="de-DE" b="0" cap="none" dirty="0">
              <a:ea typeface="Calibri" panose="020F0502020204030204" pitchFamily="34" charset="0"/>
              <a:cs typeface="Times New Roman" panose="02020603050405020304" pitchFamily="18" charset="0"/>
            </a:endParaRPr>
          </a:p>
          <a:p>
            <a:pPr marL="342900" indent="-342900">
              <a:lnSpc>
                <a:spcPct val="107000"/>
              </a:lnSpc>
              <a:buFont typeface="Courier New" panose="02070309020205020404" pitchFamily="49" charset="0"/>
              <a:buChar char="o"/>
            </a:pPr>
            <a:r>
              <a:rPr lang="de-DE" b="0" cap="none" dirty="0">
                <a:ea typeface="Calibri" panose="020F0502020204030204" pitchFamily="34" charset="0"/>
                <a:cs typeface="Times New Roman" panose="02020603050405020304" pitchFamily="18" charset="0"/>
              </a:rPr>
              <a:t>Schütze alle deine Transaktionen mit einem Passwort.</a:t>
            </a:r>
          </a:p>
          <a:p>
            <a:endParaRPr lang="de-DE" b="0" cap="none" dirty="0"/>
          </a:p>
        </p:txBody>
      </p:sp>
      <p:sp>
        <p:nvSpPr>
          <p:cNvPr id="6" name="Fußzeilenplatzhalter 5"/>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pic>
        <p:nvPicPr>
          <p:cNvPr id="2" name="Onlinebild-Platzhalter 1"/>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336"/>
            <a:ext cx="1219200" cy="215567"/>
          </a:xfrm>
        </p:spPr>
      </p:pic>
    </p:spTree>
    <p:extLst>
      <p:ext uri="{BB962C8B-B14F-4D97-AF65-F5344CB8AC3E}">
        <p14:creationId xmlns:p14="http://schemas.microsoft.com/office/powerpoint/2010/main" val="2707782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p:cNvSpPr>
            <a:spLocks noGrp="1"/>
          </p:cNvSpPr>
          <p:nvPr>
            <p:ph type="body" sz="quarter" idx="15"/>
          </p:nvPr>
        </p:nvSpPr>
        <p:spPr>
          <a:solidFill>
            <a:srgbClr val="019BA5">
              <a:alpha val="74902"/>
            </a:srgbClr>
          </a:solidFill>
        </p:spPr>
        <p:txBody>
          <a:bodyPr/>
          <a:lstStyle/>
          <a:p>
            <a:endParaRPr lang="de-DE" dirty="0"/>
          </a:p>
        </p:txBody>
      </p:sp>
      <p:sp>
        <p:nvSpPr>
          <p:cNvPr id="9" name="Titel 8"/>
          <p:cNvSpPr>
            <a:spLocks noGrp="1"/>
          </p:cNvSpPr>
          <p:nvPr>
            <p:ph type="title"/>
          </p:nvPr>
        </p:nvSpPr>
        <p:spPr>
          <a:xfrm>
            <a:off x="396000" y="632081"/>
            <a:ext cx="8349538" cy="461665"/>
          </a:xfrm>
        </p:spPr>
        <p:txBody>
          <a:bodyPr/>
          <a:lstStyle/>
          <a:p>
            <a:r>
              <a:rPr lang="de-DE" dirty="0"/>
              <a:t>Welche Antworten Sind richtig?</a:t>
            </a:r>
          </a:p>
        </p:txBody>
      </p:sp>
      <p:sp>
        <p:nvSpPr>
          <p:cNvPr id="10" name="Inhaltsplatzhalter 9"/>
          <p:cNvSpPr>
            <a:spLocks noGrp="1"/>
          </p:cNvSpPr>
          <p:nvPr>
            <p:ph idx="1"/>
          </p:nvPr>
        </p:nvSpPr>
        <p:spPr>
          <a:xfrm>
            <a:off x="396000" y="1243965"/>
            <a:ext cx="8349538" cy="4759508"/>
          </a:xfrm>
        </p:spPr>
        <p:txBody>
          <a:bodyPr/>
          <a:lstStyle/>
          <a:p>
            <a:endParaRPr lang="de-DE" cap="none" dirty="0" smtClean="0"/>
          </a:p>
          <a:p>
            <a:r>
              <a:rPr lang="de-DE" cap="none" dirty="0" smtClean="0"/>
              <a:t>Wie </a:t>
            </a:r>
            <a:r>
              <a:rPr lang="de-DE" cap="none" dirty="0"/>
              <a:t>kannst du dich vor Kostenfallen bei </a:t>
            </a:r>
            <a:r>
              <a:rPr lang="de-DE" cap="none" dirty="0" smtClean="0"/>
              <a:t>In-Game-Käufen </a:t>
            </a:r>
            <a:r>
              <a:rPr lang="de-DE" cap="none" dirty="0"/>
              <a:t>schützen? </a:t>
            </a:r>
            <a:endParaRPr lang="de-DE" cap="none" dirty="0" smtClean="0"/>
          </a:p>
          <a:p>
            <a:pPr marL="342900" indent="-342900">
              <a:lnSpc>
                <a:spcPct val="107000"/>
              </a:lnSpc>
              <a:buFont typeface="+mj-lt"/>
              <a:buAutoNum type="arabicParenR"/>
            </a:pPr>
            <a:endParaRPr lang="de-DE" b="0" cap="none" dirty="0">
              <a:ea typeface="Calibri" panose="020F0502020204030204" pitchFamily="34" charset="0"/>
              <a:cs typeface="Times New Roman" panose="02020603050405020304" pitchFamily="18" charset="0"/>
            </a:endParaRPr>
          </a:p>
          <a:p>
            <a:pPr marL="342900" indent="-342900">
              <a:lnSpc>
                <a:spcPct val="107000"/>
              </a:lnSpc>
              <a:buFont typeface="Wingdings" panose="05000000000000000000" pitchFamily="2" charset="2"/>
              <a:buChar char=""/>
            </a:pPr>
            <a:r>
              <a:rPr lang="de-DE" cap="none" dirty="0">
                <a:solidFill>
                  <a:srgbClr val="019BA5"/>
                </a:solidFill>
                <a:ea typeface="Calibri" panose="020F0502020204030204" pitchFamily="34" charset="0"/>
                <a:cs typeface="Times New Roman" panose="02020603050405020304" pitchFamily="18" charset="0"/>
              </a:rPr>
              <a:t>RICHTIG: </a:t>
            </a:r>
            <a:r>
              <a:rPr lang="de-DE" b="0" cap="none" dirty="0" smtClean="0">
                <a:ea typeface="Calibri" panose="020F0502020204030204" pitchFamily="34" charset="0"/>
                <a:cs typeface="Times New Roman" panose="02020603050405020304" pitchFamily="18" charset="0"/>
              </a:rPr>
              <a:t>Prüfe </a:t>
            </a:r>
            <a:r>
              <a:rPr lang="de-DE" b="0" cap="none" dirty="0">
                <a:ea typeface="Calibri" panose="020F0502020204030204" pitchFamily="34" charset="0"/>
                <a:cs typeface="Times New Roman" panose="02020603050405020304" pitchFamily="18" charset="0"/>
              </a:rPr>
              <a:t>vor dem Installieren des Spiels, ob für das Weiterkommen im Spiel In-Game-Käufe erforderlich sind</a:t>
            </a:r>
            <a:r>
              <a:rPr lang="de-DE" b="0" cap="none" dirty="0" smtClean="0">
                <a:ea typeface="Calibri" panose="020F0502020204030204" pitchFamily="34" charset="0"/>
                <a:cs typeface="Times New Roman" panose="02020603050405020304" pitchFamily="18" charset="0"/>
              </a:rPr>
              <a:t>.</a:t>
            </a:r>
          </a:p>
          <a:p>
            <a:pPr marL="342900" indent="-342900">
              <a:lnSpc>
                <a:spcPct val="107000"/>
              </a:lnSpc>
              <a:buFont typeface="Wingdings" panose="05000000000000000000" pitchFamily="2" charset="2"/>
              <a:buChar char=""/>
            </a:pPr>
            <a:endParaRPr lang="de-DE" b="0" cap="none" dirty="0">
              <a:solidFill>
                <a:srgbClr val="019BA5"/>
              </a:solidFill>
              <a:ea typeface="Calibri" panose="020F0502020204030204" pitchFamily="34" charset="0"/>
              <a:cs typeface="Times New Roman" panose="02020603050405020304" pitchFamily="18" charset="0"/>
            </a:endParaRPr>
          </a:p>
          <a:p>
            <a:pPr marL="342900" indent="-342900">
              <a:lnSpc>
                <a:spcPct val="107000"/>
              </a:lnSpc>
              <a:buFont typeface="Wingdings" panose="05000000000000000000" pitchFamily="2" charset="2"/>
              <a:buChar char=""/>
            </a:pPr>
            <a:r>
              <a:rPr lang="de-DE" cap="none" dirty="0">
                <a:solidFill>
                  <a:srgbClr val="019BA5"/>
                </a:solidFill>
                <a:ea typeface="Calibri" panose="020F0502020204030204" pitchFamily="34" charset="0"/>
                <a:cs typeface="Times New Roman" panose="02020603050405020304" pitchFamily="18" charset="0"/>
              </a:rPr>
              <a:t>RICHTIG: </a:t>
            </a:r>
            <a:r>
              <a:rPr lang="de-DE" b="0" cap="none" dirty="0" smtClean="0">
                <a:ea typeface="Calibri" panose="020F0502020204030204" pitchFamily="34" charset="0"/>
                <a:cs typeface="Times New Roman" panose="02020603050405020304" pitchFamily="18" charset="0"/>
              </a:rPr>
              <a:t>Hinterlege </a:t>
            </a:r>
            <a:r>
              <a:rPr lang="de-DE" b="0" cap="none" dirty="0">
                <a:ea typeface="Calibri" panose="020F0502020204030204" pitchFamily="34" charset="0"/>
                <a:cs typeface="Times New Roman" panose="02020603050405020304" pitchFamily="18" charset="0"/>
              </a:rPr>
              <a:t>keine Zahlungsarten (Kreditkarten-, Konto- oder Handynummern) in deinem Benutzerkonto, sondern nutze Prepaid-Gutscheine</a:t>
            </a:r>
            <a:r>
              <a:rPr lang="de-DE" b="0" cap="none" dirty="0" smtClean="0">
                <a:ea typeface="Calibri" panose="020F0502020204030204" pitchFamily="34" charset="0"/>
                <a:cs typeface="Times New Roman" panose="02020603050405020304" pitchFamily="18" charset="0"/>
              </a:rPr>
              <a:t>.</a:t>
            </a:r>
          </a:p>
          <a:p>
            <a:pPr marL="342900" indent="-342900">
              <a:lnSpc>
                <a:spcPct val="107000"/>
              </a:lnSpc>
              <a:buFont typeface="Wingdings" panose="05000000000000000000" pitchFamily="2" charset="2"/>
              <a:buChar char=""/>
            </a:pPr>
            <a:endParaRPr lang="de-DE" b="0" cap="none" dirty="0">
              <a:solidFill>
                <a:srgbClr val="019BA5"/>
              </a:solidFill>
              <a:ea typeface="Calibri" panose="020F0502020204030204" pitchFamily="34" charset="0"/>
              <a:cs typeface="Times New Roman" panose="02020603050405020304" pitchFamily="18" charset="0"/>
            </a:endParaRPr>
          </a:p>
          <a:p>
            <a:pPr marL="342900" indent="-342900">
              <a:lnSpc>
                <a:spcPct val="107000"/>
              </a:lnSpc>
              <a:buFont typeface="Wingdings" panose="05000000000000000000" pitchFamily="2" charset="2"/>
              <a:buChar char=""/>
            </a:pPr>
            <a:r>
              <a:rPr lang="de-DE" cap="none" dirty="0">
                <a:solidFill>
                  <a:srgbClr val="019BA5"/>
                </a:solidFill>
                <a:ea typeface="Calibri" panose="020F0502020204030204" pitchFamily="34" charset="0"/>
                <a:cs typeface="Times New Roman" panose="02020603050405020304" pitchFamily="18" charset="0"/>
              </a:rPr>
              <a:t>RICHTIG: </a:t>
            </a:r>
            <a:r>
              <a:rPr lang="de-DE" b="0" cap="none" dirty="0" smtClean="0">
                <a:ea typeface="Calibri" panose="020F0502020204030204" pitchFamily="34" charset="0"/>
                <a:cs typeface="Times New Roman" panose="02020603050405020304" pitchFamily="18" charset="0"/>
              </a:rPr>
              <a:t>Schütze </a:t>
            </a:r>
            <a:r>
              <a:rPr lang="de-DE" b="0" cap="none" dirty="0">
                <a:ea typeface="Calibri" panose="020F0502020204030204" pitchFamily="34" charset="0"/>
                <a:cs typeface="Times New Roman" panose="02020603050405020304" pitchFamily="18" charset="0"/>
              </a:rPr>
              <a:t>alle deine Transaktionen mit einem Passwort</a:t>
            </a:r>
            <a:r>
              <a:rPr lang="de-DE" b="0" cap="none" dirty="0" smtClean="0">
                <a:ea typeface="Calibri" panose="020F0502020204030204" pitchFamily="34" charset="0"/>
                <a:cs typeface="Times New Roman" panose="02020603050405020304" pitchFamily="18" charset="0"/>
              </a:rPr>
              <a:t>.</a:t>
            </a:r>
          </a:p>
          <a:p>
            <a:pPr>
              <a:lnSpc>
                <a:spcPct val="107000"/>
              </a:lnSpc>
            </a:pPr>
            <a:endParaRPr lang="de-DE" sz="2400" b="0" cap="none" dirty="0" smtClean="0">
              <a:ea typeface="Calibri" panose="020F0502020204030204" pitchFamily="34" charset="0"/>
              <a:cs typeface="Times New Roman" panose="02020603050405020304" pitchFamily="18" charset="0"/>
            </a:endParaRPr>
          </a:p>
          <a:p>
            <a:pPr>
              <a:lnSpc>
                <a:spcPct val="107000"/>
              </a:lnSpc>
            </a:pPr>
            <a:r>
              <a:rPr lang="de-DE" sz="2400" b="0" cap="none" dirty="0" smtClean="0">
                <a:ea typeface="Calibri" panose="020F0502020204030204" pitchFamily="34" charset="0"/>
                <a:cs typeface="Times New Roman" panose="02020603050405020304" pitchFamily="18" charset="0"/>
              </a:rPr>
              <a:t>→ </a:t>
            </a:r>
            <a:r>
              <a:rPr lang="de-DE" cap="none" dirty="0" smtClean="0">
                <a:ea typeface="Calibri" panose="020F0502020204030204" pitchFamily="34" charset="0"/>
                <a:cs typeface="Times New Roman" panose="02020603050405020304" pitchFamily="18" charset="0"/>
              </a:rPr>
              <a:t>Habt ihr noch andere Ideen?</a:t>
            </a:r>
          </a:p>
        </p:txBody>
      </p:sp>
      <p:sp>
        <p:nvSpPr>
          <p:cNvPr id="6" name="Fußzeilenplatzhalter 5"/>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pic>
        <p:nvPicPr>
          <p:cNvPr id="2" name="Onlinebild-Platzhalter 1"/>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336"/>
            <a:ext cx="1219200" cy="215567"/>
          </a:xfrm>
        </p:spPr>
      </p:pic>
    </p:spTree>
    <p:extLst>
      <p:ext uri="{BB962C8B-B14F-4D97-AF65-F5344CB8AC3E}">
        <p14:creationId xmlns:p14="http://schemas.microsoft.com/office/powerpoint/2010/main" val="16628264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platzhalter 13"/>
          <p:cNvSpPr>
            <a:spLocks noGrp="1"/>
          </p:cNvSpPr>
          <p:nvPr>
            <p:ph type="body" sz="quarter" idx="19"/>
          </p:nvPr>
        </p:nvSpPr>
        <p:spPr>
          <a:solidFill>
            <a:srgbClr val="019BA5"/>
          </a:solidFill>
        </p:spPr>
        <p:txBody>
          <a:bodyPr/>
          <a:lstStyle/>
          <a:p>
            <a:endParaRPr lang="de-DE" dirty="0"/>
          </a:p>
        </p:txBody>
      </p:sp>
      <p:sp>
        <p:nvSpPr>
          <p:cNvPr id="12" name="Textplatzhalter 11"/>
          <p:cNvSpPr>
            <a:spLocks noGrp="1"/>
          </p:cNvSpPr>
          <p:nvPr>
            <p:ph type="body" sz="quarter" idx="15"/>
          </p:nvPr>
        </p:nvSpPr>
        <p:spPr>
          <a:solidFill>
            <a:srgbClr val="019BA5">
              <a:alpha val="75000"/>
            </a:srgbClr>
          </a:solidFill>
        </p:spPr>
        <p:txBody>
          <a:bodyPr/>
          <a:lstStyle/>
          <a:p>
            <a:endParaRPr lang="de-DE" dirty="0"/>
          </a:p>
        </p:txBody>
      </p:sp>
      <p:sp>
        <p:nvSpPr>
          <p:cNvPr id="6" name="Fußzeilenplatzhalter 5"/>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sp>
        <p:nvSpPr>
          <p:cNvPr id="8" name="Titel 7"/>
          <p:cNvSpPr>
            <a:spLocks noGrp="1"/>
          </p:cNvSpPr>
          <p:nvPr>
            <p:ph type="title"/>
          </p:nvPr>
        </p:nvSpPr>
        <p:spPr/>
        <p:txBody>
          <a:bodyPr/>
          <a:lstStyle/>
          <a:p>
            <a:r>
              <a:rPr lang="de-DE" dirty="0" smtClean="0"/>
              <a:t>Methode</a:t>
            </a:r>
            <a:endParaRPr lang="de-DE" dirty="0"/>
          </a:p>
        </p:txBody>
      </p:sp>
      <p:pic>
        <p:nvPicPr>
          <p:cNvPr id="9"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707"/>
            <a:ext cx="1219200" cy="215567"/>
          </a:xfrm>
        </p:spPr>
      </p:pic>
    </p:spTree>
    <p:extLst>
      <p:ext uri="{BB962C8B-B14F-4D97-AF65-F5344CB8AC3E}">
        <p14:creationId xmlns:p14="http://schemas.microsoft.com/office/powerpoint/2010/main" val="85114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748" y="0"/>
            <a:ext cx="9144000" cy="4272505"/>
          </a:xfrm>
          <a:prstGeom prst="rect">
            <a:avLst/>
          </a:prstGeom>
          <a:solidFill>
            <a:srgbClr val="019BA5">
              <a:alpha val="25000"/>
            </a:srgbClr>
          </a:solidFill>
          <a:ln>
            <a:solidFill>
              <a:srgbClr val="019BA5">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platzhalter 1"/>
          <p:cNvSpPr>
            <a:spLocks noGrp="1"/>
          </p:cNvSpPr>
          <p:nvPr>
            <p:ph type="body" sz="quarter" idx="15"/>
          </p:nvPr>
        </p:nvSpPr>
        <p:spPr>
          <a:xfrm>
            <a:off x="-160" y="4267200"/>
            <a:ext cx="9144000" cy="2590800"/>
          </a:xfrm>
          <a:solidFill>
            <a:srgbClr val="019BA5">
              <a:alpha val="74902"/>
            </a:srgbClr>
          </a:solidFill>
        </p:spPr>
        <p:txBody>
          <a:bodyPr/>
          <a:lstStyle/>
          <a:p>
            <a:endParaRPr lang="de-DE" dirty="0"/>
          </a:p>
        </p:txBody>
      </p:sp>
      <p:sp>
        <p:nvSpPr>
          <p:cNvPr id="8" name="Fußzeilenplatzhalter 7"/>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sp>
        <p:nvSpPr>
          <p:cNvPr id="19" name="Titel 4"/>
          <p:cNvSpPr txBox="1">
            <a:spLocks/>
          </p:cNvSpPr>
          <p:nvPr/>
        </p:nvSpPr>
        <p:spPr>
          <a:xfrm>
            <a:off x="329591" y="4766977"/>
            <a:ext cx="8366733" cy="461665"/>
          </a:xfrm>
          <a:prstGeom prst="rect">
            <a:avLst/>
          </a:prstGeom>
        </p:spPr>
        <p:txBody>
          <a:bodyPr vert="horz" wrap="square" lIns="0" tIns="0" rIns="0" bIns="0" rtlCol="0" anchor="b">
            <a:spAutoFit/>
          </a:bodyPr>
          <a:lstStyle>
            <a:lvl1pPr algn="l" defTabSz="914400" rtl="0" eaLnBrk="1" latinLnBrk="0" hangingPunct="1">
              <a:spcBef>
                <a:spcPct val="0"/>
              </a:spcBef>
              <a:buNone/>
              <a:defRPr lang="de-DE" sz="1400" b="1" i="0" kern="1200" cap="none" baseline="0">
                <a:solidFill>
                  <a:schemeClr val="bg1"/>
                </a:solidFill>
                <a:latin typeface="Arial" panose="020B0604020202020204" pitchFamily="34" charset="0"/>
                <a:ea typeface="MS PGothic" pitchFamily="34" charset="-128"/>
                <a:cs typeface="Arial" panose="020B0604020202020204" pitchFamily="34" charset="0"/>
              </a:defRPr>
            </a:lvl1pPr>
          </a:lstStyle>
          <a:p>
            <a:r>
              <a:rPr lang="de-DE" sz="3000" cap="all" dirty="0" smtClean="0"/>
              <a:t>Profil erstellen</a:t>
            </a:r>
            <a:endParaRPr lang="de-DE" sz="2400" cap="all" dirty="0" smtClean="0"/>
          </a:p>
        </p:txBody>
      </p:sp>
      <p:sp>
        <p:nvSpPr>
          <p:cNvPr id="20" name="Untertitel 5"/>
          <p:cNvSpPr txBox="1">
            <a:spLocks/>
          </p:cNvSpPr>
          <p:nvPr/>
        </p:nvSpPr>
        <p:spPr>
          <a:xfrm>
            <a:off x="329591" y="5422048"/>
            <a:ext cx="8743129" cy="304699"/>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de-DE" sz="1400" b="0" kern="1200" cap="none" baseline="0">
                <a:solidFill>
                  <a:schemeClr val="bg1"/>
                </a:solidFill>
                <a:latin typeface="Arial" panose="020B0604020202020204" pitchFamily="34" charset="0"/>
                <a:ea typeface="MS PGothic" pitchFamily="34" charset="-128"/>
                <a:cs typeface="Arial" panose="020B0604020202020204" pitchFamily="34" charset="0"/>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2pPr>
            <a:lvl3pPr marL="360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3pPr>
            <a:lvl4pPr marL="612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a:solidFill>
                  <a:schemeClr val="tx1"/>
                </a:solidFill>
                <a:latin typeface="Arial" panose="020B0604020202020204" pitchFamily="34" charset="0"/>
                <a:ea typeface="MS PGothic" pitchFamily="34" charset="-128"/>
                <a:cs typeface="Arial" panose="020B0604020202020204" pitchFamily="34" charset="0"/>
              </a:defRPr>
            </a:lvl4pPr>
            <a:lvl5pPr marL="360000" indent="-324000" algn="l" defTabSz="914400" rtl="0" eaLnBrk="1" latinLnBrk="0" hangingPunct="1">
              <a:lnSpc>
                <a:spcPct val="110000"/>
              </a:lnSpc>
              <a:spcBef>
                <a:spcPts val="0"/>
              </a:spcBef>
              <a:spcAft>
                <a:spcPts val="600"/>
              </a:spcAft>
              <a:buFontTx/>
              <a:buBlip>
                <a:blip r:embed="rId3"/>
              </a:buBlip>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800" b="1" noProof="1" smtClean="0"/>
              <a:t>Mit der Emapthiekarten mehr über dein Gegenüber erfahren</a:t>
            </a:r>
            <a:endParaRPr lang="de-DE" sz="1800" b="1" noProof="1"/>
          </a:p>
        </p:txBody>
      </p:sp>
      <p:pic>
        <p:nvPicPr>
          <p:cNvPr id="3" name="Onlinebild-Platzhalter 2"/>
          <p:cNvPicPr>
            <a:picLocks noGrp="1" noChangeAspect="1"/>
          </p:cNvPicPr>
          <p:nvPr>
            <p:ph type="clipArt" sz="quarter" idx="17"/>
          </p:nvPr>
        </p:nvPicPr>
        <p:blipFill>
          <a:blip r:embed="rId4" cstate="print">
            <a:extLst>
              <a:ext uri="{28A0092B-C50C-407E-A947-70E740481C1C}">
                <a14:useLocalDpi xmlns:a14="http://schemas.microsoft.com/office/drawing/2010/main" val="0"/>
              </a:ext>
            </a:extLst>
          </a:blip>
          <a:stretch>
            <a:fillRect/>
          </a:stretch>
        </p:blipFill>
        <p:spPr>
          <a:xfrm>
            <a:off x="6624638" y="3819607"/>
            <a:ext cx="2519362" cy="445450"/>
          </a:xfrm>
        </p:spPr>
      </p:pic>
      <p:pic>
        <p:nvPicPr>
          <p:cNvPr id="12" name="Grafik 11"/>
          <p:cNvPicPr>
            <a:picLocks noChangeAspect="1"/>
          </p:cNvPicPr>
          <p:nvPr/>
        </p:nvPicPr>
        <p:blipFill rotWithShape="1">
          <a:blip r:embed="rId5"/>
          <a:srcRect l="16597" t="14667" r="67383" b="23111"/>
          <a:stretch/>
        </p:blipFill>
        <p:spPr>
          <a:xfrm>
            <a:off x="837452" y="1697"/>
            <a:ext cx="3518648" cy="4270808"/>
          </a:xfrm>
          <a:prstGeom prst="rect">
            <a:avLst/>
          </a:prstGeom>
        </p:spPr>
      </p:pic>
      <p:pic>
        <p:nvPicPr>
          <p:cNvPr id="13" name="Grafik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27543" y="109344"/>
            <a:ext cx="3208506" cy="2398906"/>
          </a:xfrm>
          <a:prstGeom prst="rect">
            <a:avLst/>
          </a:prstGeom>
        </p:spPr>
      </p:pic>
    </p:spTree>
    <p:extLst>
      <p:ext uri="{BB962C8B-B14F-4D97-AF65-F5344CB8AC3E}">
        <p14:creationId xmlns:p14="http://schemas.microsoft.com/office/powerpoint/2010/main" val="75516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p:txBody>
          <a:bodyPr/>
          <a:lstStyle/>
          <a:p>
            <a:r>
              <a:rPr lang="de-DE" dirty="0" smtClean="0"/>
              <a:t>Selbst aktiv werden</a:t>
            </a:r>
            <a:endParaRPr lang="de-DE" dirty="0"/>
          </a:p>
        </p:txBody>
      </p:sp>
      <p:sp>
        <p:nvSpPr>
          <p:cNvPr id="4" name="Inhaltsplatzhalter 3"/>
          <p:cNvSpPr>
            <a:spLocks noGrp="1"/>
          </p:cNvSpPr>
          <p:nvPr>
            <p:ph idx="1"/>
          </p:nvPr>
        </p:nvSpPr>
        <p:spPr>
          <a:xfrm>
            <a:off x="396000" y="1427524"/>
            <a:ext cx="8349538" cy="2899255"/>
          </a:xfrm>
        </p:spPr>
        <p:txBody>
          <a:bodyPr/>
          <a:lstStyle/>
          <a:p>
            <a:r>
              <a:rPr lang="de-DE" cap="none" dirty="0" smtClean="0"/>
              <a:t>Ihr habt ein </a:t>
            </a:r>
            <a:r>
              <a:rPr lang="de-DE" cap="none" dirty="0"/>
              <a:t>Thema, das </a:t>
            </a:r>
            <a:r>
              <a:rPr lang="de-DE" cap="none" dirty="0" smtClean="0"/>
              <a:t>ihr anderen </a:t>
            </a:r>
            <a:r>
              <a:rPr lang="de-DE" cap="none" dirty="0"/>
              <a:t>gern näherbringen </a:t>
            </a:r>
            <a:r>
              <a:rPr lang="de-DE" cap="none" dirty="0" smtClean="0"/>
              <a:t>möchtet</a:t>
            </a:r>
            <a:r>
              <a:rPr lang="de-DE" cap="none" dirty="0"/>
              <a:t>, zum Beispiel In-Game-Käufe bei </a:t>
            </a:r>
            <a:r>
              <a:rPr lang="de-DE" cap="none" dirty="0" smtClean="0"/>
              <a:t>digitalen Spielen. </a:t>
            </a:r>
          </a:p>
          <a:p>
            <a:endParaRPr lang="de-DE" cap="none" dirty="0"/>
          </a:p>
          <a:p>
            <a:r>
              <a:rPr lang="de-DE" cap="none" dirty="0" smtClean="0"/>
              <a:t>Dann sind zuerst drei Fragen wichtig:</a:t>
            </a:r>
          </a:p>
          <a:p>
            <a:endParaRPr lang="de-DE" b="0" cap="none" dirty="0" smtClean="0"/>
          </a:p>
          <a:p>
            <a:pPr marL="285750" indent="-285750">
              <a:buFont typeface="Wingdings" panose="05000000000000000000" pitchFamily="2" charset="2"/>
              <a:buChar char="§"/>
            </a:pPr>
            <a:r>
              <a:rPr lang="de-DE" cap="none" dirty="0"/>
              <a:t>W</a:t>
            </a:r>
            <a:r>
              <a:rPr lang="de-DE" cap="none" dirty="0" smtClean="0"/>
              <a:t>en</a:t>
            </a:r>
            <a:r>
              <a:rPr lang="de-DE" b="0" cap="none" dirty="0" smtClean="0"/>
              <a:t> möchtet ihr als eure Zielgruppe erreichen?</a:t>
            </a:r>
          </a:p>
          <a:p>
            <a:pPr marL="285750" indent="-285750">
              <a:buFont typeface="Wingdings" panose="05000000000000000000" pitchFamily="2" charset="2"/>
              <a:buChar char="§"/>
            </a:pPr>
            <a:r>
              <a:rPr lang="de-DE" cap="none" dirty="0" smtClean="0"/>
              <a:t>Wie </a:t>
            </a:r>
            <a:r>
              <a:rPr lang="de-DE" b="0" cap="none" dirty="0"/>
              <a:t>erreicht ihr eure Zielgruppe? </a:t>
            </a:r>
            <a:endParaRPr lang="de-DE" b="0" cap="none" dirty="0" smtClean="0"/>
          </a:p>
          <a:p>
            <a:pPr marL="285750" indent="-285750">
              <a:buFont typeface="Wingdings" panose="05000000000000000000" pitchFamily="2" charset="2"/>
              <a:buChar char="§"/>
            </a:pPr>
            <a:r>
              <a:rPr lang="de-DE" b="0" cap="none" dirty="0" smtClean="0"/>
              <a:t>Welches </a:t>
            </a:r>
            <a:r>
              <a:rPr lang="de-DE" cap="none" dirty="0"/>
              <a:t>Format</a:t>
            </a:r>
            <a:r>
              <a:rPr lang="de-DE" b="0" cap="none" dirty="0"/>
              <a:t>, welche </a:t>
            </a:r>
            <a:r>
              <a:rPr lang="de-DE" cap="none" dirty="0"/>
              <a:t>Medien</a:t>
            </a:r>
            <a:r>
              <a:rPr lang="de-DE" b="0" cap="none" dirty="0"/>
              <a:t> </a:t>
            </a:r>
            <a:r>
              <a:rPr lang="de-DE" b="0" cap="none" dirty="0" smtClean="0"/>
              <a:t>solltet </a:t>
            </a:r>
            <a:r>
              <a:rPr lang="de-DE" b="0" cap="none" dirty="0"/>
              <a:t>ihr </a:t>
            </a:r>
            <a:r>
              <a:rPr lang="de-DE" b="0" cap="none" dirty="0" smtClean="0"/>
              <a:t>nutzen? </a:t>
            </a:r>
          </a:p>
        </p:txBody>
      </p:sp>
      <p:sp>
        <p:nvSpPr>
          <p:cNvPr id="7" name="Fußzeilenplatzhalter 7"/>
          <p:cNvSpPr>
            <a:spLocks noGrp="1"/>
          </p:cNvSpPr>
          <p:nvPr>
            <p:ph type="ftr" sz="quarter" idx="11"/>
          </p:nvPr>
        </p:nvSpPr>
        <p:spPr>
          <a:xfrm>
            <a:off x="396000" y="6516000"/>
            <a:ext cx="5886000" cy="138499"/>
          </a:xfrm>
        </p:spPr>
        <p:txBody>
          <a:bodyPr/>
          <a:lstStyle/>
          <a:p>
            <a:r>
              <a:rPr lang="de-DE" dirty="0" smtClean="0"/>
              <a:t>Stand: 25. Januar 2024, </a:t>
            </a:r>
            <a:r>
              <a:rPr lang="de-DE" dirty="0" smtClean="0"/>
              <a:t>Verbraucherzentrale Bundesverband e.V.</a:t>
            </a:r>
            <a:endParaRPr lang="de-DE" dirty="0"/>
          </a:p>
        </p:txBody>
      </p:sp>
      <p:pic>
        <p:nvPicPr>
          <p:cNvPr id="8"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707"/>
            <a:ext cx="1219200" cy="215567"/>
          </a:xfrm>
        </p:spPr>
      </p:pic>
    </p:spTree>
    <p:extLst>
      <p:ext uri="{BB962C8B-B14F-4D97-AF65-F5344CB8AC3E}">
        <p14:creationId xmlns:p14="http://schemas.microsoft.com/office/powerpoint/2010/main" val="42143648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platzhalter 13"/>
          <p:cNvSpPr>
            <a:spLocks noGrp="1"/>
          </p:cNvSpPr>
          <p:nvPr>
            <p:ph type="body" sz="quarter" idx="19"/>
          </p:nvPr>
        </p:nvSpPr>
        <p:spPr>
          <a:solidFill>
            <a:srgbClr val="019BA5"/>
          </a:solidFill>
        </p:spPr>
        <p:txBody>
          <a:bodyPr/>
          <a:lstStyle/>
          <a:p>
            <a:endParaRPr lang="de-DE" dirty="0"/>
          </a:p>
        </p:txBody>
      </p:sp>
      <p:sp>
        <p:nvSpPr>
          <p:cNvPr id="12" name="Textplatzhalter 11"/>
          <p:cNvSpPr>
            <a:spLocks noGrp="1"/>
          </p:cNvSpPr>
          <p:nvPr>
            <p:ph type="body" sz="quarter" idx="15"/>
          </p:nvPr>
        </p:nvSpPr>
        <p:spPr>
          <a:solidFill>
            <a:srgbClr val="019BA5">
              <a:alpha val="75000"/>
            </a:srgbClr>
          </a:solidFill>
        </p:spPr>
        <p:txBody>
          <a:bodyPr/>
          <a:lstStyle/>
          <a:p>
            <a:endParaRPr lang="de-DE" dirty="0"/>
          </a:p>
        </p:txBody>
      </p:sp>
      <p:sp>
        <p:nvSpPr>
          <p:cNvPr id="6" name="Fußzeilenplatzhalter 5"/>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sp>
        <p:nvSpPr>
          <p:cNvPr id="8" name="Titel 7"/>
          <p:cNvSpPr>
            <a:spLocks noGrp="1"/>
          </p:cNvSpPr>
          <p:nvPr>
            <p:ph type="title"/>
          </p:nvPr>
        </p:nvSpPr>
        <p:spPr/>
        <p:txBody>
          <a:bodyPr/>
          <a:lstStyle/>
          <a:p>
            <a:r>
              <a:rPr lang="de-DE" dirty="0" smtClean="0"/>
              <a:t>Warm-Up</a:t>
            </a:r>
            <a:endParaRPr lang="de-DE" dirty="0"/>
          </a:p>
        </p:txBody>
      </p:sp>
      <p:pic>
        <p:nvPicPr>
          <p:cNvPr id="9"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707"/>
            <a:ext cx="1219200" cy="215567"/>
          </a:xfrm>
        </p:spPr>
      </p:pic>
    </p:spTree>
    <p:extLst>
      <p:ext uri="{BB962C8B-B14F-4D97-AF65-F5344CB8AC3E}">
        <p14:creationId xmlns:p14="http://schemas.microsoft.com/office/powerpoint/2010/main" val="150949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p:cNvPicPr>
            <a:picLocks noChangeAspect="1"/>
          </p:cNvPicPr>
          <p:nvPr/>
        </p:nvPicPr>
        <p:blipFill rotWithShape="1">
          <a:blip r:embed="rId3"/>
          <a:srcRect l="60694" t="23777" r="29653" b="52667"/>
          <a:stretch/>
        </p:blipFill>
        <p:spPr>
          <a:xfrm>
            <a:off x="5968424" y="1228620"/>
            <a:ext cx="2439063" cy="186000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a:xfrm>
            <a:off x="396000" y="625254"/>
            <a:ext cx="8349538" cy="461665"/>
          </a:xfrm>
        </p:spPr>
        <p:txBody>
          <a:bodyPr/>
          <a:lstStyle/>
          <a:p>
            <a:r>
              <a:rPr lang="de-DE" dirty="0" smtClean="0"/>
              <a:t>Wen möchte ich erreichen?</a:t>
            </a:r>
            <a:endParaRPr lang="de-DE" dirty="0"/>
          </a:p>
        </p:txBody>
      </p:sp>
      <p:pic>
        <p:nvPicPr>
          <p:cNvPr id="4" name="Onlinebild-Platzhalter 3"/>
          <p:cNvPicPr>
            <a:picLocks noGrp="1" noChangeAspect="1"/>
          </p:cNvPicPr>
          <p:nvPr>
            <p:ph type="clipArt" sz="quarter" idx="18"/>
          </p:nvPr>
        </p:nvPicPr>
        <p:blipFill>
          <a:blip r:embed="rId4" cstate="print">
            <a:extLst>
              <a:ext uri="{28A0092B-C50C-407E-A947-70E740481C1C}">
                <a14:useLocalDpi xmlns:a14="http://schemas.microsoft.com/office/drawing/2010/main" val="0"/>
              </a:ext>
            </a:extLst>
          </a:blip>
          <a:stretch>
            <a:fillRect/>
          </a:stretch>
        </p:blipFill>
        <p:spPr>
          <a:xfrm>
            <a:off x="7924800" y="6178438"/>
            <a:ext cx="1219200" cy="215567"/>
          </a:xfrm>
        </p:spPr>
      </p:pic>
      <p:sp>
        <p:nvSpPr>
          <p:cNvPr id="8" name="Fußzeilenplatzhalter 7"/>
          <p:cNvSpPr>
            <a:spLocks noGrp="1"/>
          </p:cNvSpPr>
          <p:nvPr>
            <p:ph type="ftr" sz="quarter" idx="11"/>
          </p:nvPr>
        </p:nvSpPr>
        <p:spPr>
          <a:xfrm>
            <a:off x="396000" y="6516000"/>
            <a:ext cx="5886000" cy="138499"/>
          </a:xfrm>
        </p:spPr>
        <p:txBody>
          <a:bodyPr/>
          <a:lstStyle/>
          <a:p>
            <a:r>
              <a:rPr lang="de-DE" dirty="0" smtClean="0"/>
              <a:t>Stand: 25. Januar 2024, </a:t>
            </a:r>
            <a:r>
              <a:rPr lang="de-DE" dirty="0" smtClean="0"/>
              <a:t>Verbraucherzentrale Bundesverband e.V.</a:t>
            </a:r>
            <a:endParaRPr lang="de-DE" dirty="0"/>
          </a:p>
        </p:txBody>
      </p:sp>
      <p:pic>
        <p:nvPicPr>
          <p:cNvPr id="12" name="Grafik 11"/>
          <p:cNvPicPr>
            <a:picLocks noChangeAspect="1"/>
          </p:cNvPicPr>
          <p:nvPr/>
        </p:nvPicPr>
        <p:blipFill rotWithShape="1">
          <a:blip r:embed="rId5"/>
          <a:srcRect l="55347" t="24001" r="31181" b="24000"/>
          <a:stretch/>
        </p:blipFill>
        <p:spPr>
          <a:xfrm rot="799397">
            <a:off x="6180839" y="2944333"/>
            <a:ext cx="2369338" cy="28578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Grafik 12"/>
          <p:cNvPicPr>
            <a:picLocks noChangeAspect="1"/>
          </p:cNvPicPr>
          <p:nvPr/>
        </p:nvPicPr>
        <p:blipFill rotWithShape="1">
          <a:blip r:embed="rId6"/>
          <a:srcRect l="59306" t="30223" r="28750" b="29333"/>
          <a:stretch/>
        </p:blipFill>
        <p:spPr>
          <a:xfrm rot="792239">
            <a:off x="472439" y="1416723"/>
            <a:ext cx="2311053" cy="24454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Grafik 18"/>
          <p:cNvPicPr>
            <a:picLocks noChangeAspect="1"/>
          </p:cNvPicPr>
          <p:nvPr/>
        </p:nvPicPr>
        <p:blipFill rotWithShape="1">
          <a:blip r:embed="rId7"/>
          <a:srcRect l="58597" t="27445" r="30639" b="40217"/>
          <a:stretch/>
        </p:blipFill>
        <p:spPr>
          <a:xfrm>
            <a:off x="588466" y="3505642"/>
            <a:ext cx="2552700" cy="23966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 name="Grafik 19"/>
          <p:cNvPicPr>
            <a:picLocks noChangeAspect="1"/>
          </p:cNvPicPr>
          <p:nvPr/>
        </p:nvPicPr>
        <p:blipFill rotWithShape="1">
          <a:blip r:embed="rId7"/>
          <a:srcRect l="74444" t="27556" r="18195" b="49459"/>
          <a:stretch/>
        </p:blipFill>
        <p:spPr>
          <a:xfrm rot="1075459" flipH="1">
            <a:off x="3339000" y="3423286"/>
            <a:ext cx="2668309" cy="24757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Grafik 16"/>
          <p:cNvPicPr>
            <a:picLocks noChangeAspect="1"/>
          </p:cNvPicPr>
          <p:nvPr/>
        </p:nvPicPr>
        <p:blipFill rotWithShape="1">
          <a:blip r:embed="rId3"/>
          <a:srcRect l="82361" t="26000" r="8542" b="51333"/>
          <a:stretch/>
        </p:blipFill>
        <p:spPr>
          <a:xfrm rot="21231159">
            <a:off x="3424879" y="1507275"/>
            <a:ext cx="2261828" cy="17611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620237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a:xfrm>
            <a:off x="396000" y="625254"/>
            <a:ext cx="8349538" cy="461665"/>
          </a:xfrm>
        </p:spPr>
        <p:txBody>
          <a:bodyPr/>
          <a:lstStyle/>
          <a:p>
            <a:r>
              <a:rPr lang="de-DE" dirty="0" smtClean="0"/>
              <a:t>Empathiekarte</a:t>
            </a:r>
            <a:endParaRPr lang="de-DE" dirty="0"/>
          </a:p>
        </p:txBody>
      </p:sp>
      <p:pic>
        <p:nvPicPr>
          <p:cNvPr id="4" name="Onlinebild-Platzhalter 3"/>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8438"/>
            <a:ext cx="1219200" cy="215567"/>
          </a:xfrm>
        </p:spPr>
      </p:pic>
      <p:sp>
        <p:nvSpPr>
          <p:cNvPr id="8" name="Fußzeilenplatzhalter 7"/>
          <p:cNvSpPr>
            <a:spLocks noGrp="1"/>
          </p:cNvSpPr>
          <p:nvPr>
            <p:ph type="ftr" sz="quarter" idx="11"/>
          </p:nvPr>
        </p:nvSpPr>
        <p:spPr>
          <a:xfrm>
            <a:off x="396000" y="6516000"/>
            <a:ext cx="5886000" cy="138499"/>
          </a:xfrm>
        </p:spPr>
        <p:txBody>
          <a:bodyPr/>
          <a:lstStyle/>
          <a:p>
            <a:r>
              <a:rPr lang="de-DE" dirty="0" smtClean="0"/>
              <a:t>Stand: 25. Januar 2024, </a:t>
            </a:r>
            <a:r>
              <a:rPr lang="de-DE" dirty="0" smtClean="0"/>
              <a:t>Verbraucherzentrale Bundesverband e.V.</a:t>
            </a:r>
            <a:endParaRPr lang="de-DE" dirty="0"/>
          </a:p>
        </p:txBody>
      </p:sp>
      <p:pic>
        <p:nvPicPr>
          <p:cNvPr id="38" name="Grafik 37"/>
          <p:cNvPicPr>
            <a:picLocks noChangeAspect="1"/>
          </p:cNvPicPr>
          <p:nvPr/>
        </p:nvPicPr>
        <p:blipFill>
          <a:blip r:embed="rId4"/>
          <a:stretch>
            <a:fillRect/>
          </a:stretch>
        </p:blipFill>
        <p:spPr>
          <a:xfrm>
            <a:off x="117255" y="1377693"/>
            <a:ext cx="8907028" cy="4694327"/>
          </a:xfrm>
          <a:prstGeom prst="rect">
            <a:avLst/>
          </a:prstGeom>
        </p:spPr>
      </p:pic>
    </p:spTree>
    <p:extLst>
      <p:ext uri="{BB962C8B-B14F-4D97-AF65-F5344CB8AC3E}">
        <p14:creationId xmlns:p14="http://schemas.microsoft.com/office/powerpoint/2010/main" val="7686965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a:xfrm>
            <a:off x="396000" y="625254"/>
            <a:ext cx="8349538" cy="461665"/>
          </a:xfrm>
        </p:spPr>
        <p:txBody>
          <a:bodyPr/>
          <a:lstStyle/>
          <a:p>
            <a:r>
              <a:rPr lang="de-DE" dirty="0" smtClean="0"/>
              <a:t>Empathiekarte</a:t>
            </a:r>
            <a:endParaRPr lang="de-DE" dirty="0"/>
          </a:p>
        </p:txBody>
      </p:sp>
      <p:pic>
        <p:nvPicPr>
          <p:cNvPr id="4" name="Onlinebild-Platzhalter 3"/>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8438"/>
            <a:ext cx="1219200" cy="215567"/>
          </a:xfrm>
        </p:spPr>
      </p:pic>
      <p:sp>
        <p:nvSpPr>
          <p:cNvPr id="8" name="Fußzeilenplatzhalter 7"/>
          <p:cNvSpPr>
            <a:spLocks noGrp="1"/>
          </p:cNvSpPr>
          <p:nvPr>
            <p:ph type="ftr" sz="quarter" idx="11"/>
          </p:nvPr>
        </p:nvSpPr>
        <p:spPr>
          <a:xfrm>
            <a:off x="396000" y="6516000"/>
            <a:ext cx="5886000" cy="138499"/>
          </a:xfrm>
        </p:spPr>
        <p:txBody>
          <a:bodyPr/>
          <a:lstStyle/>
          <a:p>
            <a:r>
              <a:rPr lang="de-DE" dirty="0" smtClean="0"/>
              <a:t>Stand: 25. Januar 2024, </a:t>
            </a:r>
            <a:r>
              <a:rPr lang="de-DE" dirty="0" smtClean="0"/>
              <a:t>Verbraucherzentrale Bundesverband e.V.</a:t>
            </a:r>
            <a:endParaRPr lang="de-DE" dirty="0"/>
          </a:p>
        </p:txBody>
      </p:sp>
      <p:pic>
        <p:nvPicPr>
          <p:cNvPr id="38" name="Grafik 37"/>
          <p:cNvPicPr>
            <a:picLocks noChangeAspect="1"/>
          </p:cNvPicPr>
          <p:nvPr/>
        </p:nvPicPr>
        <p:blipFill>
          <a:blip r:embed="rId4"/>
          <a:stretch>
            <a:fillRect/>
          </a:stretch>
        </p:blipFill>
        <p:spPr>
          <a:xfrm>
            <a:off x="117255" y="1377693"/>
            <a:ext cx="8907028" cy="4694327"/>
          </a:xfrm>
          <a:prstGeom prst="rect">
            <a:avLst/>
          </a:prstGeom>
        </p:spPr>
      </p:pic>
      <p:pic>
        <p:nvPicPr>
          <p:cNvPr id="39" name="Grafik 38"/>
          <p:cNvPicPr>
            <a:picLocks noChangeAspect="1"/>
          </p:cNvPicPr>
          <p:nvPr/>
        </p:nvPicPr>
        <p:blipFill rotWithShape="1">
          <a:blip r:embed="rId5"/>
          <a:srcRect l="74595" t="30585" r="17879" b="46082"/>
          <a:stretch/>
        </p:blipFill>
        <p:spPr>
          <a:xfrm>
            <a:off x="3711244" y="2869263"/>
            <a:ext cx="1544439" cy="1496342"/>
          </a:xfrm>
          <a:prstGeom prst="wedgeEllipseCallout">
            <a:avLst>
              <a:gd name="adj1" fmla="val -51053"/>
              <a:gd name="adj2" fmla="val 45950"/>
            </a:avLst>
          </a:prstGeom>
        </p:spPr>
      </p:pic>
    </p:spTree>
    <p:extLst>
      <p:ext uri="{BB962C8B-B14F-4D97-AF65-F5344CB8AC3E}">
        <p14:creationId xmlns:p14="http://schemas.microsoft.com/office/powerpoint/2010/main" val="19620401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a:xfrm>
            <a:off x="396000" y="625254"/>
            <a:ext cx="8349538" cy="461665"/>
          </a:xfrm>
        </p:spPr>
        <p:txBody>
          <a:bodyPr/>
          <a:lstStyle/>
          <a:p>
            <a:r>
              <a:rPr lang="de-DE" dirty="0" smtClean="0"/>
              <a:t>Empathiekarte: Denken und Fühlen</a:t>
            </a:r>
            <a:endParaRPr lang="de-DE" dirty="0"/>
          </a:p>
        </p:txBody>
      </p:sp>
      <p:pic>
        <p:nvPicPr>
          <p:cNvPr id="4" name="Onlinebild-Platzhalter 3"/>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8438"/>
            <a:ext cx="1219200" cy="215567"/>
          </a:xfrm>
        </p:spPr>
      </p:pic>
      <p:sp>
        <p:nvSpPr>
          <p:cNvPr id="8" name="Fußzeilenplatzhalter 7"/>
          <p:cNvSpPr>
            <a:spLocks noGrp="1"/>
          </p:cNvSpPr>
          <p:nvPr>
            <p:ph type="ftr" sz="quarter" idx="11"/>
          </p:nvPr>
        </p:nvSpPr>
        <p:spPr>
          <a:xfrm>
            <a:off x="396000" y="6516000"/>
            <a:ext cx="5886000" cy="138499"/>
          </a:xfrm>
        </p:spPr>
        <p:txBody>
          <a:bodyPr/>
          <a:lstStyle/>
          <a:p>
            <a:r>
              <a:rPr lang="de-DE" dirty="0" smtClean="0"/>
              <a:t>Stand: 25. Januar 2024, </a:t>
            </a:r>
            <a:r>
              <a:rPr lang="de-DE" dirty="0" smtClean="0"/>
              <a:t>Verbraucherzentrale Bundesverband e.V.</a:t>
            </a:r>
            <a:endParaRPr lang="de-DE" dirty="0"/>
          </a:p>
        </p:txBody>
      </p:sp>
      <p:sp>
        <p:nvSpPr>
          <p:cNvPr id="5" name="Textfeld 4"/>
          <p:cNvSpPr txBox="1"/>
          <p:nvPr/>
        </p:nvSpPr>
        <p:spPr>
          <a:xfrm>
            <a:off x="396000" y="1290229"/>
            <a:ext cx="8271750" cy="4524315"/>
          </a:xfrm>
          <a:prstGeom prst="rect">
            <a:avLst/>
          </a:prstGeom>
          <a:noFill/>
        </p:spPr>
        <p:txBody>
          <a:bodyPr wrap="square" rtlCol="0">
            <a:spAutoFit/>
          </a:bodyPr>
          <a:lstStyle/>
          <a:p>
            <a:r>
              <a:rPr lang="de-DE" b="1" dirty="0" smtClean="0">
                <a:latin typeface="Arial" panose="020B0604020202020204" pitchFamily="34" charset="0"/>
                <a:cs typeface="Arial" panose="020B0604020202020204" pitchFamily="34" charset="0"/>
              </a:rPr>
              <a:t>Was ist dir wichtig? </a:t>
            </a:r>
          </a:p>
          <a:p>
            <a:pPr lvl="1"/>
            <a:r>
              <a:rPr lang="de-DE" dirty="0" smtClean="0">
                <a:latin typeface="Arial" panose="020B0604020202020204" pitchFamily="34" charset="0"/>
                <a:cs typeface="Arial" panose="020B0604020202020204" pitchFamily="34" charset="0"/>
              </a:rPr>
              <a:t>Cory: In erster Linie möchte ich, dass es meiner Familie und meinen Freunden gut geht. Ansonsten bin ich immer auf der Suche nach neuen Projekten. Ich bastle super gern und plane schon immer für jede Jahreszeit die passende Deko für Fenster und Co.</a:t>
            </a:r>
          </a:p>
          <a:p>
            <a:pPr lvl="1"/>
            <a:r>
              <a:rPr lang="de-DE" dirty="0" smtClean="0">
                <a:latin typeface="Arial" panose="020B0604020202020204" pitchFamily="34" charset="0"/>
                <a:cs typeface="Arial" panose="020B0604020202020204" pitchFamily="34" charset="0"/>
              </a:rPr>
              <a:t> </a:t>
            </a:r>
          </a:p>
          <a:p>
            <a:r>
              <a:rPr lang="de-DE" b="1" dirty="0">
                <a:latin typeface="Arial" panose="020B0604020202020204" pitchFamily="34" charset="0"/>
                <a:cs typeface="Arial" panose="020B0604020202020204" pitchFamily="34" charset="0"/>
              </a:rPr>
              <a:t>Was macht dir </a:t>
            </a:r>
            <a:r>
              <a:rPr lang="de-DE" b="1" dirty="0" smtClean="0">
                <a:latin typeface="Arial" panose="020B0604020202020204" pitchFamily="34" charset="0"/>
                <a:cs typeface="Arial" panose="020B0604020202020204" pitchFamily="34" charset="0"/>
              </a:rPr>
              <a:t>Sorgen? </a:t>
            </a:r>
          </a:p>
          <a:p>
            <a:pPr lvl="1"/>
            <a:r>
              <a:rPr lang="de-DE" dirty="0" smtClean="0">
                <a:latin typeface="Arial" panose="020B0604020202020204" pitchFamily="34" charset="0"/>
                <a:cs typeface="Arial" panose="020B0604020202020204" pitchFamily="34" charset="0"/>
              </a:rPr>
              <a:t>Cory: Dass </a:t>
            </a:r>
            <a:r>
              <a:rPr lang="de-DE" dirty="0">
                <a:latin typeface="Arial" panose="020B0604020202020204" pitchFamily="34" charset="0"/>
                <a:cs typeface="Arial" panose="020B0604020202020204" pitchFamily="34" charset="0"/>
              </a:rPr>
              <a:t>jemand, den ich gern mag oder liebe, Probleme hat</a:t>
            </a:r>
            <a:r>
              <a:rPr lang="de-DE" dirty="0" smtClean="0">
                <a:latin typeface="Arial" panose="020B0604020202020204" pitchFamily="34" charset="0"/>
                <a:cs typeface="Arial" panose="020B0604020202020204" pitchFamily="34" charset="0"/>
              </a:rPr>
              <a:t>. </a:t>
            </a:r>
          </a:p>
          <a:p>
            <a:pPr lvl="1"/>
            <a:endParaRPr lang="de-DE" dirty="0">
              <a:latin typeface="Arial" panose="020B0604020202020204" pitchFamily="34" charset="0"/>
              <a:cs typeface="Arial" panose="020B0604020202020204" pitchFamily="34" charset="0"/>
            </a:endParaRPr>
          </a:p>
          <a:p>
            <a:r>
              <a:rPr lang="de-DE" b="1" dirty="0">
                <a:latin typeface="Arial" panose="020B0604020202020204" pitchFamily="34" charset="0"/>
                <a:cs typeface="Arial" panose="020B0604020202020204" pitchFamily="34" charset="0"/>
              </a:rPr>
              <a:t>Was bereitet dir Freude? </a:t>
            </a:r>
            <a:endParaRPr lang="de-DE" b="1" dirty="0" smtClean="0">
              <a:latin typeface="Arial" panose="020B0604020202020204" pitchFamily="34" charset="0"/>
              <a:cs typeface="Arial" panose="020B0604020202020204" pitchFamily="34" charset="0"/>
            </a:endParaRPr>
          </a:p>
          <a:p>
            <a:pPr lvl="1"/>
            <a:r>
              <a:rPr lang="de-DE" dirty="0" smtClean="0">
                <a:latin typeface="Arial" panose="020B0604020202020204" pitchFamily="34" charset="0"/>
                <a:cs typeface="Arial" panose="020B0604020202020204" pitchFamily="34" charset="0"/>
              </a:rPr>
              <a:t>Cory: Wenn </a:t>
            </a:r>
            <a:r>
              <a:rPr lang="de-DE" dirty="0">
                <a:latin typeface="Arial" panose="020B0604020202020204" pitchFamily="34" charset="0"/>
                <a:cs typeface="Arial" panose="020B0604020202020204" pitchFamily="34" charset="0"/>
              </a:rPr>
              <a:t>ich anderen eine Freude machen kann</a:t>
            </a:r>
            <a:r>
              <a:rPr lang="de-DE" dirty="0" smtClean="0">
                <a:latin typeface="Arial" panose="020B0604020202020204" pitchFamily="34" charset="0"/>
                <a:cs typeface="Arial" panose="020B0604020202020204" pitchFamily="34" charset="0"/>
              </a:rPr>
              <a:t>. Wenn Freunde mit Problemen zu mir kommen, versuche ich immer ihnen aufzuzeigen, dass sie nicht allein mit ihren Sorgen sind. Ich recherchiere dann manchmal auch, ob andere ein ähnliches Problem hatten und wie sie dieses gelöst haben. Wenn ich dann etwas in Erfahrung gebracht habe, gebe ich es direkt weiter.</a:t>
            </a:r>
            <a:endParaRPr lang="de-DE" dirty="0">
              <a:latin typeface="Arial" panose="020B0604020202020204" pitchFamily="34" charset="0"/>
              <a:cs typeface="Arial" panose="020B0604020202020204" pitchFamily="34" charset="0"/>
            </a:endParaRPr>
          </a:p>
        </p:txBody>
      </p:sp>
      <p:pic>
        <p:nvPicPr>
          <p:cNvPr id="9" name="Grafik 8"/>
          <p:cNvPicPr>
            <a:picLocks noChangeAspect="1"/>
          </p:cNvPicPr>
          <p:nvPr/>
        </p:nvPicPr>
        <p:blipFill rotWithShape="1">
          <a:blip r:embed="rId4"/>
          <a:srcRect l="36695" t="5929" r="52835" b="75145"/>
          <a:stretch/>
        </p:blipFill>
        <p:spPr>
          <a:xfrm>
            <a:off x="8205558" y="71696"/>
            <a:ext cx="938442" cy="894281"/>
          </a:xfrm>
          <a:prstGeom prst="rect">
            <a:avLst/>
          </a:prstGeom>
        </p:spPr>
      </p:pic>
    </p:spTree>
    <p:extLst>
      <p:ext uri="{BB962C8B-B14F-4D97-AF65-F5344CB8AC3E}">
        <p14:creationId xmlns:p14="http://schemas.microsoft.com/office/powerpoint/2010/main" val="26343271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a:xfrm>
            <a:off x="396000" y="625254"/>
            <a:ext cx="8349538" cy="461665"/>
          </a:xfrm>
        </p:spPr>
        <p:txBody>
          <a:bodyPr/>
          <a:lstStyle/>
          <a:p>
            <a:r>
              <a:rPr lang="de-DE" dirty="0" smtClean="0"/>
              <a:t>Empathiekarte: Denken und Fühlen</a:t>
            </a:r>
            <a:endParaRPr lang="de-DE" dirty="0"/>
          </a:p>
        </p:txBody>
      </p:sp>
      <p:pic>
        <p:nvPicPr>
          <p:cNvPr id="4" name="Onlinebild-Platzhalter 3"/>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8438"/>
            <a:ext cx="1219200" cy="215567"/>
          </a:xfrm>
        </p:spPr>
      </p:pic>
      <p:sp>
        <p:nvSpPr>
          <p:cNvPr id="8" name="Fußzeilenplatzhalter 7"/>
          <p:cNvSpPr>
            <a:spLocks noGrp="1"/>
          </p:cNvSpPr>
          <p:nvPr>
            <p:ph type="ftr" sz="quarter" idx="11"/>
          </p:nvPr>
        </p:nvSpPr>
        <p:spPr>
          <a:xfrm>
            <a:off x="396000" y="6516000"/>
            <a:ext cx="5886000" cy="138499"/>
          </a:xfrm>
        </p:spPr>
        <p:txBody>
          <a:bodyPr/>
          <a:lstStyle/>
          <a:p>
            <a:r>
              <a:rPr lang="de-DE" dirty="0" smtClean="0"/>
              <a:t>Stand: 25. Januar 2024, </a:t>
            </a:r>
            <a:r>
              <a:rPr lang="de-DE" dirty="0" smtClean="0"/>
              <a:t>Verbraucherzentrale Bundesverband e.V.</a:t>
            </a:r>
            <a:endParaRPr lang="de-DE" dirty="0"/>
          </a:p>
        </p:txBody>
      </p:sp>
      <p:sp>
        <p:nvSpPr>
          <p:cNvPr id="5" name="Textfeld 4"/>
          <p:cNvSpPr txBox="1"/>
          <p:nvPr/>
        </p:nvSpPr>
        <p:spPr>
          <a:xfrm>
            <a:off x="396000" y="1290229"/>
            <a:ext cx="8271750" cy="4524315"/>
          </a:xfrm>
          <a:prstGeom prst="rect">
            <a:avLst/>
          </a:prstGeom>
          <a:noFill/>
        </p:spPr>
        <p:txBody>
          <a:bodyPr wrap="square" rtlCol="0">
            <a:spAutoFit/>
          </a:bodyPr>
          <a:lstStyle/>
          <a:p>
            <a:r>
              <a:rPr lang="de-DE" b="1" dirty="0" smtClean="0">
                <a:latin typeface="Arial" panose="020B0604020202020204" pitchFamily="34" charset="0"/>
                <a:cs typeface="Arial" panose="020B0604020202020204" pitchFamily="34" charset="0"/>
              </a:rPr>
              <a:t>Was ist dir wichtig? </a:t>
            </a:r>
          </a:p>
          <a:p>
            <a:pPr lvl="1"/>
            <a:r>
              <a:rPr lang="de-DE" dirty="0" smtClean="0">
                <a:latin typeface="Arial" panose="020B0604020202020204" pitchFamily="34" charset="0"/>
                <a:cs typeface="Arial" panose="020B0604020202020204" pitchFamily="34" charset="0"/>
              </a:rPr>
              <a:t>Cory: In erster Linie möchte ich, dass es meiner </a:t>
            </a:r>
            <a:r>
              <a:rPr lang="de-DE" b="1" dirty="0" smtClean="0">
                <a:solidFill>
                  <a:srgbClr val="DB007A"/>
                </a:solidFill>
                <a:latin typeface="Arial" panose="020B0604020202020204" pitchFamily="34" charset="0"/>
                <a:cs typeface="Arial" panose="020B0604020202020204" pitchFamily="34" charset="0"/>
              </a:rPr>
              <a:t>Familie und meinen</a:t>
            </a:r>
            <a:r>
              <a:rPr lang="de-DE" b="1" dirty="0" smtClean="0">
                <a:latin typeface="Arial" panose="020B0604020202020204" pitchFamily="34" charset="0"/>
                <a:cs typeface="Arial" panose="020B0604020202020204" pitchFamily="34" charset="0"/>
              </a:rPr>
              <a:t> </a:t>
            </a:r>
            <a:r>
              <a:rPr lang="de-DE" b="1" dirty="0">
                <a:solidFill>
                  <a:srgbClr val="DB007A"/>
                </a:solidFill>
                <a:latin typeface="Arial" panose="020B0604020202020204" pitchFamily="34" charset="0"/>
                <a:cs typeface="Arial" panose="020B0604020202020204" pitchFamily="34" charset="0"/>
              </a:rPr>
              <a:t>Freunden</a:t>
            </a:r>
            <a:r>
              <a:rPr lang="de-DE" b="1" dirty="0" smtClean="0">
                <a:latin typeface="Arial" panose="020B0604020202020204" pitchFamily="34" charset="0"/>
                <a:cs typeface="Arial" panose="020B0604020202020204" pitchFamily="34" charset="0"/>
              </a:rPr>
              <a:t> </a:t>
            </a:r>
            <a:r>
              <a:rPr lang="de-DE" dirty="0" smtClean="0">
                <a:latin typeface="Arial" panose="020B0604020202020204" pitchFamily="34" charset="0"/>
                <a:cs typeface="Arial" panose="020B0604020202020204" pitchFamily="34" charset="0"/>
              </a:rPr>
              <a:t>gut geht. Ansonsten bin ich immer auf der Suche nach </a:t>
            </a:r>
            <a:r>
              <a:rPr lang="de-DE" b="1" dirty="0">
                <a:solidFill>
                  <a:srgbClr val="DB007A"/>
                </a:solidFill>
                <a:latin typeface="Arial" panose="020B0604020202020204" pitchFamily="34" charset="0"/>
                <a:cs typeface="Arial" panose="020B0604020202020204" pitchFamily="34" charset="0"/>
              </a:rPr>
              <a:t>neuen Projekten</a:t>
            </a:r>
            <a:r>
              <a:rPr lang="de-DE" dirty="0" smtClean="0">
                <a:latin typeface="Arial" panose="020B0604020202020204" pitchFamily="34" charset="0"/>
                <a:cs typeface="Arial" panose="020B0604020202020204" pitchFamily="34" charset="0"/>
              </a:rPr>
              <a:t>. Ich </a:t>
            </a:r>
            <a:r>
              <a:rPr lang="de-DE" b="1" dirty="0">
                <a:solidFill>
                  <a:srgbClr val="DB007A"/>
                </a:solidFill>
                <a:latin typeface="Arial" panose="020B0604020202020204" pitchFamily="34" charset="0"/>
                <a:cs typeface="Arial" panose="020B0604020202020204" pitchFamily="34" charset="0"/>
              </a:rPr>
              <a:t>bastle</a:t>
            </a:r>
            <a:r>
              <a:rPr lang="de-DE" dirty="0" smtClean="0">
                <a:latin typeface="Arial" panose="020B0604020202020204" pitchFamily="34" charset="0"/>
                <a:cs typeface="Arial" panose="020B0604020202020204" pitchFamily="34" charset="0"/>
              </a:rPr>
              <a:t> super gern und plane schon immer für jede Jahreszeit die passende Deko für Fenster und Co.</a:t>
            </a:r>
          </a:p>
          <a:p>
            <a:pPr lvl="1"/>
            <a:r>
              <a:rPr lang="de-DE" dirty="0" smtClean="0">
                <a:latin typeface="Arial" panose="020B0604020202020204" pitchFamily="34" charset="0"/>
                <a:cs typeface="Arial" panose="020B0604020202020204" pitchFamily="34" charset="0"/>
              </a:rPr>
              <a:t> </a:t>
            </a:r>
          </a:p>
          <a:p>
            <a:r>
              <a:rPr lang="de-DE" b="1" dirty="0">
                <a:latin typeface="Arial" panose="020B0604020202020204" pitchFamily="34" charset="0"/>
                <a:cs typeface="Arial" panose="020B0604020202020204" pitchFamily="34" charset="0"/>
              </a:rPr>
              <a:t>Was macht dir </a:t>
            </a:r>
            <a:r>
              <a:rPr lang="de-DE" b="1" dirty="0" smtClean="0">
                <a:latin typeface="Arial" panose="020B0604020202020204" pitchFamily="34" charset="0"/>
                <a:cs typeface="Arial" panose="020B0604020202020204" pitchFamily="34" charset="0"/>
              </a:rPr>
              <a:t>Sorgen? </a:t>
            </a:r>
          </a:p>
          <a:p>
            <a:pPr lvl="1"/>
            <a:r>
              <a:rPr lang="de-DE" dirty="0" smtClean="0">
                <a:latin typeface="Arial" panose="020B0604020202020204" pitchFamily="34" charset="0"/>
                <a:cs typeface="Arial" panose="020B0604020202020204" pitchFamily="34" charset="0"/>
              </a:rPr>
              <a:t>Cory: Dass </a:t>
            </a:r>
            <a:r>
              <a:rPr lang="de-DE" dirty="0">
                <a:latin typeface="Arial" panose="020B0604020202020204" pitchFamily="34" charset="0"/>
                <a:cs typeface="Arial" panose="020B0604020202020204" pitchFamily="34" charset="0"/>
              </a:rPr>
              <a:t>jemand, den ich gern mag oder liebe, </a:t>
            </a:r>
            <a:r>
              <a:rPr lang="de-DE" b="1" dirty="0">
                <a:solidFill>
                  <a:srgbClr val="DB007A"/>
                </a:solidFill>
                <a:latin typeface="Arial" panose="020B0604020202020204" pitchFamily="34" charset="0"/>
                <a:cs typeface="Arial" panose="020B0604020202020204" pitchFamily="34" charset="0"/>
              </a:rPr>
              <a:t>Probleme</a:t>
            </a:r>
            <a:r>
              <a:rPr lang="de-DE" dirty="0">
                <a:latin typeface="Arial" panose="020B0604020202020204" pitchFamily="34" charset="0"/>
                <a:cs typeface="Arial" panose="020B0604020202020204" pitchFamily="34" charset="0"/>
              </a:rPr>
              <a:t> hat</a:t>
            </a:r>
            <a:r>
              <a:rPr lang="de-DE" dirty="0" smtClean="0">
                <a:latin typeface="Arial" panose="020B0604020202020204" pitchFamily="34" charset="0"/>
                <a:cs typeface="Arial" panose="020B0604020202020204" pitchFamily="34" charset="0"/>
              </a:rPr>
              <a:t>. </a:t>
            </a:r>
          </a:p>
          <a:p>
            <a:pPr lvl="1"/>
            <a:endParaRPr lang="de-DE" dirty="0">
              <a:latin typeface="Arial" panose="020B0604020202020204" pitchFamily="34" charset="0"/>
              <a:cs typeface="Arial" panose="020B0604020202020204" pitchFamily="34" charset="0"/>
            </a:endParaRPr>
          </a:p>
          <a:p>
            <a:r>
              <a:rPr lang="de-DE" b="1" dirty="0">
                <a:latin typeface="Arial" panose="020B0604020202020204" pitchFamily="34" charset="0"/>
                <a:cs typeface="Arial" panose="020B0604020202020204" pitchFamily="34" charset="0"/>
              </a:rPr>
              <a:t>Was bereitet dir Freude? </a:t>
            </a:r>
            <a:endParaRPr lang="de-DE" b="1" dirty="0" smtClean="0">
              <a:latin typeface="Arial" panose="020B0604020202020204" pitchFamily="34" charset="0"/>
              <a:cs typeface="Arial" panose="020B0604020202020204" pitchFamily="34" charset="0"/>
            </a:endParaRPr>
          </a:p>
          <a:p>
            <a:pPr lvl="1"/>
            <a:r>
              <a:rPr lang="de-DE" dirty="0" smtClean="0">
                <a:latin typeface="Arial" panose="020B0604020202020204" pitchFamily="34" charset="0"/>
                <a:cs typeface="Arial" panose="020B0604020202020204" pitchFamily="34" charset="0"/>
              </a:rPr>
              <a:t>Cory: Wenn </a:t>
            </a:r>
            <a:r>
              <a:rPr lang="de-DE" dirty="0">
                <a:latin typeface="Arial" panose="020B0604020202020204" pitchFamily="34" charset="0"/>
                <a:cs typeface="Arial" panose="020B0604020202020204" pitchFamily="34" charset="0"/>
              </a:rPr>
              <a:t>ich </a:t>
            </a:r>
            <a:r>
              <a:rPr lang="de-DE" b="1" dirty="0">
                <a:solidFill>
                  <a:srgbClr val="DB007A"/>
                </a:solidFill>
                <a:latin typeface="Arial" panose="020B0604020202020204" pitchFamily="34" charset="0"/>
                <a:cs typeface="Arial" panose="020B0604020202020204" pitchFamily="34" charset="0"/>
              </a:rPr>
              <a:t>anderen eine Freude </a:t>
            </a:r>
            <a:r>
              <a:rPr lang="de-DE" dirty="0">
                <a:latin typeface="Arial" panose="020B0604020202020204" pitchFamily="34" charset="0"/>
                <a:cs typeface="Arial" panose="020B0604020202020204" pitchFamily="34" charset="0"/>
              </a:rPr>
              <a:t>machen kann</a:t>
            </a:r>
            <a:r>
              <a:rPr lang="de-DE" dirty="0" smtClean="0">
                <a:latin typeface="Arial" panose="020B0604020202020204" pitchFamily="34" charset="0"/>
                <a:cs typeface="Arial" panose="020B0604020202020204" pitchFamily="34" charset="0"/>
              </a:rPr>
              <a:t>. Wenn Freunde mit Problemen zu mir kommen, versuche ich immer ihnen aufzuzeigen, dass sie nicht allein mit ihren Sorgen sind. Ich recherchiere dann manchmal auch, ob andere ein ähnliches Problem hatten und wie sie dieses gelöst haben. Wenn ich dann etwas in Erfahrung gebracht habe, gebe ich es direkt weiter.</a:t>
            </a:r>
            <a:endParaRPr lang="de-DE" dirty="0">
              <a:latin typeface="Arial" panose="020B0604020202020204" pitchFamily="34" charset="0"/>
              <a:cs typeface="Arial" panose="020B0604020202020204" pitchFamily="34" charset="0"/>
            </a:endParaRPr>
          </a:p>
        </p:txBody>
      </p:sp>
      <p:pic>
        <p:nvPicPr>
          <p:cNvPr id="9" name="Grafik 8"/>
          <p:cNvPicPr>
            <a:picLocks noChangeAspect="1"/>
          </p:cNvPicPr>
          <p:nvPr/>
        </p:nvPicPr>
        <p:blipFill rotWithShape="1">
          <a:blip r:embed="rId4"/>
          <a:srcRect l="36695" t="5929" r="52835" b="75145"/>
          <a:stretch/>
        </p:blipFill>
        <p:spPr>
          <a:xfrm>
            <a:off x="8205558" y="71696"/>
            <a:ext cx="938442" cy="894281"/>
          </a:xfrm>
          <a:prstGeom prst="rect">
            <a:avLst/>
          </a:prstGeom>
        </p:spPr>
      </p:pic>
    </p:spTree>
    <p:extLst>
      <p:ext uri="{BB962C8B-B14F-4D97-AF65-F5344CB8AC3E}">
        <p14:creationId xmlns:p14="http://schemas.microsoft.com/office/powerpoint/2010/main" val="9447893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a:xfrm>
            <a:off x="396000" y="625254"/>
            <a:ext cx="8349538" cy="461665"/>
          </a:xfrm>
        </p:spPr>
        <p:txBody>
          <a:bodyPr/>
          <a:lstStyle/>
          <a:p>
            <a:r>
              <a:rPr lang="de-DE" dirty="0" smtClean="0"/>
              <a:t>Empathiekarte: Sehen</a:t>
            </a:r>
            <a:endParaRPr lang="de-DE" dirty="0"/>
          </a:p>
        </p:txBody>
      </p:sp>
      <p:pic>
        <p:nvPicPr>
          <p:cNvPr id="4" name="Onlinebild-Platzhalter 3"/>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8438"/>
            <a:ext cx="1219200" cy="215567"/>
          </a:xfrm>
        </p:spPr>
      </p:pic>
      <p:sp>
        <p:nvSpPr>
          <p:cNvPr id="8" name="Fußzeilenplatzhalter 7"/>
          <p:cNvSpPr>
            <a:spLocks noGrp="1"/>
          </p:cNvSpPr>
          <p:nvPr>
            <p:ph type="ftr" sz="quarter" idx="11"/>
          </p:nvPr>
        </p:nvSpPr>
        <p:spPr>
          <a:xfrm>
            <a:off x="396000" y="6516000"/>
            <a:ext cx="5886000" cy="138499"/>
          </a:xfrm>
        </p:spPr>
        <p:txBody>
          <a:bodyPr/>
          <a:lstStyle/>
          <a:p>
            <a:r>
              <a:rPr lang="de-DE" dirty="0" smtClean="0"/>
              <a:t>Stand: 25. Januar 2024, </a:t>
            </a:r>
            <a:r>
              <a:rPr lang="de-DE" dirty="0" smtClean="0"/>
              <a:t>Verbraucherzentrale Bundesverband e.V.</a:t>
            </a:r>
            <a:endParaRPr lang="de-DE" dirty="0"/>
          </a:p>
        </p:txBody>
      </p:sp>
      <p:sp>
        <p:nvSpPr>
          <p:cNvPr id="5" name="Textfeld 4"/>
          <p:cNvSpPr txBox="1"/>
          <p:nvPr/>
        </p:nvSpPr>
        <p:spPr>
          <a:xfrm>
            <a:off x="396000" y="1290229"/>
            <a:ext cx="8349538" cy="3416320"/>
          </a:xfrm>
          <a:prstGeom prst="rect">
            <a:avLst/>
          </a:prstGeom>
          <a:noFill/>
        </p:spPr>
        <p:txBody>
          <a:bodyPr wrap="square" rtlCol="0">
            <a:spAutoFit/>
          </a:bodyPr>
          <a:lstStyle/>
          <a:p>
            <a:r>
              <a:rPr lang="de-DE" b="1" dirty="0">
                <a:latin typeface="Arial" panose="020B0604020202020204" pitchFamily="34" charset="0"/>
                <a:cs typeface="Arial" panose="020B0604020202020204" pitchFamily="34" charset="0"/>
              </a:rPr>
              <a:t>Mit wem tauscht du dich aus? </a:t>
            </a:r>
            <a:endParaRPr lang="de-DE" b="1" dirty="0" smtClean="0">
              <a:latin typeface="Arial" panose="020B0604020202020204" pitchFamily="34" charset="0"/>
              <a:cs typeface="Arial" panose="020B0604020202020204" pitchFamily="34" charset="0"/>
            </a:endParaRPr>
          </a:p>
          <a:p>
            <a:pPr lvl="1"/>
            <a:r>
              <a:rPr lang="de-DE" dirty="0" smtClean="0">
                <a:latin typeface="Arial" panose="020B0604020202020204" pitchFamily="34" charset="0"/>
                <a:cs typeface="Arial" panose="020B0604020202020204" pitchFamily="34" charset="0"/>
              </a:rPr>
              <a:t>Cory: Mit </a:t>
            </a:r>
            <a:r>
              <a:rPr lang="de-DE" dirty="0">
                <a:latin typeface="Arial" panose="020B0604020202020204" pitchFamily="34" charset="0"/>
                <a:cs typeface="Arial" panose="020B0604020202020204" pitchFamily="34" charset="0"/>
              </a:rPr>
              <a:t>meiner besten Freundin, überhaupt meinen Freunden, meiner Mama und meinem </a:t>
            </a:r>
            <a:r>
              <a:rPr lang="de-DE" dirty="0" smtClean="0">
                <a:latin typeface="Arial" panose="020B0604020202020204" pitchFamily="34" charset="0"/>
                <a:cs typeface="Arial" panose="020B0604020202020204" pitchFamily="34" charset="0"/>
              </a:rPr>
              <a:t>Freund.</a:t>
            </a:r>
          </a:p>
          <a:p>
            <a:pPr lvl="1"/>
            <a:endParaRPr lang="de-DE" dirty="0">
              <a:latin typeface="Arial" panose="020B0604020202020204" pitchFamily="34" charset="0"/>
              <a:cs typeface="Arial" panose="020B0604020202020204" pitchFamily="34" charset="0"/>
            </a:endParaRPr>
          </a:p>
          <a:p>
            <a:r>
              <a:rPr lang="de-DE" b="1" dirty="0">
                <a:latin typeface="Arial" panose="020B0604020202020204" pitchFamily="34" charset="0"/>
                <a:cs typeface="Arial" panose="020B0604020202020204" pitchFamily="34" charset="0"/>
              </a:rPr>
              <a:t>Wer ist dir wichtig? </a:t>
            </a:r>
            <a:endParaRPr lang="de-DE" b="1" dirty="0" smtClean="0">
              <a:latin typeface="Arial" panose="020B0604020202020204" pitchFamily="34" charset="0"/>
              <a:cs typeface="Arial" panose="020B0604020202020204" pitchFamily="34" charset="0"/>
            </a:endParaRPr>
          </a:p>
          <a:p>
            <a:pPr lvl="1"/>
            <a:r>
              <a:rPr lang="de-DE" dirty="0">
                <a:latin typeface="Arial" panose="020B0604020202020204" pitchFamily="34" charset="0"/>
                <a:cs typeface="Arial" panose="020B0604020202020204" pitchFamily="34" charset="0"/>
              </a:rPr>
              <a:t>Cory: Meine Familie und Freunde</a:t>
            </a:r>
            <a:r>
              <a:rPr lang="de-DE" dirty="0" smtClean="0">
                <a:latin typeface="Arial" panose="020B0604020202020204" pitchFamily="34" charset="0"/>
                <a:cs typeface="Arial" panose="020B0604020202020204" pitchFamily="34" charset="0"/>
              </a:rPr>
              <a:t>.</a:t>
            </a:r>
          </a:p>
          <a:p>
            <a:pPr lvl="1"/>
            <a:endParaRPr lang="de-DE" dirty="0">
              <a:latin typeface="Arial" panose="020B0604020202020204" pitchFamily="34" charset="0"/>
              <a:cs typeface="Arial" panose="020B0604020202020204" pitchFamily="34" charset="0"/>
            </a:endParaRPr>
          </a:p>
          <a:p>
            <a:r>
              <a:rPr lang="de-DE" b="1" dirty="0">
                <a:latin typeface="Arial" panose="020B0604020202020204" pitchFamily="34" charset="0"/>
                <a:cs typeface="Arial" panose="020B0604020202020204" pitchFamily="34" charset="0"/>
              </a:rPr>
              <a:t>Wie sieht dein soziales Umfeld aus? </a:t>
            </a:r>
            <a:endParaRPr lang="de-DE" b="1" dirty="0" smtClean="0">
              <a:latin typeface="Arial" panose="020B0604020202020204" pitchFamily="34" charset="0"/>
              <a:cs typeface="Arial" panose="020B0604020202020204" pitchFamily="34" charset="0"/>
            </a:endParaRPr>
          </a:p>
          <a:p>
            <a:pPr lvl="1"/>
            <a:r>
              <a:rPr lang="de-DE" dirty="0">
                <a:latin typeface="Arial" panose="020B0604020202020204" pitchFamily="34" charset="0"/>
                <a:cs typeface="Arial" panose="020B0604020202020204" pitchFamily="34" charset="0"/>
              </a:rPr>
              <a:t>Cory: Täglich treffe ich verschiedene Menschen. </a:t>
            </a:r>
            <a:r>
              <a:rPr lang="de-DE" dirty="0" smtClean="0">
                <a:latin typeface="Arial" panose="020B0604020202020204" pitchFamily="34" charset="0"/>
                <a:cs typeface="Arial" panose="020B0604020202020204" pitchFamily="34" charset="0"/>
              </a:rPr>
              <a:t>In der Schule meine </a:t>
            </a:r>
            <a:r>
              <a:rPr lang="de-DE" dirty="0" err="1" smtClean="0">
                <a:latin typeface="Arial" panose="020B0604020202020204" pitchFamily="34" charset="0"/>
                <a:cs typeface="Arial" panose="020B0604020202020204" pitchFamily="34" charset="0"/>
              </a:rPr>
              <a:t>Klassenkamerad:innen</a:t>
            </a:r>
            <a:r>
              <a:rPr lang="de-DE" dirty="0" smtClean="0">
                <a:latin typeface="Arial" panose="020B0604020202020204" pitchFamily="34" charset="0"/>
                <a:cs typeface="Arial" panose="020B0604020202020204" pitchFamily="34" charset="0"/>
              </a:rPr>
              <a:t> und die </a:t>
            </a:r>
            <a:r>
              <a:rPr lang="de-DE" dirty="0" err="1" smtClean="0">
                <a:latin typeface="Arial" panose="020B0604020202020204" pitchFamily="34" charset="0"/>
                <a:cs typeface="Arial" panose="020B0604020202020204" pitchFamily="34" charset="0"/>
              </a:rPr>
              <a:t>Lehrer:innen</a:t>
            </a:r>
            <a:r>
              <a:rPr lang="de-DE" dirty="0" smtClean="0">
                <a:latin typeface="Arial" panose="020B0604020202020204" pitchFamily="34" charset="0"/>
                <a:cs typeface="Arial" panose="020B0604020202020204" pitchFamily="34" charset="0"/>
              </a:rPr>
              <a:t>. Morgens </a:t>
            </a:r>
            <a:r>
              <a:rPr lang="de-DE" dirty="0">
                <a:latin typeface="Arial" panose="020B0604020202020204" pitchFamily="34" charset="0"/>
                <a:cs typeface="Arial" panose="020B0604020202020204" pitchFamily="34" charset="0"/>
              </a:rPr>
              <a:t>und Abends meine Familie, am Nachmittag meine Freunde. Sie alle wohnen </a:t>
            </a:r>
            <a:r>
              <a:rPr lang="de-DE" dirty="0" smtClean="0">
                <a:latin typeface="Arial" panose="020B0604020202020204" pitchFamily="34" charset="0"/>
                <a:cs typeface="Arial" panose="020B0604020202020204" pitchFamily="34" charset="0"/>
              </a:rPr>
              <a:t>in </a:t>
            </a:r>
            <a:r>
              <a:rPr lang="de-DE" dirty="0">
                <a:latin typeface="Arial" panose="020B0604020202020204" pitchFamily="34" charset="0"/>
                <a:cs typeface="Arial" panose="020B0604020202020204" pitchFamily="34" charset="0"/>
              </a:rPr>
              <a:t>der gleichen </a:t>
            </a:r>
            <a:r>
              <a:rPr lang="de-DE" dirty="0" smtClean="0">
                <a:latin typeface="Arial" panose="020B0604020202020204" pitchFamily="34" charset="0"/>
                <a:cs typeface="Arial" panose="020B0604020202020204" pitchFamily="34" charset="0"/>
              </a:rPr>
              <a:t>Gegend </a:t>
            </a:r>
            <a:r>
              <a:rPr lang="de-DE" dirty="0">
                <a:latin typeface="Arial" panose="020B0604020202020204" pitchFamily="34" charset="0"/>
                <a:cs typeface="Arial" panose="020B0604020202020204" pitchFamily="34" charset="0"/>
              </a:rPr>
              <a:t>wie ich. </a:t>
            </a:r>
          </a:p>
        </p:txBody>
      </p:sp>
      <p:pic>
        <p:nvPicPr>
          <p:cNvPr id="10" name="Grafik 9"/>
          <p:cNvPicPr>
            <a:picLocks noChangeAspect="1"/>
          </p:cNvPicPr>
          <p:nvPr/>
        </p:nvPicPr>
        <p:blipFill rotWithShape="1">
          <a:blip r:embed="rId4"/>
          <a:srcRect l="66857" t="40639" r="22981" b="45010"/>
          <a:stretch/>
        </p:blipFill>
        <p:spPr>
          <a:xfrm>
            <a:off x="7618989" y="323941"/>
            <a:ext cx="1297999" cy="966288"/>
          </a:xfrm>
          <a:prstGeom prst="rect">
            <a:avLst/>
          </a:prstGeom>
        </p:spPr>
      </p:pic>
    </p:spTree>
    <p:extLst>
      <p:ext uri="{BB962C8B-B14F-4D97-AF65-F5344CB8AC3E}">
        <p14:creationId xmlns:p14="http://schemas.microsoft.com/office/powerpoint/2010/main" val="28135269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a:xfrm>
            <a:off x="396000" y="625254"/>
            <a:ext cx="8349538" cy="461665"/>
          </a:xfrm>
        </p:spPr>
        <p:txBody>
          <a:bodyPr/>
          <a:lstStyle/>
          <a:p>
            <a:r>
              <a:rPr lang="de-DE" dirty="0" smtClean="0"/>
              <a:t>Empathiekarte: Sehen</a:t>
            </a:r>
            <a:endParaRPr lang="de-DE" dirty="0"/>
          </a:p>
        </p:txBody>
      </p:sp>
      <p:pic>
        <p:nvPicPr>
          <p:cNvPr id="4" name="Onlinebild-Platzhalter 3"/>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8438"/>
            <a:ext cx="1219200" cy="215567"/>
          </a:xfrm>
        </p:spPr>
      </p:pic>
      <p:sp>
        <p:nvSpPr>
          <p:cNvPr id="8" name="Fußzeilenplatzhalter 7"/>
          <p:cNvSpPr>
            <a:spLocks noGrp="1"/>
          </p:cNvSpPr>
          <p:nvPr>
            <p:ph type="ftr" sz="quarter" idx="11"/>
          </p:nvPr>
        </p:nvSpPr>
        <p:spPr>
          <a:xfrm>
            <a:off x="396000" y="6516000"/>
            <a:ext cx="5886000" cy="138499"/>
          </a:xfrm>
        </p:spPr>
        <p:txBody>
          <a:bodyPr/>
          <a:lstStyle/>
          <a:p>
            <a:r>
              <a:rPr lang="de-DE" dirty="0" smtClean="0"/>
              <a:t>Stand: 25. Januar 2024, </a:t>
            </a:r>
            <a:r>
              <a:rPr lang="de-DE" dirty="0" smtClean="0"/>
              <a:t>Verbraucherzentrale Bundesverband e.V.</a:t>
            </a:r>
            <a:endParaRPr lang="de-DE" dirty="0"/>
          </a:p>
        </p:txBody>
      </p:sp>
      <p:sp>
        <p:nvSpPr>
          <p:cNvPr id="5" name="Textfeld 4"/>
          <p:cNvSpPr txBox="1"/>
          <p:nvPr/>
        </p:nvSpPr>
        <p:spPr>
          <a:xfrm>
            <a:off x="396000" y="1290229"/>
            <a:ext cx="8349538" cy="3416320"/>
          </a:xfrm>
          <a:prstGeom prst="rect">
            <a:avLst/>
          </a:prstGeom>
          <a:noFill/>
        </p:spPr>
        <p:txBody>
          <a:bodyPr wrap="square" rtlCol="0">
            <a:spAutoFit/>
          </a:bodyPr>
          <a:lstStyle/>
          <a:p>
            <a:r>
              <a:rPr lang="de-DE" b="1" dirty="0">
                <a:latin typeface="Arial" panose="020B0604020202020204" pitchFamily="34" charset="0"/>
                <a:cs typeface="Arial" panose="020B0604020202020204" pitchFamily="34" charset="0"/>
              </a:rPr>
              <a:t>Mit wem tauscht du dich aus? </a:t>
            </a:r>
            <a:endParaRPr lang="de-DE" b="1" dirty="0" smtClean="0">
              <a:latin typeface="Arial" panose="020B0604020202020204" pitchFamily="34" charset="0"/>
              <a:cs typeface="Arial" panose="020B0604020202020204" pitchFamily="34" charset="0"/>
            </a:endParaRPr>
          </a:p>
          <a:p>
            <a:pPr lvl="1"/>
            <a:r>
              <a:rPr lang="de-DE" dirty="0">
                <a:latin typeface="Arial" panose="020B0604020202020204" pitchFamily="34" charset="0"/>
                <a:cs typeface="Arial" panose="020B0604020202020204" pitchFamily="34" charset="0"/>
              </a:rPr>
              <a:t>Cory: Mit meiner </a:t>
            </a:r>
            <a:r>
              <a:rPr lang="de-DE" b="1" dirty="0">
                <a:solidFill>
                  <a:srgbClr val="DB007A"/>
                </a:solidFill>
                <a:latin typeface="Arial" panose="020B0604020202020204" pitchFamily="34" charset="0"/>
                <a:cs typeface="Arial" panose="020B0604020202020204" pitchFamily="34" charset="0"/>
              </a:rPr>
              <a:t>besten Freundin</a:t>
            </a:r>
            <a:r>
              <a:rPr lang="de-DE" dirty="0">
                <a:latin typeface="Arial" panose="020B0604020202020204" pitchFamily="34" charset="0"/>
                <a:cs typeface="Arial" panose="020B0604020202020204" pitchFamily="34" charset="0"/>
              </a:rPr>
              <a:t>, überhaupt meinen </a:t>
            </a:r>
            <a:r>
              <a:rPr lang="de-DE" b="1" dirty="0">
                <a:solidFill>
                  <a:srgbClr val="DB007A"/>
                </a:solidFill>
                <a:latin typeface="Arial" panose="020B0604020202020204" pitchFamily="34" charset="0"/>
                <a:cs typeface="Arial" panose="020B0604020202020204" pitchFamily="34" charset="0"/>
              </a:rPr>
              <a:t>Freunden</a:t>
            </a:r>
            <a:r>
              <a:rPr lang="de-DE" dirty="0">
                <a:latin typeface="Arial" panose="020B0604020202020204" pitchFamily="34" charset="0"/>
                <a:cs typeface="Arial" panose="020B0604020202020204" pitchFamily="34" charset="0"/>
              </a:rPr>
              <a:t>, meiner </a:t>
            </a:r>
            <a:r>
              <a:rPr lang="de-DE" b="1" dirty="0">
                <a:solidFill>
                  <a:srgbClr val="DB007A"/>
                </a:solidFill>
                <a:latin typeface="Arial" panose="020B0604020202020204" pitchFamily="34" charset="0"/>
                <a:cs typeface="Arial" panose="020B0604020202020204" pitchFamily="34" charset="0"/>
              </a:rPr>
              <a:t>Mama</a:t>
            </a:r>
            <a:r>
              <a:rPr lang="de-DE" dirty="0">
                <a:latin typeface="Arial" panose="020B0604020202020204" pitchFamily="34" charset="0"/>
                <a:cs typeface="Arial" panose="020B0604020202020204" pitchFamily="34" charset="0"/>
              </a:rPr>
              <a:t> und meinem </a:t>
            </a:r>
            <a:r>
              <a:rPr lang="de-DE" b="1" dirty="0">
                <a:solidFill>
                  <a:srgbClr val="DB007A"/>
                </a:solidFill>
                <a:latin typeface="Arial" panose="020B0604020202020204" pitchFamily="34" charset="0"/>
                <a:cs typeface="Arial" panose="020B0604020202020204" pitchFamily="34" charset="0"/>
              </a:rPr>
              <a:t>Freund</a:t>
            </a:r>
            <a:r>
              <a:rPr lang="de-DE" dirty="0" smtClean="0">
                <a:latin typeface="Arial" panose="020B0604020202020204" pitchFamily="34" charset="0"/>
                <a:cs typeface="Arial" panose="020B0604020202020204" pitchFamily="34" charset="0"/>
              </a:rPr>
              <a:t>.</a:t>
            </a:r>
          </a:p>
          <a:p>
            <a:pPr lvl="1"/>
            <a:endParaRPr lang="de-DE" dirty="0">
              <a:latin typeface="Arial" panose="020B0604020202020204" pitchFamily="34" charset="0"/>
              <a:cs typeface="Arial" panose="020B0604020202020204" pitchFamily="34" charset="0"/>
            </a:endParaRPr>
          </a:p>
          <a:p>
            <a:r>
              <a:rPr lang="de-DE" b="1" dirty="0">
                <a:latin typeface="Arial" panose="020B0604020202020204" pitchFamily="34" charset="0"/>
                <a:cs typeface="Arial" panose="020B0604020202020204" pitchFamily="34" charset="0"/>
              </a:rPr>
              <a:t>Wer ist dir wichtig? </a:t>
            </a:r>
            <a:endParaRPr lang="de-DE" b="1" dirty="0" smtClean="0">
              <a:latin typeface="Arial" panose="020B0604020202020204" pitchFamily="34" charset="0"/>
              <a:cs typeface="Arial" panose="020B0604020202020204" pitchFamily="34" charset="0"/>
            </a:endParaRPr>
          </a:p>
          <a:p>
            <a:pPr lvl="1"/>
            <a:r>
              <a:rPr lang="de-DE" dirty="0">
                <a:latin typeface="Arial" panose="020B0604020202020204" pitchFamily="34" charset="0"/>
                <a:cs typeface="Arial" panose="020B0604020202020204" pitchFamily="34" charset="0"/>
              </a:rPr>
              <a:t>Cory: Meine </a:t>
            </a:r>
            <a:r>
              <a:rPr lang="de-DE" b="1" dirty="0">
                <a:solidFill>
                  <a:srgbClr val="DB007A"/>
                </a:solidFill>
                <a:latin typeface="Arial" panose="020B0604020202020204" pitchFamily="34" charset="0"/>
                <a:cs typeface="Arial" panose="020B0604020202020204" pitchFamily="34" charset="0"/>
              </a:rPr>
              <a:t>Familie und Freunde</a:t>
            </a:r>
            <a:r>
              <a:rPr lang="de-DE" dirty="0" smtClean="0">
                <a:latin typeface="Arial" panose="020B0604020202020204" pitchFamily="34" charset="0"/>
                <a:cs typeface="Arial" panose="020B0604020202020204" pitchFamily="34" charset="0"/>
              </a:rPr>
              <a:t>.</a:t>
            </a:r>
          </a:p>
          <a:p>
            <a:pPr lvl="1"/>
            <a:endParaRPr lang="de-DE" dirty="0">
              <a:latin typeface="Arial" panose="020B0604020202020204" pitchFamily="34" charset="0"/>
              <a:cs typeface="Arial" panose="020B0604020202020204" pitchFamily="34" charset="0"/>
            </a:endParaRPr>
          </a:p>
          <a:p>
            <a:r>
              <a:rPr lang="de-DE" b="1" dirty="0">
                <a:latin typeface="Arial" panose="020B0604020202020204" pitchFamily="34" charset="0"/>
                <a:cs typeface="Arial" panose="020B0604020202020204" pitchFamily="34" charset="0"/>
              </a:rPr>
              <a:t>Wie sieht dein soziales Umfeld aus? </a:t>
            </a:r>
            <a:endParaRPr lang="de-DE" b="1" dirty="0" smtClean="0">
              <a:latin typeface="Arial" panose="020B0604020202020204" pitchFamily="34" charset="0"/>
              <a:cs typeface="Arial" panose="020B0604020202020204" pitchFamily="34" charset="0"/>
            </a:endParaRPr>
          </a:p>
          <a:p>
            <a:pPr lvl="1"/>
            <a:r>
              <a:rPr lang="de-DE" dirty="0">
                <a:latin typeface="Arial" panose="020B0604020202020204" pitchFamily="34" charset="0"/>
                <a:cs typeface="Arial" panose="020B0604020202020204" pitchFamily="34" charset="0"/>
              </a:rPr>
              <a:t>Cory: Täglich treffe ich verschiedene Menschen. </a:t>
            </a:r>
            <a:r>
              <a:rPr lang="de-DE" dirty="0" smtClean="0">
                <a:latin typeface="Arial" panose="020B0604020202020204" pitchFamily="34" charset="0"/>
                <a:cs typeface="Arial" panose="020B0604020202020204" pitchFamily="34" charset="0"/>
              </a:rPr>
              <a:t>In der Schule meine </a:t>
            </a:r>
            <a:r>
              <a:rPr lang="de-DE" b="1" dirty="0" err="1">
                <a:solidFill>
                  <a:srgbClr val="DB007A"/>
                </a:solidFill>
                <a:latin typeface="Arial" panose="020B0604020202020204" pitchFamily="34" charset="0"/>
                <a:cs typeface="Arial" panose="020B0604020202020204" pitchFamily="34" charset="0"/>
              </a:rPr>
              <a:t>Klassenkamerad:innen</a:t>
            </a:r>
            <a:r>
              <a:rPr lang="de-DE" dirty="0" smtClean="0">
                <a:latin typeface="Arial" panose="020B0604020202020204" pitchFamily="34" charset="0"/>
                <a:cs typeface="Arial" panose="020B0604020202020204" pitchFamily="34" charset="0"/>
              </a:rPr>
              <a:t> und die </a:t>
            </a:r>
            <a:r>
              <a:rPr lang="de-DE" b="1" dirty="0" err="1">
                <a:solidFill>
                  <a:srgbClr val="DB007A"/>
                </a:solidFill>
                <a:latin typeface="Arial" panose="020B0604020202020204" pitchFamily="34" charset="0"/>
                <a:cs typeface="Arial" panose="020B0604020202020204" pitchFamily="34" charset="0"/>
              </a:rPr>
              <a:t>Lehrer:innen</a:t>
            </a:r>
            <a:r>
              <a:rPr lang="de-DE" dirty="0" smtClean="0">
                <a:latin typeface="Arial" panose="020B0604020202020204" pitchFamily="34" charset="0"/>
                <a:cs typeface="Arial" panose="020B0604020202020204" pitchFamily="34" charset="0"/>
              </a:rPr>
              <a:t>. Morgens </a:t>
            </a:r>
            <a:r>
              <a:rPr lang="de-DE" dirty="0">
                <a:latin typeface="Arial" panose="020B0604020202020204" pitchFamily="34" charset="0"/>
                <a:cs typeface="Arial" panose="020B0604020202020204" pitchFamily="34" charset="0"/>
              </a:rPr>
              <a:t>und Abends meine </a:t>
            </a:r>
            <a:r>
              <a:rPr lang="de-DE" b="1" dirty="0">
                <a:solidFill>
                  <a:srgbClr val="DB007A"/>
                </a:solidFill>
                <a:latin typeface="Arial" panose="020B0604020202020204" pitchFamily="34" charset="0"/>
                <a:cs typeface="Arial" panose="020B0604020202020204" pitchFamily="34" charset="0"/>
              </a:rPr>
              <a:t>Familie</a:t>
            </a:r>
            <a:r>
              <a:rPr lang="de-DE" dirty="0">
                <a:latin typeface="Arial" panose="020B0604020202020204" pitchFamily="34" charset="0"/>
                <a:cs typeface="Arial" panose="020B0604020202020204" pitchFamily="34" charset="0"/>
              </a:rPr>
              <a:t>, am Nachmittag meine </a:t>
            </a:r>
            <a:r>
              <a:rPr lang="de-DE" b="1" dirty="0">
                <a:solidFill>
                  <a:srgbClr val="DB007A"/>
                </a:solidFill>
                <a:latin typeface="Arial" panose="020B0604020202020204" pitchFamily="34" charset="0"/>
                <a:cs typeface="Arial" panose="020B0604020202020204" pitchFamily="34" charset="0"/>
              </a:rPr>
              <a:t>Freunde</a:t>
            </a:r>
            <a:r>
              <a:rPr lang="de-DE" dirty="0">
                <a:latin typeface="Arial" panose="020B0604020202020204" pitchFamily="34" charset="0"/>
                <a:cs typeface="Arial" panose="020B0604020202020204" pitchFamily="34" charset="0"/>
              </a:rPr>
              <a:t>. Sie alle wohnen die der </a:t>
            </a:r>
            <a:r>
              <a:rPr lang="de-DE" b="1" dirty="0">
                <a:solidFill>
                  <a:srgbClr val="DB007A"/>
                </a:solidFill>
                <a:latin typeface="Arial" panose="020B0604020202020204" pitchFamily="34" charset="0"/>
                <a:cs typeface="Arial" panose="020B0604020202020204" pitchFamily="34" charset="0"/>
              </a:rPr>
              <a:t>gleichen Gegend</a:t>
            </a:r>
            <a:r>
              <a:rPr lang="de-DE" dirty="0">
                <a:latin typeface="Arial" panose="020B0604020202020204" pitchFamily="34" charset="0"/>
                <a:cs typeface="Arial" panose="020B0604020202020204" pitchFamily="34" charset="0"/>
              </a:rPr>
              <a:t>, wie ich. </a:t>
            </a:r>
          </a:p>
        </p:txBody>
      </p:sp>
      <p:pic>
        <p:nvPicPr>
          <p:cNvPr id="10" name="Grafik 9"/>
          <p:cNvPicPr>
            <a:picLocks noChangeAspect="1"/>
          </p:cNvPicPr>
          <p:nvPr/>
        </p:nvPicPr>
        <p:blipFill rotWithShape="1">
          <a:blip r:embed="rId4"/>
          <a:srcRect l="66857" t="40639" r="22981" b="45010"/>
          <a:stretch/>
        </p:blipFill>
        <p:spPr>
          <a:xfrm>
            <a:off x="7618989" y="323941"/>
            <a:ext cx="1297999" cy="966288"/>
          </a:xfrm>
          <a:prstGeom prst="rect">
            <a:avLst/>
          </a:prstGeom>
        </p:spPr>
      </p:pic>
    </p:spTree>
    <p:extLst>
      <p:ext uri="{BB962C8B-B14F-4D97-AF65-F5344CB8AC3E}">
        <p14:creationId xmlns:p14="http://schemas.microsoft.com/office/powerpoint/2010/main" val="33771899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xfrm>
            <a:off x="0" y="6391274"/>
            <a:ext cx="9144000" cy="466726"/>
          </a:xfrm>
          <a:solidFill>
            <a:srgbClr val="019BA5">
              <a:alpha val="75000"/>
            </a:srgbClr>
          </a:solidFill>
        </p:spPr>
        <p:txBody>
          <a:bodyPr/>
          <a:lstStyle/>
          <a:p>
            <a:endParaRPr lang="de-DE" dirty="0">
              <a:latin typeface="Arial" panose="020B0604020202020204" pitchFamily="34" charset="0"/>
            </a:endParaRPr>
          </a:p>
        </p:txBody>
      </p:sp>
      <p:sp>
        <p:nvSpPr>
          <p:cNvPr id="3" name="Titel 2"/>
          <p:cNvSpPr>
            <a:spLocks noGrp="1"/>
          </p:cNvSpPr>
          <p:nvPr>
            <p:ph type="title"/>
          </p:nvPr>
        </p:nvSpPr>
        <p:spPr>
          <a:xfrm>
            <a:off x="396000" y="625254"/>
            <a:ext cx="8349538" cy="461665"/>
          </a:xfrm>
        </p:spPr>
        <p:txBody>
          <a:bodyPr/>
          <a:lstStyle/>
          <a:p>
            <a:r>
              <a:rPr lang="de-DE" dirty="0" smtClean="0"/>
              <a:t>Empathiekarte: Sagen und Tun</a:t>
            </a:r>
            <a:endParaRPr lang="de-DE" dirty="0"/>
          </a:p>
        </p:txBody>
      </p:sp>
      <p:pic>
        <p:nvPicPr>
          <p:cNvPr id="4" name="Onlinebild-Platzhalter 3"/>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8438"/>
            <a:ext cx="1219200" cy="215567"/>
          </a:xfrm>
        </p:spPr>
      </p:pic>
      <p:sp>
        <p:nvSpPr>
          <p:cNvPr id="8" name="Fußzeilenplatzhalter 7"/>
          <p:cNvSpPr>
            <a:spLocks noGrp="1"/>
          </p:cNvSpPr>
          <p:nvPr>
            <p:ph type="ftr" sz="quarter" idx="11"/>
          </p:nvPr>
        </p:nvSpPr>
        <p:spPr>
          <a:xfrm>
            <a:off x="396000" y="6516000"/>
            <a:ext cx="5886000" cy="138499"/>
          </a:xfrm>
        </p:spPr>
        <p:txBody>
          <a:bodyPr/>
          <a:lstStyle/>
          <a:p>
            <a:r>
              <a:rPr lang="de-DE" dirty="0" smtClean="0"/>
              <a:t>Stand: 25. Januar 2024, </a:t>
            </a:r>
            <a:r>
              <a:rPr lang="de-DE" dirty="0" smtClean="0"/>
              <a:t>Verbraucherzentrale Bundesverband e.V.</a:t>
            </a:r>
            <a:endParaRPr lang="de-DE" dirty="0"/>
          </a:p>
        </p:txBody>
      </p:sp>
      <p:sp>
        <p:nvSpPr>
          <p:cNvPr id="5" name="Textfeld 4"/>
          <p:cNvSpPr txBox="1"/>
          <p:nvPr/>
        </p:nvSpPr>
        <p:spPr>
          <a:xfrm>
            <a:off x="395998" y="1290230"/>
            <a:ext cx="8349539" cy="5078313"/>
          </a:xfrm>
          <a:prstGeom prst="rect">
            <a:avLst/>
          </a:prstGeom>
          <a:noFill/>
        </p:spPr>
        <p:txBody>
          <a:bodyPr wrap="square" rtlCol="0">
            <a:spAutoFit/>
          </a:bodyPr>
          <a:lstStyle/>
          <a:p>
            <a:r>
              <a:rPr lang="de-DE" b="1" dirty="0" smtClean="0">
                <a:latin typeface="Arial" panose="020B0604020202020204" pitchFamily="34" charset="0"/>
                <a:cs typeface="Arial" panose="020B0604020202020204" pitchFamily="34" charset="0"/>
              </a:rPr>
              <a:t>Worüber unterhältst du dich gern? </a:t>
            </a:r>
            <a:endParaRPr lang="de-DE" dirty="0" smtClean="0">
              <a:latin typeface="Arial" panose="020B0604020202020204" pitchFamily="34" charset="0"/>
              <a:cs typeface="Arial" panose="020B0604020202020204" pitchFamily="34" charset="0"/>
            </a:endParaRPr>
          </a:p>
          <a:p>
            <a:pPr lvl="1"/>
            <a:r>
              <a:rPr lang="de-DE" dirty="0">
                <a:latin typeface="Arial" panose="020B0604020202020204" pitchFamily="34" charset="0"/>
                <a:cs typeface="Arial" panose="020B0604020202020204" pitchFamily="34" charset="0"/>
              </a:rPr>
              <a:t>Cory: Ich spreche sehr gern über </a:t>
            </a:r>
            <a:r>
              <a:rPr lang="de-DE" dirty="0" smtClean="0">
                <a:latin typeface="Arial" panose="020B0604020202020204" pitchFamily="34" charset="0"/>
                <a:cs typeface="Arial" panose="020B0604020202020204" pitchFamily="34" charset="0"/>
              </a:rPr>
              <a:t>Themen und Projekte, </a:t>
            </a:r>
            <a:r>
              <a:rPr lang="de-DE" dirty="0">
                <a:latin typeface="Arial" panose="020B0604020202020204" pitchFamily="34" charset="0"/>
                <a:cs typeface="Arial" panose="020B0604020202020204" pitchFamily="34" charset="0"/>
              </a:rPr>
              <a:t>die </a:t>
            </a:r>
            <a:r>
              <a:rPr lang="de-DE" dirty="0" smtClean="0">
                <a:latin typeface="Arial" panose="020B0604020202020204" pitchFamily="34" charset="0"/>
                <a:cs typeface="Arial" panose="020B0604020202020204" pitchFamily="34" charset="0"/>
              </a:rPr>
              <a:t>für Jugendliche in meinem Alter interessant sind. Gerade plant der Jugendclub im Ort regelmäßige Online-Spiele-Abende. Das finde ich super.</a:t>
            </a:r>
          </a:p>
          <a:p>
            <a:r>
              <a:rPr lang="de-DE" b="1" dirty="0" smtClean="0">
                <a:latin typeface="Arial" panose="020B0604020202020204" pitchFamily="34" charset="0"/>
                <a:cs typeface="Arial" panose="020B0604020202020204" pitchFamily="34" charset="0"/>
              </a:rPr>
              <a:t>Mit wem unterhältst du dich gern? </a:t>
            </a:r>
          </a:p>
          <a:p>
            <a:pPr lvl="1"/>
            <a:r>
              <a:rPr lang="de-DE" dirty="0" smtClean="0">
                <a:latin typeface="Arial" panose="020B0604020202020204" pitchFamily="34" charset="0"/>
                <a:cs typeface="Arial" panose="020B0604020202020204" pitchFamily="34" charset="0"/>
              </a:rPr>
              <a:t>Cory</a:t>
            </a:r>
            <a:r>
              <a:rPr lang="de-DE" dirty="0">
                <a:latin typeface="Arial" panose="020B0604020202020204" pitchFamily="34" charset="0"/>
                <a:cs typeface="Arial" panose="020B0604020202020204" pitchFamily="34" charset="0"/>
              </a:rPr>
              <a:t>: Mit meinen Freunden. Wir haben die gleichen Interessen und Humor. Manchmal sind wir nicht einer Meinung, aber das diskutieren wir </a:t>
            </a:r>
            <a:r>
              <a:rPr lang="de-DE" dirty="0" smtClean="0">
                <a:latin typeface="Arial" panose="020B0604020202020204" pitchFamily="34" charset="0"/>
                <a:cs typeface="Arial" panose="020B0604020202020204" pitchFamily="34" charset="0"/>
              </a:rPr>
              <a:t>gut </a:t>
            </a:r>
            <a:r>
              <a:rPr lang="de-DE" dirty="0">
                <a:latin typeface="Arial" panose="020B0604020202020204" pitchFamily="34" charset="0"/>
                <a:cs typeface="Arial" panose="020B0604020202020204" pitchFamily="34" charset="0"/>
              </a:rPr>
              <a:t>aus. </a:t>
            </a:r>
          </a:p>
          <a:p>
            <a:r>
              <a:rPr lang="de-DE" b="1" dirty="0" smtClean="0">
                <a:latin typeface="Arial" panose="020B0604020202020204" pitchFamily="34" charset="0"/>
                <a:cs typeface="Arial" panose="020B0604020202020204" pitchFamily="34" charset="0"/>
              </a:rPr>
              <a:t>Welches Verhalten ist typisch für dich? </a:t>
            </a:r>
          </a:p>
          <a:p>
            <a:pPr lvl="1"/>
            <a:r>
              <a:rPr lang="de-DE" dirty="0">
                <a:latin typeface="Arial" panose="020B0604020202020204" pitchFamily="34" charset="0"/>
                <a:cs typeface="Arial" panose="020B0604020202020204" pitchFamily="34" charset="0"/>
              </a:rPr>
              <a:t>Cory: Ich bin freundlich und höre zu. Manchmal bin ich voreilig, weil ich ungeduldig bin und mir nicht alles doppelt und dreifach anhören möchte.</a:t>
            </a:r>
          </a:p>
          <a:p>
            <a:r>
              <a:rPr lang="de-DE" b="1" dirty="0">
                <a:latin typeface="Arial" panose="020B0604020202020204" pitchFamily="34" charset="0"/>
                <a:cs typeface="Arial" panose="020B0604020202020204" pitchFamily="34" charset="0"/>
              </a:rPr>
              <a:t>Wie sieht dein Tagesablauf aus? </a:t>
            </a:r>
            <a:endParaRPr lang="de-DE" b="1" dirty="0" smtClean="0">
              <a:latin typeface="Arial" panose="020B0604020202020204" pitchFamily="34" charset="0"/>
              <a:cs typeface="Arial" panose="020B0604020202020204" pitchFamily="34" charset="0"/>
            </a:endParaRPr>
          </a:p>
          <a:p>
            <a:pPr lvl="1"/>
            <a:r>
              <a:rPr lang="de-DE" dirty="0">
                <a:latin typeface="Arial" panose="020B0604020202020204" pitchFamily="34" charset="0"/>
                <a:cs typeface="Arial" panose="020B0604020202020204" pitchFamily="34" charset="0"/>
              </a:rPr>
              <a:t>Cory: Alles läuft ziemlich strukturiert </a:t>
            </a:r>
            <a:r>
              <a:rPr lang="de-DE" dirty="0" smtClean="0">
                <a:latin typeface="Arial" panose="020B0604020202020204" pitchFamily="34" charset="0"/>
                <a:cs typeface="Arial" panose="020B0604020202020204" pitchFamily="34" charset="0"/>
              </a:rPr>
              <a:t>ab. </a:t>
            </a:r>
            <a:r>
              <a:rPr lang="de-DE" dirty="0">
                <a:latin typeface="Arial" panose="020B0604020202020204" pitchFamily="34" charset="0"/>
                <a:cs typeface="Arial" panose="020B0604020202020204" pitchFamily="34" charset="0"/>
              </a:rPr>
              <a:t>Schule gibt den Rahmen </a:t>
            </a:r>
            <a:r>
              <a:rPr lang="de-DE" dirty="0" smtClean="0">
                <a:latin typeface="Arial" panose="020B0604020202020204" pitchFamily="34" charset="0"/>
                <a:cs typeface="Arial" panose="020B0604020202020204" pitchFamily="34" charset="0"/>
              </a:rPr>
              <a:t>vor. Der </a:t>
            </a:r>
            <a:r>
              <a:rPr lang="de-DE" dirty="0">
                <a:latin typeface="Arial" panose="020B0604020202020204" pitchFamily="34" charset="0"/>
                <a:cs typeface="Arial" panose="020B0604020202020204" pitchFamily="34" charset="0"/>
              </a:rPr>
              <a:t>Rest baut sich darum herum</a:t>
            </a:r>
            <a:r>
              <a:rPr lang="de-DE" dirty="0" smtClean="0">
                <a:latin typeface="Arial" panose="020B0604020202020204" pitchFamily="34" charset="0"/>
                <a:cs typeface="Arial" panose="020B0604020202020204" pitchFamily="34" charset="0"/>
              </a:rPr>
              <a:t>. Auf dem Weg in die Schule habe ich gern meine Ruhe, möchte mit niemandem spreche, </a:t>
            </a:r>
            <a:r>
              <a:rPr lang="de-DE" dirty="0">
                <a:latin typeface="Arial" panose="020B0604020202020204" pitchFamily="34" charset="0"/>
                <a:cs typeface="Arial" panose="020B0604020202020204" pitchFamily="34" charset="0"/>
              </a:rPr>
              <a:t>sondern schaue lieber </a:t>
            </a:r>
            <a:r>
              <a:rPr lang="de-DE" dirty="0" smtClean="0">
                <a:latin typeface="Arial" panose="020B0604020202020204" pitchFamily="34" charset="0"/>
                <a:cs typeface="Arial" panose="020B0604020202020204" pitchFamily="34" charset="0"/>
              </a:rPr>
              <a:t>kurze </a:t>
            </a:r>
            <a:r>
              <a:rPr lang="de-DE" dirty="0">
                <a:latin typeface="Arial" panose="020B0604020202020204" pitchFamily="34" charset="0"/>
                <a:cs typeface="Arial" panose="020B0604020202020204" pitchFamily="34" charset="0"/>
              </a:rPr>
              <a:t>Video-Clips oder eine Reportage </a:t>
            </a:r>
            <a:r>
              <a:rPr lang="de-DE" dirty="0" smtClean="0">
                <a:latin typeface="Arial" panose="020B0604020202020204" pitchFamily="34" charset="0"/>
                <a:cs typeface="Arial" panose="020B0604020202020204" pitchFamily="34" charset="0"/>
              </a:rPr>
              <a:t>oder schaue </a:t>
            </a:r>
            <a:r>
              <a:rPr lang="de-DE" dirty="0">
                <a:latin typeface="Arial" panose="020B0604020202020204" pitchFamily="34" charset="0"/>
                <a:cs typeface="Arial" panose="020B0604020202020204" pitchFamily="34" charset="0"/>
              </a:rPr>
              <a:t>mir auf </a:t>
            </a:r>
            <a:r>
              <a:rPr lang="de-DE" dirty="0" err="1">
                <a:latin typeface="Arial" panose="020B0604020202020204" pitchFamily="34" charset="0"/>
                <a:cs typeface="Arial" panose="020B0604020202020204" pitchFamily="34" charset="0"/>
              </a:rPr>
              <a:t>Insta</a:t>
            </a:r>
            <a:r>
              <a:rPr lang="de-DE" dirty="0">
                <a:latin typeface="Arial" panose="020B0604020202020204" pitchFamily="34" charset="0"/>
                <a:cs typeface="Arial" panose="020B0604020202020204" pitchFamily="34" charset="0"/>
              </a:rPr>
              <a:t> die täglich neuen Portraits auf Frauengeschichte </a:t>
            </a:r>
            <a:r>
              <a:rPr lang="de-DE" dirty="0" smtClean="0">
                <a:latin typeface="Arial" panose="020B0604020202020204" pitchFamily="34" charset="0"/>
                <a:cs typeface="Arial" panose="020B0604020202020204" pitchFamily="34" charset="0"/>
              </a:rPr>
              <a:t>an – da stellen sie vergessene und berühmte Frauen aus allen möglichen Bereichen vor. Das empfinde ich immer als inspirierend. [..]</a:t>
            </a:r>
            <a:endParaRPr lang="de-DE" dirty="0">
              <a:latin typeface="Arial" panose="020B0604020202020204" pitchFamily="34" charset="0"/>
              <a:cs typeface="Arial" panose="020B0604020202020204" pitchFamily="34" charset="0"/>
            </a:endParaRPr>
          </a:p>
        </p:txBody>
      </p:sp>
      <p:pic>
        <p:nvPicPr>
          <p:cNvPr id="9" name="Grafik 8"/>
          <p:cNvPicPr>
            <a:picLocks noChangeAspect="1"/>
          </p:cNvPicPr>
          <p:nvPr/>
        </p:nvPicPr>
        <p:blipFill rotWithShape="1">
          <a:blip r:embed="rId4"/>
          <a:srcRect l="38165" t="69989" r="52187" b="15620"/>
          <a:stretch/>
        </p:blipFill>
        <p:spPr>
          <a:xfrm>
            <a:off x="7924800" y="293314"/>
            <a:ext cx="844259" cy="663879"/>
          </a:xfrm>
          <a:prstGeom prst="rect">
            <a:avLst/>
          </a:prstGeom>
        </p:spPr>
      </p:pic>
    </p:spTree>
    <p:extLst>
      <p:ext uri="{BB962C8B-B14F-4D97-AF65-F5344CB8AC3E}">
        <p14:creationId xmlns:p14="http://schemas.microsoft.com/office/powerpoint/2010/main" val="17273905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xfrm>
            <a:off x="0" y="6391274"/>
            <a:ext cx="9144000" cy="466726"/>
          </a:xfrm>
          <a:solidFill>
            <a:srgbClr val="019BA5">
              <a:alpha val="75000"/>
            </a:srgbClr>
          </a:solidFill>
        </p:spPr>
        <p:txBody>
          <a:bodyPr/>
          <a:lstStyle/>
          <a:p>
            <a:endParaRPr lang="de-DE" dirty="0">
              <a:latin typeface="Arial" panose="020B0604020202020204" pitchFamily="34" charset="0"/>
            </a:endParaRPr>
          </a:p>
        </p:txBody>
      </p:sp>
      <p:sp>
        <p:nvSpPr>
          <p:cNvPr id="3" name="Titel 2"/>
          <p:cNvSpPr>
            <a:spLocks noGrp="1"/>
          </p:cNvSpPr>
          <p:nvPr>
            <p:ph type="title"/>
          </p:nvPr>
        </p:nvSpPr>
        <p:spPr>
          <a:xfrm>
            <a:off x="396000" y="625254"/>
            <a:ext cx="8349538" cy="461665"/>
          </a:xfrm>
        </p:spPr>
        <p:txBody>
          <a:bodyPr/>
          <a:lstStyle/>
          <a:p>
            <a:r>
              <a:rPr lang="de-DE" dirty="0" smtClean="0"/>
              <a:t>Empathiekarte: Sagen und Tun</a:t>
            </a:r>
            <a:endParaRPr lang="de-DE" dirty="0"/>
          </a:p>
        </p:txBody>
      </p:sp>
      <p:pic>
        <p:nvPicPr>
          <p:cNvPr id="4" name="Onlinebild-Platzhalter 3"/>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8438"/>
            <a:ext cx="1219200" cy="215567"/>
          </a:xfrm>
        </p:spPr>
      </p:pic>
      <p:sp>
        <p:nvSpPr>
          <p:cNvPr id="8" name="Fußzeilenplatzhalter 7"/>
          <p:cNvSpPr>
            <a:spLocks noGrp="1"/>
          </p:cNvSpPr>
          <p:nvPr>
            <p:ph type="ftr" sz="quarter" idx="11"/>
          </p:nvPr>
        </p:nvSpPr>
        <p:spPr>
          <a:xfrm>
            <a:off x="396000" y="6516000"/>
            <a:ext cx="5886000" cy="138499"/>
          </a:xfrm>
        </p:spPr>
        <p:txBody>
          <a:bodyPr/>
          <a:lstStyle/>
          <a:p>
            <a:r>
              <a:rPr lang="de-DE" dirty="0" smtClean="0"/>
              <a:t>Stand: 25. Januar 2024, </a:t>
            </a:r>
            <a:r>
              <a:rPr lang="de-DE" dirty="0" smtClean="0"/>
              <a:t>Verbraucherzentrale Bundesverband e.V.</a:t>
            </a:r>
            <a:endParaRPr lang="de-DE" dirty="0"/>
          </a:p>
        </p:txBody>
      </p:sp>
      <p:sp>
        <p:nvSpPr>
          <p:cNvPr id="5" name="Textfeld 4"/>
          <p:cNvSpPr txBox="1"/>
          <p:nvPr/>
        </p:nvSpPr>
        <p:spPr>
          <a:xfrm>
            <a:off x="395998" y="1290230"/>
            <a:ext cx="8595602" cy="5078313"/>
          </a:xfrm>
          <a:prstGeom prst="rect">
            <a:avLst/>
          </a:prstGeom>
          <a:noFill/>
        </p:spPr>
        <p:txBody>
          <a:bodyPr wrap="square" rtlCol="0">
            <a:spAutoFit/>
          </a:bodyPr>
          <a:lstStyle/>
          <a:p>
            <a:r>
              <a:rPr lang="de-DE" b="1" dirty="0" smtClean="0">
                <a:latin typeface="Arial" panose="020B0604020202020204" pitchFamily="34" charset="0"/>
                <a:cs typeface="Arial" panose="020B0604020202020204" pitchFamily="34" charset="0"/>
              </a:rPr>
              <a:t>Worüber unterhältst du dich gern? </a:t>
            </a:r>
            <a:endParaRPr lang="de-DE" dirty="0" smtClean="0">
              <a:latin typeface="Arial" panose="020B0604020202020204" pitchFamily="34" charset="0"/>
              <a:cs typeface="Arial" panose="020B0604020202020204" pitchFamily="34" charset="0"/>
            </a:endParaRPr>
          </a:p>
          <a:p>
            <a:pPr lvl="1"/>
            <a:r>
              <a:rPr lang="de-DE" dirty="0">
                <a:latin typeface="Arial" panose="020B0604020202020204" pitchFamily="34" charset="0"/>
                <a:cs typeface="Arial" panose="020B0604020202020204" pitchFamily="34" charset="0"/>
              </a:rPr>
              <a:t>Cory: Ich spreche sehr gern über </a:t>
            </a:r>
            <a:r>
              <a:rPr lang="de-DE" b="1" dirty="0">
                <a:solidFill>
                  <a:srgbClr val="DB007A"/>
                </a:solidFill>
                <a:latin typeface="Arial" panose="020B0604020202020204" pitchFamily="34" charset="0"/>
                <a:cs typeface="Arial" panose="020B0604020202020204" pitchFamily="34" charset="0"/>
              </a:rPr>
              <a:t>Themen</a:t>
            </a:r>
            <a:r>
              <a:rPr lang="de-DE" dirty="0">
                <a:latin typeface="Arial" panose="020B0604020202020204" pitchFamily="34" charset="0"/>
                <a:cs typeface="Arial" panose="020B0604020202020204" pitchFamily="34" charset="0"/>
              </a:rPr>
              <a:t> und </a:t>
            </a:r>
            <a:r>
              <a:rPr lang="de-DE" b="1" dirty="0">
                <a:solidFill>
                  <a:srgbClr val="DB007A"/>
                </a:solidFill>
                <a:latin typeface="Arial" panose="020B0604020202020204" pitchFamily="34" charset="0"/>
                <a:cs typeface="Arial" panose="020B0604020202020204" pitchFamily="34" charset="0"/>
              </a:rPr>
              <a:t>Projekte</a:t>
            </a:r>
            <a:r>
              <a:rPr lang="de-DE" dirty="0">
                <a:latin typeface="Arial" panose="020B0604020202020204" pitchFamily="34" charset="0"/>
                <a:cs typeface="Arial" panose="020B0604020202020204" pitchFamily="34" charset="0"/>
              </a:rPr>
              <a:t>, die für </a:t>
            </a:r>
            <a:r>
              <a:rPr lang="de-DE" b="1" dirty="0">
                <a:solidFill>
                  <a:srgbClr val="DB007A"/>
                </a:solidFill>
                <a:latin typeface="Arial" panose="020B0604020202020204" pitchFamily="34" charset="0"/>
                <a:cs typeface="Arial" panose="020B0604020202020204" pitchFamily="34" charset="0"/>
              </a:rPr>
              <a:t>Jugendliche</a:t>
            </a:r>
            <a:r>
              <a:rPr lang="de-DE" dirty="0">
                <a:latin typeface="Arial" panose="020B0604020202020204" pitchFamily="34" charset="0"/>
                <a:cs typeface="Arial" panose="020B0604020202020204" pitchFamily="34" charset="0"/>
              </a:rPr>
              <a:t> in meinem Alter interessant sind. Gerade plant der Jugendclub im Ort regelmäßige </a:t>
            </a:r>
            <a:r>
              <a:rPr lang="de-DE" b="1" dirty="0">
                <a:solidFill>
                  <a:srgbClr val="DB007A"/>
                </a:solidFill>
                <a:latin typeface="Arial" panose="020B0604020202020204" pitchFamily="34" charset="0"/>
                <a:cs typeface="Arial" panose="020B0604020202020204" pitchFamily="34" charset="0"/>
              </a:rPr>
              <a:t>Online-Spiele-Abende</a:t>
            </a:r>
            <a:r>
              <a:rPr lang="de-DE" dirty="0">
                <a:latin typeface="Arial" panose="020B0604020202020204" pitchFamily="34" charset="0"/>
                <a:cs typeface="Arial" panose="020B0604020202020204" pitchFamily="34" charset="0"/>
              </a:rPr>
              <a:t>. Das finde ich super.</a:t>
            </a:r>
          </a:p>
          <a:p>
            <a:r>
              <a:rPr lang="de-DE" b="1" dirty="0" smtClean="0">
                <a:latin typeface="Arial" panose="020B0604020202020204" pitchFamily="34" charset="0"/>
                <a:cs typeface="Arial" panose="020B0604020202020204" pitchFamily="34" charset="0"/>
              </a:rPr>
              <a:t>Mit wem unterhältst du dich gern? </a:t>
            </a:r>
          </a:p>
          <a:p>
            <a:pPr lvl="1"/>
            <a:r>
              <a:rPr lang="de-DE" dirty="0" smtClean="0">
                <a:latin typeface="Arial" panose="020B0604020202020204" pitchFamily="34" charset="0"/>
                <a:cs typeface="Arial" panose="020B0604020202020204" pitchFamily="34" charset="0"/>
              </a:rPr>
              <a:t>Cory</a:t>
            </a:r>
            <a:r>
              <a:rPr lang="de-DE" dirty="0">
                <a:latin typeface="Arial" panose="020B0604020202020204" pitchFamily="34" charset="0"/>
                <a:cs typeface="Arial" panose="020B0604020202020204" pitchFamily="34" charset="0"/>
              </a:rPr>
              <a:t>: Mit meinen Freunden. Wir haben die </a:t>
            </a:r>
            <a:r>
              <a:rPr lang="de-DE" b="1" dirty="0">
                <a:solidFill>
                  <a:srgbClr val="DB007A"/>
                </a:solidFill>
                <a:latin typeface="Arial" panose="020B0604020202020204" pitchFamily="34" charset="0"/>
                <a:cs typeface="Arial" panose="020B0604020202020204" pitchFamily="34" charset="0"/>
              </a:rPr>
              <a:t>gleichen</a:t>
            </a:r>
            <a:r>
              <a:rPr lang="de-DE" b="1" dirty="0">
                <a:latin typeface="Arial" panose="020B0604020202020204" pitchFamily="34" charset="0"/>
                <a:cs typeface="Arial" panose="020B0604020202020204" pitchFamily="34" charset="0"/>
              </a:rPr>
              <a:t> </a:t>
            </a:r>
            <a:r>
              <a:rPr lang="de-DE" b="1" dirty="0">
                <a:solidFill>
                  <a:srgbClr val="DB007A"/>
                </a:solidFill>
                <a:latin typeface="Arial" panose="020B0604020202020204" pitchFamily="34" charset="0"/>
                <a:cs typeface="Arial" panose="020B0604020202020204" pitchFamily="34" charset="0"/>
              </a:rPr>
              <a:t>Interessen</a:t>
            </a:r>
            <a:r>
              <a:rPr lang="de-DE" b="1" dirty="0">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rPr>
              <a:t>und Humor. Manchmal sind wir nicht einer Meinung, aber das </a:t>
            </a:r>
            <a:r>
              <a:rPr lang="de-DE" b="1" dirty="0">
                <a:solidFill>
                  <a:srgbClr val="DB007A"/>
                </a:solidFill>
                <a:latin typeface="Arial" panose="020B0604020202020204" pitchFamily="34" charset="0"/>
                <a:cs typeface="Arial" panose="020B0604020202020204" pitchFamily="34" charset="0"/>
              </a:rPr>
              <a:t>diskutieren</a:t>
            </a:r>
            <a:r>
              <a:rPr lang="de-DE" dirty="0">
                <a:latin typeface="Arial" panose="020B0604020202020204" pitchFamily="34" charset="0"/>
                <a:cs typeface="Arial" panose="020B0604020202020204" pitchFamily="34" charset="0"/>
              </a:rPr>
              <a:t> wir </a:t>
            </a:r>
            <a:r>
              <a:rPr lang="de-DE" dirty="0" smtClean="0">
                <a:latin typeface="Arial" panose="020B0604020202020204" pitchFamily="34" charset="0"/>
                <a:cs typeface="Arial" panose="020B0604020202020204" pitchFamily="34" charset="0"/>
              </a:rPr>
              <a:t>gut </a:t>
            </a:r>
            <a:r>
              <a:rPr lang="de-DE" dirty="0">
                <a:latin typeface="Arial" panose="020B0604020202020204" pitchFamily="34" charset="0"/>
                <a:cs typeface="Arial" panose="020B0604020202020204" pitchFamily="34" charset="0"/>
              </a:rPr>
              <a:t>aus. </a:t>
            </a:r>
          </a:p>
          <a:p>
            <a:r>
              <a:rPr lang="de-DE" b="1" dirty="0" smtClean="0">
                <a:latin typeface="Arial" panose="020B0604020202020204" pitchFamily="34" charset="0"/>
                <a:cs typeface="Arial" panose="020B0604020202020204" pitchFamily="34" charset="0"/>
              </a:rPr>
              <a:t>Welches Verhalten ist typisch für dich? </a:t>
            </a:r>
          </a:p>
          <a:p>
            <a:pPr lvl="1"/>
            <a:r>
              <a:rPr lang="de-DE" dirty="0">
                <a:latin typeface="Arial" panose="020B0604020202020204" pitchFamily="34" charset="0"/>
                <a:cs typeface="Arial" panose="020B0604020202020204" pitchFamily="34" charset="0"/>
              </a:rPr>
              <a:t>Cory: Ich bin freundlich und höre zu. Manchmal bin ich voreilig, weil ich </a:t>
            </a:r>
            <a:r>
              <a:rPr lang="de-DE" b="1" dirty="0">
                <a:solidFill>
                  <a:srgbClr val="DB007A"/>
                </a:solidFill>
                <a:latin typeface="Arial" panose="020B0604020202020204" pitchFamily="34" charset="0"/>
                <a:cs typeface="Arial" panose="020B0604020202020204" pitchFamily="34" charset="0"/>
              </a:rPr>
              <a:t>ungeduldig</a:t>
            </a:r>
            <a:r>
              <a:rPr lang="de-DE" dirty="0">
                <a:latin typeface="Arial" panose="020B0604020202020204" pitchFamily="34" charset="0"/>
                <a:cs typeface="Arial" panose="020B0604020202020204" pitchFamily="34" charset="0"/>
              </a:rPr>
              <a:t> bin und mir nicht alles doppelt und dreifach anhören möchte.</a:t>
            </a:r>
          </a:p>
          <a:p>
            <a:r>
              <a:rPr lang="de-DE" b="1" dirty="0">
                <a:latin typeface="Arial" panose="020B0604020202020204" pitchFamily="34" charset="0"/>
                <a:cs typeface="Arial" panose="020B0604020202020204" pitchFamily="34" charset="0"/>
              </a:rPr>
              <a:t>Wie sieht dein Tagesablauf aus? </a:t>
            </a:r>
            <a:endParaRPr lang="de-DE" b="1" dirty="0" smtClean="0">
              <a:latin typeface="Arial" panose="020B0604020202020204" pitchFamily="34" charset="0"/>
              <a:cs typeface="Arial" panose="020B0604020202020204" pitchFamily="34" charset="0"/>
            </a:endParaRPr>
          </a:p>
          <a:p>
            <a:pPr lvl="1"/>
            <a:r>
              <a:rPr lang="de-DE" dirty="0">
                <a:latin typeface="Arial" panose="020B0604020202020204" pitchFamily="34" charset="0"/>
                <a:cs typeface="Arial" panose="020B0604020202020204" pitchFamily="34" charset="0"/>
              </a:rPr>
              <a:t>Cory: Alles läuft ziemlich </a:t>
            </a:r>
            <a:r>
              <a:rPr lang="de-DE" b="1" dirty="0">
                <a:solidFill>
                  <a:srgbClr val="DB007A"/>
                </a:solidFill>
                <a:latin typeface="Arial" panose="020B0604020202020204" pitchFamily="34" charset="0"/>
                <a:cs typeface="Arial" panose="020B0604020202020204" pitchFamily="34" charset="0"/>
              </a:rPr>
              <a:t>strukturiert</a:t>
            </a:r>
            <a:r>
              <a:rPr lang="de-DE" dirty="0">
                <a:latin typeface="Arial" panose="020B0604020202020204" pitchFamily="34" charset="0"/>
                <a:cs typeface="Arial" panose="020B0604020202020204" pitchFamily="34" charset="0"/>
              </a:rPr>
              <a:t> </a:t>
            </a:r>
            <a:r>
              <a:rPr lang="de-DE" dirty="0" smtClean="0">
                <a:latin typeface="Arial" panose="020B0604020202020204" pitchFamily="34" charset="0"/>
                <a:cs typeface="Arial" panose="020B0604020202020204" pitchFamily="34" charset="0"/>
              </a:rPr>
              <a:t>ab. </a:t>
            </a:r>
            <a:r>
              <a:rPr lang="de-DE" dirty="0">
                <a:latin typeface="Arial" panose="020B0604020202020204" pitchFamily="34" charset="0"/>
                <a:cs typeface="Arial" panose="020B0604020202020204" pitchFamily="34" charset="0"/>
              </a:rPr>
              <a:t>Schule gibt den Rahmen </a:t>
            </a:r>
            <a:r>
              <a:rPr lang="de-DE" dirty="0" smtClean="0">
                <a:latin typeface="Arial" panose="020B0604020202020204" pitchFamily="34" charset="0"/>
                <a:cs typeface="Arial" panose="020B0604020202020204" pitchFamily="34" charset="0"/>
              </a:rPr>
              <a:t>vor. Der </a:t>
            </a:r>
            <a:r>
              <a:rPr lang="de-DE" dirty="0">
                <a:latin typeface="Arial" panose="020B0604020202020204" pitchFamily="34" charset="0"/>
                <a:cs typeface="Arial" panose="020B0604020202020204" pitchFamily="34" charset="0"/>
              </a:rPr>
              <a:t>Rest baut sich darum herum</a:t>
            </a:r>
            <a:r>
              <a:rPr lang="de-DE" dirty="0" smtClean="0">
                <a:latin typeface="Arial" panose="020B0604020202020204" pitchFamily="34" charset="0"/>
                <a:cs typeface="Arial" panose="020B0604020202020204" pitchFamily="34" charset="0"/>
              </a:rPr>
              <a:t>. Auf dem Weg in die Schule habe ich gern meine Ruhe, möchte mit niemandem spreche, sondern schaue lieber kurze </a:t>
            </a:r>
            <a:r>
              <a:rPr lang="de-DE" b="1" dirty="0">
                <a:solidFill>
                  <a:srgbClr val="DB007A"/>
                </a:solidFill>
                <a:latin typeface="Arial" panose="020B0604020202020204" pitchFamily="34" charset="0"/>
                <a:cs typeface="Arial" panose="020B0604020202020204" pitchFamily="34" charset="0"/>
              </a:rPr>
              <a:t>Video-Clips</a:t>
            </a:r>
            <a:r>
              <a:rPr lang="de-DE" b="1" dirty="0" smtClean="0">
                <a:latin typeface="Arial" panose="020B0604020202020204" pitchFamily="34" charset="0"/>
                <a:cs typeface="Arial" panose="020B0604020202020204" pitchFamily="34" charset="0"/>
              </a:rPr>
              <a:t> </a:t>
            </a:r>
            <a:r>
              <a:rPr lang="de-DE" dirty="0" smtClean="0">
                <a:latin typeface="Arial" panose="020B0604020202020204" pitchFamily="34" charset="0"/>
                <a:cs typeface="Arial" panose="020B0604020202020204" pitchFamily="34" charset="0"/>
              </a:rPr>
              <a:t>oder eine </a:t>
            </a:r>
            <a:r>
              <a:rPr lang="de-DE" b="1" dirty="0">
                <a:solidFill>
                  <a:srgbClr val="DB007A"/>
                </a:solidFill>
                <a:latin typeface="Arial" panose="020B0604020202020204" pitchFamily="34" charset="0"/>
                <a:cs typeface="Arial" panose="020B0604020202020204" pitchFamily="34" charset="0"/>
              </a:rPr>
              <a:t>Reportage</a:t>
            </a:r>
            <a:r>
              <a:rPr lang="de-DE" dirty="0" smtClean="0">
                <a:latin typeface="Arial" panose="020B0604020202020204" pitchFamily="34" charset="0"/>
                <a:cs typeface="Arial" panose="020B0604020202020204" pitchFamily="34" charset="0"/>
              </a:rPr>
              <a:t> oder schaue mir auf </a:t>
            </a:r>
            <a:r>
              <a:rPr lang="de-DE" dirty="0" err="1" smtClean="0">
                <a:latin typeface="Arial" panose="020B0604020202020204" pitchFamily="34" charset="0"/>
                <a:cs typeface="Arial" panose="020B0604020202020204" pitchFamily="34" charset="0"/>
              </a:rPr>
              <a:t>Insta</a:t>
            </a:r>
            <a:r>
              <a:rPr lang="de-DE" dirty="0" smtClean="0">
                <a:latin typeface="Arial" panose="020B0604020202020204" pitchFamily="34" charset="0"/>
                <a:cs typeface="Arial" panose="020B0604020202020204" pitchFamily="34" charset="0"/>
              </a:rPr>
              <a:t> die täglich neuen Portraits auf Frauengeschichte an – da stellen sie </a:t>
            </a:r>
            <a:r>
              <a:rPr lang="de-DE" b="1" dirty="0">
                <a:solidFill>
                  <a:srgbClr val="DB007A"/>
                </a:solidFill>
                <a:latin typeface="Arial" panose="020B0604020202020204" pitchFamily="34" charset="0"/>
                <a:cs typeface="Arial" panose="020B0604020202020204" pitchFamily="34" charset="0"/>
              </a:rPr>
              <a:t>vergessene</a:t>
            </a:r>
            <a:r>
              <a:rPr lang="de-DE" b="1" dirty="0" smtClean="0">
                <a:latin typeface="Arial" panose="020B0604020202020204" pitchFamily="34" charset="0"/>
                <a:cs typeface="Arial" panose="020B0604020202020204" pitchFamily="34" charset="0"/>
              </a:rPr>
              <a:t> </a:t>
            </a:r>
            <a:r>
              <a:rPr lang="de-DE" b="1" dirty="0">
                <a:solidFill>
                  <a:srgbClr val="DB007A"/>
                </a:solidFill>
                <a:latin typeface="Arial" panose="020B0604020202020204" pitchFamily="34" charset="0"/>
                <a:cs typeface="Arial" panose="020B0604020202020204" pitchFamily="34" charset="0"/>
              </a:rPr>
              <a:t>und</a:t>
            </a:r>
            <a:r>
              <a:rPr lang="de-DE" b="1" dirty="0" smtClean="0">
                <a:latin typeface="Arial" panose="020B0604020202020204" pitchFamily="34" charset="0"/>
                <a:cs typeface="Arial" panose="020B0604020202020204" pitchFamily="34" charset="0"/>
              </a:rPr>
              <a:t> </a:t>
            </a:r>
            <a:r>
              <a:rPr lang="de-DE" b="1" dirty="0">
                <a:solidFill>
                  <a:srgbClr val="DB007A"/>
                </a:solidFill>
                <a:latin typeface="Arial" panose="020B0604020202020204" pitchFamily="34" charset="0"/>
                <a:cs typeface="Arial" panose="020B0604020202020204" pitchFamily="34" charset="0"/>
              </a:rPr>
              <a:t>berühmte</a:t>
            </a:r>
            <a:r>
              <a:rPr lang="de-DE" b="1" dirty="0" smtClean="0">
                <a:latin typeface="Arial" panose="020B0604020202020204" pitchFamily="34" charset="0"/>
                <a:cs typeface="Arial" panose="020B0604020202020204" pitchFamily="34" charset="0"/>
              </a:rPr>
              <a:t> </a:t>
            </a:r>
            <a:r>
              <a:rPr lang="de-DE" b="1" dirty="0">
                <a:solidFill>
                  <a:srgbClr val="DB007A"/>
                </a:solidFill>
                <a:latin typeface="Arial" panose="020B0604020202020204" pitchFamily="34" charset="0"/>
                <a:cs typeface="Arial" panose="020B0604020202020204" pitchFamily="34" charset="0"/>
              </a:rPr>
              <a:t>Frauen</a:t>
            </a:r>
            <a:r>
              <a:rPr lang="de-DE" b="1" dirty="0" smtClean="0">
                <a:latin typeface="Arial" panose="020B0604020202020204" pitchFamily="34" charset="0"/>
                <a:cs typeface="Arial" panose="020B0604020202020204" pitchFamily="34" charset="0"/>
              </a:rPr>
              <a:t> </a:t>
            </a:r>
            <a:r>
              <a:rPr lang="de-DE" dirty="0" smtClean="0">
                <a:latin typeface="Arial" panose="020B0604020202020204" pitchFamily="34" charset="0"/>
                <a:cs typeface="Arial" panose="020B0604020202020204" pitchFamily="34" charset="0"/>
              </a:rPr>
              <a:t>aus allen möglichen Bereichen vor. Das empfinde ich immer als inspirierend. [..]</a:t>
            </a:r>
            <a:endParaRPr lang="de-DE" dirty="0">
              <a:latin typeface="Arial" panose="020B0604020202020204" pitchFamily="34" charset="0"/>
              <a:cs typeface="Arial" panose="020B0604020202020204" pitchFamily="34" charset="0"/>
            </a:endParaRPr>
          </a:p>
        </p:txBody>
      </p:sp>
      <p:pic>
        <p:nvPicPr>
          <p:cNvPr id="9" name="Grafik 8"/>
          <p:cNvPicPr>
            <a:picLocks noChangeAspect="1"/>
          </p:cNvPicPr>
          <p:nvPr/>
        </p:nvPicPr>
        <p:blipFill rotWithShape="1">
          <a:blip r:embed="rId4"/>
          <a:srcRect l="38165" t="69989" r="52187" b="15620"/>
          <a:stretch/>
        </p:blipFill>
        <p:spPr>
          <a:xfrm>
            <a:off x="7924800" y="293314"/>
            <a:ext cx="844259" cy="663879"/>
          </a:xfrm>
          <a:prstGeom prst="rect">
            <a:avLst/>
          </a:prstGeom>
        </p:spPr>
      </p:pic>
    </p:spTree>
    <p:extLst>
      <p:ext uri="{BB962C8B-B14F-4D97-AF65-F5344CB8AC3E}">
        <p14:creationId xmlns:p14="http://schemas.microsoft.com/office/powerpoint/2010/main" val="6497702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a:xfrm>
            <a:off x="396000" y="625254"/>
            <a:ext cx="8349538" cy="461665"/>
          </a:xfrm>
        </p:spPr>
        <p:txBody>
          <a:bodyPr/>
          <a:lstStyle/>
          <a:p>
            <a:r>
              <a:rPr lang="de-DE" dirty="0" smtClean="0"/>
              <a:t>Empathiekarte: Hören</a:t>
            </a:r>
            <a:endParaRPr lang="de-DE" dirty="0"/>
          </a:p>
        </p:txBody>
      </p:sp>
      <p:pic>
        <p:nvPicPr>
          <p:cNvPr id="4" name="Onlinebild-Platzhalter 3"/>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8438"/>
            <a:ext cx="1219200" cy="215567"/>
          </a:xfrm>
        </p:spPr>
      </p:pic>
      <p:sp>
        <p:nvSpPr>
          <p:cNvPr id="8" name="Fußzeilenplatzhalter 7"/>
          <p:cNvSpPr>
            <a:spLocks noGrp="1"/>
          </p:cNvSpPr>
          <p:nvPr>
            <p:ph type="ftr" sz="quarter" idx="11"/>
          </p:nvPr>
        </p:nvSpPr>
        <p:spPr>
          <a:xfrm>
            <a:off x="396000" y="6516000"/>
            <a:ext cx="5886000" cy="138499"/>
          </a:xfrm>
        </p:spPr>
        <p:txBody>
          <a:bodyPr/>
          <a:lstStyle/>
          <a:p>
            <a:r>
              <a:rPr lang="de-DE" dirty="0" smtClean="0"/>
              <a:t>Stand: 25. Januar 2024, </a:t>
            </a:r>
            <a:r>
              <a:rPr lang="de-DE" dirty="0" smtClean="0"/>
              <a:t>Verbraucherzentrale Bundesverband e.V.</a:t>
            </a:r>
            <a:endParaRPr lang="de-DE" dirty="0"/>
          </a:p>
        </p:txBody>
      </p:sp>
      <p:pic>
        <p:nvPicPr>
          <p:cNvPr id="7" name="Grafik 6"/>
          <p:cNvPicPr>
            <a:picLocks noChangeAspect="1"/>
          </p:cNvPicPr>
          <p:nvPr/>
        </p:nvPicPr>
        <p:blipFill rotWithShape="1">
          <a:blip r:embed="rId4"/>
          <a:srcRect l="3466" t="39018" r="86548" b="44237"/>
          <a:stretch/>
        </p:blipFill>
        <p:spPr>
          <a:xfrm>
            <a:off x="8068181" y="318004"/>
            <a:ext cx="932437" cy="824291"/>
          </a:xfrm>
          <a:prstGeom prst="rect">
            <a:avLst/>
          </a:prstGeom>
        </p:spPr>
      </p:pic>
      <p:sp>
        <p:nvSpPr>
          <p:cNvPr id="5" name="Textfeld 4"/>
          <p:cNvSpPr txBox="1"/>
          <p:nvPr/>
        </p:nvSpPr>
        <p:spPr>
          <a:xfrm>
            <a:off x="396000" y="1290229"/>
            <a:ext cx="8349538" cy="4524315"/>
          </a:xfrm>
          <a:prstGeom prst="rect">
            <a:avLst/>
          </a:prstGeom>
          <a:noFill/>
        </p:spPr>
        <p:txBody>
          <a:bodyPr wrap="square" rtlCol="0">
            <a:spAutoFit/>
          </a:bodyPr>
          <a:lstStyle/>
          <a:p>
            <a:r>
              <a:rPr lang="de-DE" b="1" dirty="0">
                <a:latin typeface="Arial" panose="020B0604020202020204" pitchFamily="34" charset="0"/>
                <a:cs typeface="Arial" panose="020B0604020202020204" pitchFamily="34" charset="0"/>
              </a:rPr>
              <a:t>Was </a:t>
            </a:r>
            <a:r>
              <a:rPr lang="de-DE" b="1" dirty="0" smtClean="0">
                <a:latin typeface="Arial" panose="020B0604020202020204" pitchFamily="34" charset="0"/>
                <a:cs typeface="Arial" panose="020B0604020202020204" pitchFamily="34" charset="0"/>
              </a:rPr>
              <a:t>hörst du von </a:t>
            </a:r>
            <a:r>
              <a:rPr lang="de-DE" b="1" dirty="0">
                <a:latin typeface="Arial" panose="020B0604020202020204" pitchFamily="34" charset="0"/>
                <a:cs typeface="Arial" panose="020B0604020202020204" pitchFamily="34" charset="0"/>
              </a:rPr>
              <a:t>anderen? </a:t>
            </a:r>
            <a:endParaRPr lang="de-DE" b="1" dirty="0" smtClean="0">
              <a:latin typeface="Arial" panose="020B0604020202020204" pitchFamily="34" charset="0"/>
              <a:cs typeface="Arial" panose="020B0604020202020204" pitchFamily="34" charset="0"/>
            </a:endParaRPr>
          </a:p>
          <a:p>
            <a:pPr lvl="1"/>
            <a:r>
              <a:rPr lang="de-DE" dirty="0">
                <a:latin typeface="Arial" panose="020B0604020202020204" pitchFamily="34" charset="0"/>
                <a:cs typeface="Arial" panose="020B0604020202020204" pitchFamily="34" charset="0"/>
              </a:rPr>
              <a:t>Cory: Ich </a:t>
            </a:r>
            <a:r>
              <a:rPr lang="de-DE" dirty="0" smtClean="0">
                <a:latin typeface="Arial" panose="020B0604020202020204" pitchFamily="34" charset="0"/>
                <a:cs typeface="Arial" panose="020B0604020202020204" pitchFamily="34" charset="0"/>
              </a:rPr>
              <a:t>schaue gern Videoclips – </a:t>
            </a:r>
            <a:r>
              <a:rPr lang="de-DE" dirty="0">
                <a:latin typeface="Arial" panose="020B0604020202020204" pitchFamily="34" charset="0"/>
                <a:cs typeface="Arial" panose="020B0604020202020204" pitchFamily="34" charset="0"/>
              </a:rPr>
              <a:t>vor allem Dokumentationen zu Geschichtsthemen. </a:t>
            </a:r>
          </a:p>
          <a:p>
            <a:pPr lvl="1"/>
            <a:endParaRPr lang="de-DE" dirty="0">
              <a:latin typeface="Arial" panose="020B0604020202020204" pitchFamily="34" charset="0"/>
              <a:cs typeface="Arial" panose="020B0604020202020204" pitchFamily="34" charset="0"/>
            </a:endParaRPr>
          </a:p>
          <a:p>
            <a:r>
              <a:rPr lang="de-DE" b="1" dirty="0" smtClean="0">
                <a:latin typeface="Arial" panose="020B0604020202020204" pitchFamily="34" charset="0"/>
                <a:cs typeface="Arial" panose="020B0604020202020204" pitchFamily="34" charset="0"/>
              </a:rPr>
              <a:t>Wer hat Einfluss auf dich?</a:t>
            </a:r>
          </a:p>
          <a:p>
            <a:pPr lvl="1"/>
            <a:r>
              <a:rPr lang="de-DE" dirty="0">
                <a:latin typeface="Arial" panose="020B0604020202020204" pitchFamily="34" charset="0"/>
                <a:cs typeface="Arial" panose="020B0604020202020204" pitchFamily="34" charset="0"/>
              </a:rPr>
              <a:t>Cory: </a:t>
            </a:r>
            <a:r>
              <a:rPr lang="de-DE" dirty="0" err="1">
                <a:latin typeface="Arial" panose="020B0604020202020204" pitchFamily="34" charset="0"/>
                <a:cs typeface="Arial" panose="020B0604020202020204" pitchFamily="34" charset="0"/>
              </a:rPr>
              <a:t>Künstler:innen</a:t>
            </a:r>
            <a:r>
              <a:rPr lang="de-DE" dirty="0" smtClean="0">
                <a:latin typeface="Arial" panose="020B0604020202020204" pitchFamily="34" charset="0"/>
                <a:cs typeface="Arial" panose="020B0604020202020204" pitchFamily="34" charset="0"/>
              </a:rPr>
              <a:t>, die mit ihrer Arbeit viele Menschen erreichen und positiv sind.</a:t>
            </a:r>
          </a:p>
          <a:p>
            <a:pPr lvl="1"/>
            <a:endParaRPr lang="de-DE" dirty="0">
              <a:latin typeface="Arial" panose="020B0604020202020204" pitchFamily="34" charset="0"/>
              <a:cs typeface="Arial" panose="020B0604020202020204" pitchFamily="34" charset="0"/>
            </a:endParaRPr>
          </a:p>
          <a:p>
            <a:r>
              <a:rPr lang="de-DE" b="1" dirty="0">
                <a:latin typeface="Arial" panose="020B0604020202020204" pitchFamily="34" charset="0"/>
                <a:cs typeface="Arial" panose="020B0604020202020204" pitchFamily="34" charset="0"/>
              </a:rPr>
              <a:t>Welche Medien </a:t>
            </a:r>
            <a:r>
              <a:rPr lang="de-DE" b="1" dirty="0" smtClean="0">
                <a:latin typeface="Arial" panose="020B0604020202020204" pitchFamily="34" charset="0"/>
                <a:cs typeface="Arial" panose="020B0604020202020204" pitchFamily="34" charset="0"/>
              </a:rPr>
              <a:t>nutzt du? </a:t>
            </a:r>
          </a:p>
          <a:p>
            <a:pPr lvl="1"/>
            <a:r>
              <a:rPr lang="de-DE" dirty="0">
                <a:latin typeface="Arial" panose="020B0604020202020204" pitchFamily="34" charset="0"/>
                <a:cs typeface="Arial" panose="020B0604020202020204" pitchFamily="34" charset="0"/>
              </a:rPr>
              <a:t>Cory: Ich </a:t>
            </a:r>
            <a:r>
              <a:rPr lang="de-DE" dirty="0" smtClean="0">
                <a:latin typeface="Arial" panose="020B0604020202020204" pitchFamily="34" charset="0"/>
                <a:cs typeface="Arial" panose="020B0604020202020204" pitchFamily="34" charset="0"/>
              </a:rPr>
              <a:t>lese sehr viele Bücher und lese viel auf sozialen Medien. Je nachdem, wieviel Zeit und Lust ich habe, lese ich gern mal einen langen Text, zum Beispiel eine Biografie. Wenn ich weniger Zeit habe oder mich kurz mal ablenken möchte, schaue ich gern nach kurzen Berichten zu einem Thema. </a:t>
            </a:r>
          </a:p>
          <a:p>
            <a:pPr lvl="1"/>
            <a:r>
              <a:rPr lang="de-DE" dirty="0" smtClean="0">
                <a:latin typeface="Arial" panose="020B0604020202020204" pitchFamily="34" charset="0"/>
                <a:cs typeface="Arial" panose="020B0604020202020204" pitchFamily="34" charset="0"/>
              </a:rPr>
              <a:t>Podcasts höre ich auch gern. Besonders wenn sich zwei Personen zu einem Thema unterhalten. </a:t>
            </a: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70092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p:cNvSpPr>
            <a:spLocks noGrp="1"/>
          </p:cNvSpPr>
          <p:nvPr>
            <p:ph type="body" sz="quarter" idx="15"/>
          </p:nvPr>
        </p:nvSpPr>
        <p:spPr>
          <a:solidFill>
            <a:srgbClr val="019BA5">
              <a:alpha val="74902"/>
            </a:srgbClr>
          </a:solidFill>
        </p:spPr>
        <p:txBody>
          <a:bodyPr/>
          <a:lstStyle/>
          <a:p>
            <a:endParaRPr lang="de-DE" dirty="0"/>
          </a:p>
        </p:txBody>
      </p:sp>
      <p:sp>
        <p:nvSpPr>
          <p:cNvPr id="9" name="Titel 8"/>
          <p:cNvSpPr>
            <a:spLocks noGrp="1"/>
          </p:cNvSpPr>
          <p:nvPr>
            <p:ph type="title"/>
          </p:nvPr>
        </p:nvSpPr>
        <p:spPr>
          <a:xfrm>
            <a:off x="396000" y="632081"/>
            <a:ext cx="8349538" cy="461665"/>
          </a:xfrm>
        </p:spPr>
        <p:txBody>
          <a:bodyPr/>
          <a:lstStyle/>
          <a:p>
            <a:r>
              <a:rPr lang="de-DE" dirty="0" smtClean="0"/>
              <a:t>Fragen in die Runde</a:t>
            </a:r>
            <a:endParaRPr lang="de-DE" dirty="0"/>
          </a:p>
        </p:txBody>
      </p:sp>
      <p:sp>
        <p:nvSpPr>
          <p:cNvPr id="10" name="Inhaltsplatzhalter 9"/>
          <p:cNvSpPr>
            <a:spLocks noGrp="1"/>
          </p:cNvSpPr>
          <p:nvPr>
            <p:ph idx="1"/>
          </p:nvPr>
        </p:nvSpPr>
        <p:spPr>
          <a:xfrm>
            <a:off x="396000" y="1243965"/>
            <a:ext cx="8349538" cy="3739485"/>
          </a:xfrm>
        </p:spPr>
        <p:txBody>
          <a:bodyPr/>
          <a:lstStyle/>
          <a:p>
            <a:endParaRPr lang="de-DE" cap="none" dirty="0" smtClean="0"/>
          </a:p>
          <a:p>
            <a:r>
              <a:rPr lang="de-DE" cap="none" dirty="0" smtClean="0"/>
              <a:t>Wie </a:t>
            </a:r>
            <a:r>
              <a:rPr lang="de-DE" cap="none" dirty="0"/>
              <a:t>oft spielt ihr </a:t>
            </a:r>
            <a:r>
              <a:rPr lang="de-DE" cap="none" dirty="0" smtClean="0"/>
              <a:t>digitale Spiele?</a:t>
            </a:r>
          </a:p>
          <a:p>
            <a:endParaRPr lang="de-DE" b="0" cap="none" dirty="0" smtClean="0"/>
          </a:p>
          <a:p>
            <a:r>
              <a:rPr lang="de-DE" b="0" cap="none" dirty="0" smtClean="0"/>
              <a:t>a) (fast</a:t>
            </a:r>
            <a:r>
              <a:rPr lang="de-DE" b="0" cap="none" dirty="0"/>
              <a:t>) </a:t>
            </a:r>
            <a:r>
              <a:rPr lang="de-DE" b="0" cap="none" dirty="0" smtClean="0"/>
              <a:t>täglich</a:t>
            </a:r>
          </a:p>
          <a:p>
            <a:pPr marL="342900" indent="-342900">
              <a:buAutoNum type="alphaLcParenR"/>
            </a:pPr>
            <a:endParaRPr lang="de-DE" b="0" cap="none" dirty="0"/>
          </a:p>
          <a:p>
            <a:r>
              <a:rPr lang="de-DE" b="0" cap="none" dirty="0"/>
              <a:t>b) mehrmals pro </a:t>
            </a:r>
            <a:r>
              <a:rPr lang="de-DE" b="0" cap="none" dirty="0" smtClean="0"/>
              <a:t>Woche</a:t>
            </a:r>
          </a:p>
          <a:p>
            <a:endParaRPr lang="de-DE" b="0" cap="none" dirty="0"/>
          </a:p>
          <a:p>
            <a:r>
              <a:rPr lang="de-DE" b="0" cap="none" dirty="0"/>
              <a:t>c) etwa einmal pro </a:t>
            </a:r>
            <a:r>
              <a:rPr lang="de-DE" b="0" cap="none" dirty="0" smtClean="0"/>
              <a:t>Woche</a:t>
            </a:r>
          </a:p>
          <a:p>
            <a:endParaRPr lang="de-DE" b="0" cap="none" dirty="0"/>
          </a:p>
          <a:p>
            <a:r>
              <a:rPr lang="de-DE" b="0" cap="none" dirty="0"/>
              <a:t>d) seltener oder gar nicht</a:t>
            </a:r>
          </a:p>
        </p:txBody>
      </p:sp>
      <p:sp>
        <p:nvSpPr>
          <p:cNvPr id="6" name="Fußzeilenplatzhalter 5"/>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pic>
        <p:nvPicPr>
          <p:cNvPr id="2" name="Onlinebild-Platzhalter 1"/>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336"/>
            <a:ext cx="1219200" cy="215567"/>
          </a:xfr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5503" y="2279624"/>
            <a:ext cx="3315871" cy="3336924"/>
          </a:xfrm>
          <a:prstGeom prst="rect">
            <a:avLst/>
          </a:prstGeom>
        </p:spPr>
      </p:pic>
    </p:spTree>
    <p:extLst>
      <p:ext uri="{BB962C8B-B14F-4D97-AF65-F5344CB8AC3E}">
        <p14:creationId xmlns:p14="http://schemas.microsoft.com/office/powerpoint/2010/main" val="24415691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a:xfrm>
            <a:off x="396000" y="625254"/>
            <a:ext cx="8349538" cy="461665"/>
          </a:xfrm>
        </p:spPr>
        <p:txBody>
          <a:bodyPr/>
          <a:lstStyle/>
          <a:p>
            <a:r>
              <a:rPr lang="de-DE" dirty="0" smtClean="0"/>
              <a:t>Empathiekarte: Hören</a:t>
            </a:r>
            <a:endParaRPr lang="de-DE" dirty="0"/>
          </a:p>
        </p:txBody>
      </p:sp>
      <p:pic>
        <p:nvPicPr>
          <p:cNvPr id="4" name="Onlinebild-Platzhalter 3"/>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8438"/>
            <a:ext cx="1219200" cy="215567"/>
          </a:xfrm>
        </p:spPr>
      </p:pic>
      <p:sp>
        <p:nvSpPr>
          <p:cNvPr id="8" name="Fußzeilenplatzhalter 7"/>
          <p:cNvSpPr>
            <a:spLocks noGrp="1"/>
          </p:cNvSpPr>
          <p:nvPr>
            <p:ph type="ftr" sz="quarter" idx="11"/>
          </p:nvPr>
        </p:nvSpPr>
        <p:spPr>
          <a:xfrm>
            <a:off x="396000" y="6516000"/>
            <a:ext cx="5886000" cy="138499"/>
          </a:xfrm>
        </p:spPr>
        <p:txBody>
          <a:bodyPr/>
          <a:lstStyle/>
          <a:p>
            <a:r>
              <a:rPr lang="de-DE" dirty="0" smtClean="0"/>
              <a:t>Stand: 25. Januar 2024, </a:t>
            </a:r>
            <a:r>
              <a:rPr lang="de-DE" dirty="0" smtClean="0"/>
              <a:t>Verbraucherzentrale Bundesverband e.V.</a:t>
            </a:r>
            <a:endParaRPr lang="de-DE" dirty="0"/>
          </a:p>
        </p:txBody>
      </p:sp>
      <p:pic>
        <p:nvPicPr>
          <p:cNvPr id="7" name="Grafik 6"/>
          <p:cNvPicPr>
            <a:picLocks noChangeAspect="1"/>
          </p:cNvPicPr>
          <p:nvPr/>
        </p:nvPicPr>
        <p:blipFill rotWithShape="1">
          <a:blip r:embed="rId4"/>
          <a:srcRect l="3466" t="39018" r="86548" b="44237"/>
          <a:stretch/>
        </p:blipFill>
        <p:spPr>
          <a:xfrm>
            <a:off x="8068181" y="318004"/>
            <a:ext cx="932437" cy="824291"/>
          </a:xfrm>
          <a:prstGeom prst="rect">
            <a:avLst/>
          </a:prstGeom>
        </p:spPr>
      </p:pic>
      <p:sp>
        <p:nvSpPr>
          <p:cNvPr id="5" name="Textfeld 4"/>
          <p:cNvSpPr txBox="1"/>
          <p:nvPr/>
        </p:nvSpPr>
        <p:spPr>
          <a:xfrm>
            <a:off x="396000" y="1290229"/>
            <a:ext cx="8349538" cy="4247317"/>
          </a:xfrm>
          <a:prstGeom prst="rect">
            <a:avLst/>
          </a:prstGeom>
          <a:noFill/>
        </p:spPr>
        <p:txBody>
          <a:bodyPr wrap="square" rtlCol="0">
            <a:spAutoFit/>
          </a:bodyPr>
          <a:lstStyle/>
          <a:p>
            <a:r>
              <a:rPr lang="de-DE" b="1" dirty="0">
                <a:latin typeface="Arial" panose="020B0604020202020204" pitchFamily="34" charset="0"/>
                <a:cs typeface="Arial" panose="020B0604020202020204" pitchFamily="34" charset="0"/>
              </a:rPr>
              <a:t>Was </a:t>
            </a:r>
            <a:r>
              <a:rPr lang="de-DE" b="1" dirty="0" smtClean="0">
                <a:latin typeface="Arial" panose="020B0604020202020204" pitchFamily="34" charset="0"/>
                <a:cs typeface="Arial" panose="020B0604020202020204" pitchFamily="34" charset="0"/>
              </a:rPr>
              <a:t>hörst du </a:t>
            </a:r>
            <a:r>
              <a:rPr lang="de-DE" b="1" dirty="0">
                <a:latin typeface="Arial" panose="020B0604020202020204" pitchFamily="34" charset="0"/>
                <a:cs typeface="Arial" panose="020B0604020202020204" pitchFamily="34" charset="0"/>
              </a:rPr>
              <a:t>von anderen? </a:t>
            </a:r>
            <a:endParaRPr lang="de-DE" b="1" dirty="0" smtClean="0">
              <a:latin typeface="Arial" panose="020B0604020202020204" pitchFamily="34" charset="0"/>
              <a:cs typeface="Arial" panose="020B0604020202020204" pitchFamily="34" charset="0"/>
            </a:endParaRPr>
          </a:p>
          <a:p>
            <a:pPr lvl="1"/>
            <a:r>
              <a:rPr lang="de-DE" dirty="0">
                <a:latin typeface="Arial" panose="020B0604020202020204" pitchFamily="34" charset="0"/>
                <a:cs typeface="Arial" panose="020B0604020202020204" pitchFamily="34" charset="0"/>
              </a:rPr>
              <a:t>Cory: Ich schaue gern </a:t>
            </a:r>
            <a:r>
              <a:rPr lang="de-DE" b="1" dirty="0">
                <a:solidFill>
                  <a:srgbClr val="DB007A"/>
                </a:solidFill>
                <a:latin typeface="Arial" panose="020B0604020202020204" pitchFamily="34" charset="0"/>
                <a:cs typeface="Arial" panose="020B0604020202020204" pitchFamily="34" charset="0"/>
              </a:rPr>
              <a:t>Videoclips</a:t>
            </a:r>
            <a:r>
              <a:rPr lang="de-DE" dirty="0">
                <a:latin typeface="Arial" panose="020B0604020202020204" pitchFamily="34" charset="0"/>
                <a:cs typeface="Arial" panose="020B0604020202020204" pitchFamily="34" charset="0"/>
              </a:rPr>
              <a:t> – vor allem </a:t>
            </a:r>
            <a:r>
              <a:rPr lang="de-DE" b="1" dirty="0">
                <a:solidFill>
                  <a:srgbClr val="DB007A"/>
                </a:solidFill>
                <a:latin typeface="Arial" panose="020B0604020202020204" pitchFamily="34" charset="0"/>
                <a:cs typeface="Arial" panose="020B0604020202020204" pitchFamily="34" charset="0"/>
              </a:rPr>
              <a:t>Dokumentationen</a:t>
            </a:r>
            <a:r>
              <a:rPr lang="de-DE" dirty="0">
                <a:latin typeface="Arial" panose="020B0604020202020204" pitchFamily="34" charset="0"/>
                <a:cs typeface="Arial" panose="020B0604020202020204" pitchFamily="34" charset="0"/>
              </a:rPr>
              <a:t> zu Geschichtsthemen. </a:t>
            </a:r>
          </a:p>
          <a:p>
            <a:pPr lvl="1"/>
            <a:endParaRPr lang="de-DE" dirty="0">
              <a:latin typeface="Arial" panose="020B0604020202020204" pitchFamily="34" charset="0"/>
              <a:cs typeface="Arial" panose="020B0604020202020204" pitchFamily="34" charset="0"/>
            </a:endParaRPr>
          </a:p>
          <a:p>
            <a:r>
              <a:rPr lang="de-DE" b="1" dirty="0" smtClean="0">
                <a:latin typeface="Arial" panose="020B0604020202020204" pitchFamily="34" charset="0"/>
                <a:cs typeface="Arial" panose="020B0604020202020204" pitchFamily="34" charset="0"/>
              </a:rPr>
              <a:t>Wer hat Einfluss auf dich?</a:t>
            </a:r>
          </a:p>
          <a:p>
            <a:pPr lvl="1"/>
            <a:r>
              <a:rPr lang="de-DE" dirty="0">
                <a:latin typeface="Arial" panose="020B0604020202020204" pitchFamily="34" charset="0"/>
                <a:cs typeface="Arial" panose="020B0604020202020204" pitchFamily="34" charset="0"/>
              </a:rPr>
              <a:t>Cory: </a:t>
            </a:r>
            <a:r>
              <a:rPr lang="de-DE" b="1" dirty="0" err="1" smtClean="0">
                <a:solidFill>
                  <a:srgbClr val="DB007A"/>
                </a:solidFill>
                <a:latin typeface="Arial" panose="020B0604020202020204" pitchFamily="34" charset="0"/>
                <a:cs typeface="Arial" panose="020B0604020202020204" pitchFamily="34" charset="0"/>
              </a:rPr>
              <a:t>Künstler:innen</a:t>
            </a:r>
            <a:r>
              <a:rPr lang="de-DE" dirty="0" smtClean="0">
                <a:latin typeface="Arial" panose="020B0604020202020204" pitchFamily="34" charset="0"/>
                <a:cs typeface="Arial" panose="020B0604020202020204" pitchFamily="34" charset="0"/>
              </a:rPr>
              <a:t>, die mit ihrer Arbeit viele Menschen erreichen und positiv sind.</a:t>
            </a:r>
          </a:p>
          <a:p>
            <a:pPr lvl="1"/>
            <a:endParaRPr lang="de-DE" dirty="0">
              <a:latin typeface="Arial" panose="020B0604020202020204" pitchFamily="34" charset="0"/>
              <a:cs typeface="Arial" panose="020B0604020202020204" pitchFamily="34" charset="0"/>
            </a:endParaRPr>
          </a:p>
          <a:p>
            <a:r>
              <a:rPr lang="de-DE" b="1" dirty="0">
                <a:latin typeface="Arial" panose="020B0604020202020204" pitchFamily="34" charset="0"/>
                <a:cs typeface="Arial" panose="020B0604020202020204" pitchFamily="34" charset="0"/>
              </a:rPr>
              <a:t>Welche Medien </a:t>
            </a:r>
            <a:r>
              <a:rPr lang="de-DE" b="1" dirty="0" smtClean="0">
                <a:latin typeface="Arial" panose="020B0604020202020204" pitchFamily="34" charset="0"/>
                <a:cs typeface="Arial" panose="020B0604020202020204" pitchFamily="34" charset="0"/>
              </a:rPr>
              <a:t>nutzt du? </a:t>
            </a:r>
          </a:p>
          <a:p>
            <a:pPr lvl="1"/>
            <a:r>
              <a:rPr lang="de-DE" dirty="0">
                <a:latin typeface="Arial" panose="020B0604020202020204" pitchFamily="34" charset="0"/>
                <a:cs typeface="Arial" panose="020B0604020202020204" pitchFamily="34" charset="0"/>
              </a:rPr>
              <a:t>Cory: Ich </a:t>
            </a:r>
            <a:r>
              <a:rPr lang="de-DE" dirty="0" smtClean="0">
                <a:latin typeface="Arial" panose="020B0604020202020204" pitchFamily="34" charset="0"/>
                <a:cs typeface="Arial" panose="020B0604020202020204" pitchFamily="34" charset="0"/>
              </a:rPr>
              <a:t>lese sehr viele Bücher und lese viel auf </a:t>
            </a:r>
            <a:r>
              <a:rPr lang="de-DE" b="1" dirty="0">
                <a:solidFill>
                  <a:srgbClr val="DB007A"/>
                </a:solidFill>
                <a:latin typeface="Arial" panose="020B0604020202020204" pitchFamily="34" charset="0"/>
                <a:cs typeface="Arial" panose="020B0604020202020204" pitchFamily="34" charset="0"/>
              </a:rPr>
              <a:t>sozialen</a:t>
            </a:r>
            <a:r>
              <a:rPr lang="de-DE" b="1" dirty="0">
                <a:latin typeface="Arial" panose="020B0604020202020204" pitchFamily="34" charset="0"/>
                <a:cs typeface="Arial" panose="020B0604020202020204" pitchFamily="34" charset="0"/>
              </a:rPr>
              <a:t> </a:t>
            </a:r>
            <a:r>
              <a:rPr lang="de-DE" b="1" dirty="0">
                <a:solidFill>
                  <a:srgbClr val="DB007A"/>
                </a:solidFill>
                <a:latin typeface="Arial" panose="020B0604020202020204" pitchFamily="34" charset="0"/>
                <a:cs typeface="Arial" panose="020B0604020202020204" pitchFamily="34" charset="0"/>
              </a:rPr>
              <a:t>Medien</a:t>
            </a:r>
            <a:r>
              <a:rPr lang="de-DE" dirty="0" smtClean="0">
                <a:latin typeface="Arial" panose="020B0604020202020204" pitchFamily="34" charset="0"/>
                <a:cs typeface="Arial" panose="020B0604020202020204" pitchFamily="34" charset="0"/>
              </a:rPr>
              <a:t>. Je nachdem, wieviel Zeit und Lust ich habe, lese ich gern mal einen </a:t>
            </a:r>
            <a:r>
              <a:rPr lang="de-DE" b="1" dirty="0">
                <a:solidFill>
                  <a:srgbClr val="DB007A"/>
                </a:solidFill>
                <a:latin typeface="Arial" panose="020B0604020202020204" pitchFamily="34" charset="0"/>
                <a:cs typeface="Arial" panose="020B0604020202020204" pitchFamily="34" charset="0"/>
              </a:rPr>
              <a:t>langen</a:t>
            </a:r>
            <a:r>
              <a:rPr lang="de-DE" b="1" dirty="0">
                <a:latin typeface="Arial" panose="020B0604020202020204" pitchFamily="34" charset="0"/>
                <a:cs typeface="Arial" panose="020B0604020202020204" pitchFamily="34" charset="0"/>
              </a:rPr>
              <a:t> </a:t>
            </a:r>
            <a:r>
              <a:rPr lang="de-DE" b="1" dirty="0">
                <a:solidFill>
                  <a:srgbClr val="DB007A"/>
                </a:solidFill>
                <a:latin typeface="Arial" panose="020B0604020202020204" pitchFamily="34" charset="0"/>
                <a:cs typeface="Arial" panose="020B0604020202020204" pitchFamily="34" charset="0"/>
              </a:rPr>
              <a:t>Text</a:t>
            </a:r>
            <a:r>
              <a:rPr lang="de-DE" dirty="0" smtClean="0">
                <a:latin typeface="Arial" panose="020B0604020202020204" pitchFamily="34" charset="0"/>
                <a:cs typeface="Arial" panose="020B0604020202020204" pitchFamily="34" charset="0"/>
              </a:rPr>
              <a:t>, zum Beispiel eine Biografie. Wenn ich weniger Zeit habe oder mich kurz mal ablenken möchte, schaue ich gern nach </a:t>
            </a:r>
            <a:r>
              <a:rPr lang="de-DE" b="1" dirty="0">
                <a:solidFill>
                  <a:srgbClr val="DB007A"/>
                </a:solidFill>
                <a:latin typeface="Arial" panose="020B0604020202020204" pitchFamily="34" charset="0"/>
                <a:cs typeface="Arial" panose="020B0604020202020204" pitchFamily="34" charset="0"/>
              </a:rPr>
              <a:t>kurzen</a:t>
            </a:r>
            <a:r>
              <a:rPr lang="de-DE" b="1" dirty="0">
                <a:latin typeface="Arial" panose="020B0604020202020204" pitchFamily="34" charset="0"/>
                <a:cs typeface="Arial" panose="020B0604020202020204" pitchFamily="34" charset="0"/>
              </a:rPr>
              <a:t> </a:t>
            </a:r>
            <a:r>
              <a:rPr lang="de-DE" b="1" dirty="0">
                <a:solidFill>
                  <a:srgbClr val="DB007A"/>
                </a:solidFill>
                <a:latin typeface="Arial" panose="020B0604020202020204" pitchFamily="34" charset="0"/>
                <a:cs typeface="Arial" panose="020B0604020202020204" pitchFamily="34" charset="0"/>
              </a:rPr>
              <a:t>Berichten</a:t>
            </a:r>
            <a:r>
              <a:rPr lang="de-DE" b="1" dirty="0">
                <a:latin typeface="Arial" panose="020B0604020202020204" pitchFamily="34" charset="0"/>
                <a:cs typeface="Arial" panose="020B0604020202020204" pitchFamily="34" charset="0"/>
              </a:rPr>
              <a:t> </a:t>
            </a:r>
            <a:r>
              <a:rPr lang="de-DE" dirty="0" smtClean="0">
                <a:latin typeface="Arial" panose="020B0604020202020204" pitchFamily="34" charset="0"/>
                <a:cs typeface="Arial" panose="020B0604020202020204" pitchFamily="34" charset="0"/>
              </a:rPr>
              <a:t>zu einem Thema. Podcasts höre ich auch gern. Besonders wenn sich zwei Personen zu einem Thema unterhalten. </a:t>
            </a: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01604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a:xfrm>
            <a:off x="396000" y="625254"/>
            <a:ext cx="8349538" cy="461665"/>
          </a:xfrm>
        </p:spPr>
        <p:txBody>
          <a:bodyPr/>
          <a:lstStyle/>
          <a:p>
            <a:r>
              <a:rPr lang="de-DE" dirty="0" smtClean="0"/>
              <a:t>Profil</a:t>
            </a:r>
            <a:endParaRPr lang="de-DE" dirty="0"/>
          </a:p>
        </p:txBody>
      </p:sp>
      <p:pic>
        <p:nvPicPr>
          <p:cNvPr id="4" name="Onlinebild-Platzhalter 3"/>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8438"/>
            <a:ext cx="1219200" cy="215567"/>
          </a:xfrm>
        </p:spPr>
      </p:pic>
      <p:sp>
        <p:nvSpPr>
          <p:cNvPr id="8" name="Fußzeilenplatzhalter 7"/>
          <p:cNvSpPr>
            <a:spLocks noGrp="1"/>
          </p:cNvSpPr>
          <p:nvPr>
            <p:ph type="ftr" sz="quarter" idx="11"/>
          </p:nvPr>
        </p:nvSpPr>
        <p:spPr>
          <a:xfrm>
            <a:off x="396000" y="6516000"/>
            <a:ext cx="5886000" cy="138499"/>
          </a:xfrm>
        </p:spPr>
        <p:txBody>
          <a:bodyPr/>
          <a:lstStyle/>
          <a:p>
            <a:r>
              <a:rPr lang="de-DE" dirty="0" smtClean="0"/>
              <a:t>Stand: 25. Januar 2024, </a:t>
            </a:r>
            <a:r>
              <a:rPr lang="de-DE" dirty="0" smtClean="0"/>
              <a:t>Verbraucherzentrale Bundesverband e.V.</a:t>
            </a:r>
            <a:endParaRPr lang="de-DE" dirty="0"/>
          </a:p>
        </p:txBody>
      </p:sp>
      <p:pic>
        <p:nvPicPr>
          <p:cNvPr id="39" name="Grafik 38"/>
          <p:cNvPicPr>
            <a:picLocks noChangeAspect="1"/>
          </p:cNvPicPr>
          <p:nvPr/>
        </p:nvPicPr>
        <p:blipFill rotWithShape="1">
          <a:blip r:embed="rId4"/>
          <a:srcRect l="74595" t="30585" r="17879" b="46082"/>
          <a:stretch/>
        </p:blipFill>
        <p:spPr>
          <a:xfrm>
            <a:off x="7152580" y="688663"/>
            <a:ext cx="1544439" cy="1496342"/>
          </a:xfrm>
          <a:prstGeom prst="wedgeEllipseCallout">
            <a:avLst>
              <a:gd name="adj1" fmla="val -51053"/>
              <a:gd name="adj2" fmla="val 45950"/>
            </a:avLst>
          </a:prstGeom>
        </p:spPr>
      </p:pic>
      <p:sp>
        <p:nvSpPr>
          <p:cNvPr id="5" name="Diagonal liegende Ecken des Rechtecks schneiden 4"/>
          <p:cNvSpPr/>
          <p:nvPr/>
        </p:nvSpPr>
        <p:spPr>
          <a:xfrm>
            <a:off x="426178" y="1321385"/>
            <a:ext cx="6629400" cy="4224281"/>
          </a:xfrm>
          <a:prstGeom prst="snip2DiagRect">
            <a:avLst/>
          </a:prstGeom>
        </p:spPr>
        <p:style>
          <a:lnRef idx="2">
            <a:schemeClr val="accent6"/>
          </a:lnRef>
          <a:fillRef idx="1">
            <a:schemeClr val="lt1"/>
          </a:fillRef>
          <a:effectRef idx="0">
            <a:schemeClr val="accent6"/>
          </a:effectRef>
          <a:fontRef idx="minor">
            <a:schemeClr val="dk1"/>
          </a:fontRef>
        </p:style>
        <p:txBody>
          <a:bodyPr rtlCol="0" anchor="t"/>
          <a:lstStyle/>
          <a:p>
            <a:pPr>
              <a:lnSpc>
                <a:spcPct val="110000"/>
              </a:lnSpc>
              <a:spcAft>
                <a:spcPts val="600"/>
              </a:spcAft>
            </a:pPr>
            <a:r>
              <a:rPr lang="de-DE" dirty="0">
                <a:solidFill>
                  <a:schemeClr val="tx1"/>
                </a:solidFill>
                <a:latin typeface="Arial" panose="020B0604020202020204" pitchFamily="34" charset="0"/>
                <a:ea typeface="MS PGothic" pitchFamily="34" charset="-128"/>
                <a:cs typeface="Arial" panose="020B0604020202020204" pitchFamily="34" charset="0"/>
              </a:rPr>
              <a:t>Cory ist </a:t>
            </a:r>
            <a:r>
              <a:rPr lang="de-DE" dirty="0" smtClean="0">
                <a:solidFill>
                  <a:schemeClr val="tx1"/>
                </a:solidFill>
                <a:latin typeface="Arial" panose="020B0604020202020204" pitchFamily="34" charset="0"/>
                <a:ea typeface="MS PGothic" pitchFamily="34" charset="-128"/>
                <a:cs typeface="Arial" panose="020B0604020202020204" pitchFamily="34" charset="0"/>
              </a:rPr>
              <a:t>eine </a:t>
            </a:r>
            <a:r>
              <a:rPr lang="de-DE" dirty="0">
                <a:solidFill>
                  <a:schemeClr val="tx1"/>
                </a:solidFill>
                <a:latin typeface="Arial" panose="020B0604020202020204" pitchFamily="34" charset="0"/>
                <a:ea typeface="MS PGothic" pitchFamily="34" charset="-128"/>
                <a:cs typeface="Arial" panose="020B0604020202020204" pitchFamily="34" charset="0"/>
              </a:rPr>
              <a:t>sehr fürsorgliche Person, der es wichtig ist, dass es den Menschen um sie herum gut geht. </a:t>
            </a:r>
            <a:endParaRPr lang="de-DE" dirty="0" smtClean="0">
              <a:solidFill>
                <a:schemeClr val="tx1"/>
              </a:solidFill>
              <a:latin typeface="Arial" panose="020B0604020202020204" pitchFamily="34" charset="0"/>
              <a:ea typeface="MS PGothic" pitchFamily="34" charset="-128"/>
              <a:cs typeface="Arial" panose="020B0604020202020204" pitchFamily="34" charset="0"/>
            </a:endParaRPr>
          </a:p>
          <a:p>
            <a:pPr>
              <a:lnSpc>
                <a:spcPct val="110000"/>
              </a:lnSpc>
              <a:spcAft>
                <a:spcPts val="600"/>
              </a:spcAft>
            </a:pPr>
            <a:r>
              <a:rPr lang="de-DE" dirty="0" smtClean="0">
                <a:solidFill>
                  <a:schemeClr val="tx1"/>
                </a:solidFill>
                <a:latin typeface="Arial" panose="020B0604020202020204" pitchFamily="34" charset="0"/>
                <a:ea typeface="MS PGothic" pitchFamily="34" charset="-128"/>
                <a:cs typeface="Arial" panose="020B0604020202020204" pitchFamily="34" charset="0"/>
              </a:rPr>
              <a:t>Sie liest gern zu verschiedenen Themen, schaut aber auch gern kurze Clips mit Dokumentationen oder Reportagen.</a:t>
            </a:r>
          </a:p>
          <a:p>
            <a:pPr>
              <a:lnSpc>
                <a:spcPct val="110000"/>
              </a:lnSpc>
              <a:spcAft>
                <a:spcPts val="600"/>
              </a:spcAft>
            </a:pPr>
            <a:r>
              <a:rPr lang="de-DE" dirty="0" smtClean="0">
                <a:solidFill>
                  <a:schemeClr val="tx1"/>
                </a:solidFill>
                <a:latin typeface="Arial" panose="020B0604020202020204" pitchFamily="34" charset="0"/>
                <a:ea typeface="MS PGothic" pitchFamily="34" charset="-128"/>
                <a:cs typeface="Arial" panose="020B0604020202020204" pitchFamily="34" charset="0"/>
              </a:rPr>
              <a:t>Cory </a:t>
            </a:r>
            <a:r>
              <a:rPr lang="de-DE" dirty="0">
                <a:solidFill>
                  <a:schemeClr val="tx1"/>
                </a:solidFill>
                <a:latin typeface="Arial" panose="020B0604020202020204" pitchFamily="34" charset="0"/>
                <a:ea typeface="MS PGothic" pitchFamily="34" charset="-128"/>
                <a:cs typeface="Arial" panose="020B0604020202020204" pitchFamily="34" charset="0"/>
              </a:rPr>
              <a:t>interessiert sich für </a:t>
            </a:r>
            <a:r>
              <a:rPr lang="de-DE" dirty="0" smtClean="0">
                <a:solidFill>
                  <a:schemeClr val="tx1"/>
                </a:solidFill>
                <a:latin typeface="Arial" panose="020B0604020202020204" pitchFamily="34" charset="0"/>
                <a:ea typeface="MS PGothic" pitchFamily="34" charset="-128"/>
                <a:cs typeface="Arial" panose="020B0604020202020204" pitchFamily="34" charset="0"/>
              </a:rPr>
              <a:t>Kunst und ist kreativ. </a:t>
            </a:r>
          </a:p>
          <a:p>
            <a:pPr>
              <a:lnSpc>
                <a:spcPct val="110000"/>
              </a:lnSpc>
              <a:spcAft>
                <a:spcPts val="600"/>
              </a:spcAft>
            </a:pPr>
            <a:r>
              <a:rPr lang="de-DE" dirty="0" smtClean="0">
                <a:solidFill>
                  <a:schemeClr val="tx1"/>
                </a:solidFill>
                <a:latin typeface="Arial" panose="020B0604020202020204" pitchFamily="34" charset="0"/>
                <a:ea typeface="MS PGothic" pitchFamily="34" charset="-128"/>
                <a:cs typeface="Arial" panose="020B0604020202020204" pitchFamily="34" charset="0"/>
              </a:rPr>
              <a:t>Sie hat Lust auf eigene Projekte und ist gern informiert, was um sie herum passiert. </a:t>
            </a:r>
          </a:p>
          <a:p>
            <a:pPr>
              <a:lnSpc>
                <a:spcPct val="110000"/>
              </a:lnSpc>
              <a:spcAft>
                <a:spcPts val="600"/>
              </a:spcAft>
            </a:pPr>
            <a:r>
              <a:rPr lang="de-DE" dirty="0" smtClean="0">
                <a:solidFill>
                  <a:schemeClr val="tx1"/>
                </a:solidFill>
                <a:latin typeface="Arial" panose="020B0604020202020204" pitchFamily="34" charset="0"/>
                <a:ea typeface="MS PGothic" pitchFamily="34" charset="-128"/>
                <a:cs typeface="Arial" panose="020B0604020202020204" pitchFamily="34" charset="0"/>
              </a:rPr>
              <a:t>Sie tauscht sich gern mit den Menschen in ihrem Leben aus und diskutiert gern.</a:t>
            </a:r>
            <a:endParaRPr lang="de-DE" dirty="0">
              <a:solidFill>
                <a:schemeClr val="tx1"/>
              </a:solidFill>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33782581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rotWithShape="1">
          <a:blip r:embed="rId3"/>
          <a:srcRect l="16597" t="14667" r="67383" b="23111"/>
          <a:stretch/>
        </p:blipFill>
        <p:spPr>
          <a:xfrm>
            <a:off x="7055578" y="3691446"/>
            <a:ext cx="1917700" cy="2327635"/>
          </a:xfrm>
          <a:prstGeom prst="rect">
            <a:avLst/>
          </a:prstGeom>
        </p:spPr>
      </p:pic>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a:xfrm>
            <a:off x="396000" y="625254"/>
            <a:ext cx="8349538" cy="461665"/>
          </a:xfrm>
        </p:spPr>
        <p:txBody>
          <a:bodyPr/>
          <a:lstStyle/>
          <a:p>
            <a:r>
              <a:rPr lang="de-DE" dirty="0" smtClean="0"/>
              <a:t>Profil</a:t>
            </a:r>
            <a:endParaRPr lang="de-DE" dirty="0"/>
          </a:p>
        </p:txBody>
      </p:sp>
      <p:pic>
        <p:nvPicPr>
          <p:cNvPr id="4" name="Onlinebild-Platzhalter 3"/>
          <p:cNvPicPr>
            <a:picLocks noGrp="1" noChangeAspect="1"/>
          </p:cNvPicPr>
          <p:nvPr>
            <p:ph type="clipArt" sz="quarter" idx="18"/>
          </p:nvPr>
        </p:nvPicPr>
        <p:blipFill>
          <a:blip r:embed="rId4" cstate="print">
            <a:extLst>
              <a:ext uri="{28A0092B-C50C-407E-A947-70E740481C1C}">
                <a14:useLocalDpi xmlns:a14="http://schemas.microsoft.com/office/drawing/2010/main" val="0"/>
              </a:ext>
            </a:extLst>
          </a:blip>
          <a:stretch>
            <a:fillRect/>
          </a:stretch>
        </p:blipFill>
        <p:spPr>
          <a:xfrm>
            <a:off x="7924800" y="6178438"/>
            <a:ext cx="1219200" cy="215567"/>
          </a:xfrm>
        </p:spPr>
      </p:pic>
      <p:sp>
        <p:nvSpPr>
          <p:cNvPr id="8" name="Fußzeilenplatzhalter 7"/>
          <p:cNvSpPr>
            <a:spLocks noGrp="1"/>
          </p:cNvSpPr>
          <p:nvPr>
            <p:ph type="ftr" sz="quarter" idx="11"/>
          </p:nvPr>
        </p:nvSpPr>
        <p:spPr>
          <a:xfrm>
            <a:off x="396000" y="6516000"/>
            <a:ext cx="5886000" cy="138499"/>
          </a:xfrm>
        </p:spPr>
        <p:txBody>
          <a:bodyPr/>
          <a:lstStyle/>
          <a:p>
            <a:r>
              <a:rPr lang="de-DE" dirty="0" smtClean="0"/>
              <a:t>Stand: 25. Januar 2024, </a:t>
            </a:r>
            <a:r>
              <a:rPr lang="de-DE" dirty="0" smtClean="0"/>
              <a:t>Verbraucherzentrale Bundesverband e.V.</a:t>
            </a:r>
            <a:endParaRPr lang="de-DE" dirty="0"/>
          </a:p>
        </p:txBody>
      </p:sp>
      <p:pic>
        <p:nvPicPr>
          <p:cNvPr id="39" name="Grafik 38"/>
          <p:cNvPicPr>
            <a:picLocks noChangeAspect="1"/>
          </p:cNvPicPr>
          <p:nvPr/>
        </p:nvPicPr>
        <p:blipFill rotWithShape="1">
          <a:blip r:embed="rId5"/>
          <a:srcRect l="74595" t="30585" r="17879" b="46082"/>
          <a:stretch/>
        </p:blipFill>
        <p:spPr>
          <a:xfrm>
            <a:off x="7152580" y="688663"/>
            <a:ext cx="1544439" cy="1496342"/>
          </a:xfrm>
          <a:prstGeom prst="wedgeEllipseCallout">
            <a:avLst>
              <a:gd name="adj1" fmla="val -51053"/>
              <a:gd name="adj2" fmla="val 45950"/>
            </a:avLst>
          </a:prstGeom>
        </p:spPr>
      </p:pic>
      <p:sp>
        <p:nvSpPr>
          <p:cNvPr id="5" name="Diagonal liegende Ecken des Rechtecks schneiden 4"/>
          <p:cNvSpPr/>
          <p:nvPr/>
        </p:nvSpPr>
        <p:spPr>
          <a:xfrm>
            <a:off x="426178" y="1321385"/>
            <a:ext cx="6629400" cy="4224281"/>
          </a:xfrm>
          <a:prstGeom prst="snip2DiagRect">
            <a:avLst/>
          </a:prstGeom>
        </p:spPr>
        <p:style>
          <a:lnRef idx="2">
            <a:schemeClr val="accent6"/>
          </a:lnRef>
          <a:fillRef idx="1">
            <a:schemeClr val="lt1"/>
          </a:fillRef>
          <a:effectRef idx="0">
            <a:schemeClr val="accent6"/>
          </a:effectRef>
          <a:fontRef idx="minor">
            <a:schemeClr val="dk1"/>
          </a:fontRef>
        </p:style>
        <p:txBody>
          <a:bodyPr rtlCol="0" anchor="t"/>
          <a:lstStyle/>
          <a:p>
            <a:pPr>
              <a:lnSpc>
                <a:spcPct val="110000"/>
              </a:lnSpc>
              <a:spcAft>
                <a:spcPts val="600"/>
              </a:spcAft>
            </a:pPr>
            <a:r>
              <a:rPr lang="de-DE" dirty="0">
                <a:solidFill>
                  <a:schemeClr val="tx1"/>
                </a:solidFill>
                <a:latin typeface="Arial" panose="020B0604020202020204" pitchFamily="34" charset="0"/>
                <a:ea typeface="MS PGothic" pitchFamily="34" charset="-128"/>
                <a:cs typeface="Arial" panose="020B0604020202020204" pitchFamily="34" charset="0"/>
              </a:rPr>
              <a:t>Cory ist eine sehr fürsorgliche Person, der es wichtig ist, dass es den Menschen um sie herum gut geht. </a:t>
            </a:r>
          </a:p>
          <a:p>
            <a:pPr>
              <a:lnSpc>
                <a:spcPct val="110000"/>
              </a:lnSpc>
              <a:spcAft>
                <a:spcPts val="600"/>
              </a:spcAft>
            </a:pPr>
            <a:r>
              <a:rPr lang="de-DE" dirty="0">
                <a:solidFill>
                  <a:schemeClr val="tx1"/>
                </a:solidFill>
                <a:latin typeface="Arial" panose="020B0604020202020204" pitchFamily="34" charset="0"/>
                <a:ea typeface="MS PGothic" pitchFamily="34" charset="-128"/>
                <a:cs typeface="Arial" panose="020B0604020202020204" pitchFamily="34" charset="0"/>
              </a:rPr>
              <a:t>Sie liest gern zu verschiedenen Themen, schaut aber auch gern kurze Clips mit Dokumentationen oder Reportagen.</a:t>
            </a:r>
          </a:p>
          <a:p>
            <a:pPr>
              <a:lnSpc>
                <a:spcPct val="110000"/>
              </a:lnSpc>
              <a:spcAft>
                <a:spcPts val="600"/>
              </a:spcAft>
            </a:pPr>
            <a:r>
              <a:rPr lang="de-DE" dirty="0">
                <a:solidFill>
                  <a:schemeClr val="tx1"/>
                </a:solidFill>
                <a:latin typeface="Arial" panose="020B0604020202020204" pitchFamily="34" charset="0"/>
                <a:ea typeface="MS PGothic" pitchFamily="34" charset="-128"/>
                <a:cs typeface="Arial" panose="020B0604020202020204" pitchFamily="34" charset="0"/>
              </a:rPr>
              <a:t>Cory interessiert sich für Kunst und ist kreativ. </a:t>
            </a:r>
          </a:p>
          <a:p>
            <a:pPr>
              <a:lnSpc>
                <a:spcPct val="110000"/>
              </a:lnSpc>
              <a:spcAft>
                <a:spcPts val="600"/>
              </a:spcAft>
            </a:pPr>
            <a:r>
              <a:rPr lang="de-DE" dirty="0">
                <a:solidFill>
                  <a:schemeClr val="tx1"/>
                </a:solidFill>
                <a:latin typeface="Arial" panose="020B0604020202020204" pitchFamily="34" charset="0"/>
                <a:ea typeface="MS PGothic" pitchFamily="34" charset="-128"/>
                <a:cs typeface="Arial" panose="020B0604020202020204" pitchFamily="34" charset="0"/>
              </a:rPr>
              <a:t>Sie hat Lust auf eigene Projekte und ist gern informiert, was um sie herum passiert. </a:t>
            </a:r>
          </a:p>
          <a:p>
            <a:pPr>
              <a:lnSpc>
                <a:spcPct val="110000"/>
              </a:lnSpc>
              <a:spcAft>
                <a:spcPts val="600"/>
              </a:spcAft>
            </a:pPr>
            <a:r>
              <a:rPr lang="de-DE" dirty="0">
                <a:solidFill>
                  <a:schemeClr val="tx1"/>
                </a:solidFill>
                <a:latin typeface="Arial" panose="020B0604020202020204" pitchFamily="34" charset="0"/>
                <a:ea typeface="MS PGothic" pitchFamily="34" charset="-128"/>
                <a:cs typeface="Arial" panose="020B0604020202020204" pitchFamily="34" charset="0"/>
              </a:rPr>
              <a:t>Sie tauscht sich gern mit den Menschen in ihrem Leben aus und diskutiert gern.</a:t>
            </a:r>
          </a:p>
        </p:txBody>
      </p:sp>
      <p:sp>
        <p:nvSpPr>
          <p:cNvPr id="6" name="Wolkenförmige Legende 5"/>
          <p:cNvSpPr/>
          <p:nvPr/>
        </p:nvSpPr>
        <p:spPr>
          <a:xfrm>
            <a:off x="6619558" y="2296403"/>
            <a:ext cx="2125980" cy="1611630"/>
          </a:xfrm>
          <a:prstGeom prst="cloudCallout">
            <a:avLst>
              <a:gd name="adj1" fmla="val -53629"/>
              <a:gd name="adj2" fmla="val 7101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smtClean="0"/>
              <a:t>Video-Clips zum Thema machen</a:t>
            </a:r>
            <a:endParaRPr lang="de-DE" dirty="0"/>
          </a:p>
        </p:txBody>
      </p:sp>
      <p:sp>
        <p:nvSpPr>
          <p:cNvPr id="9" name="Wolkenförmige Legende 8"/>
          <p:cNvSpPr/>
          <p:nvPr/>
        </p:nvSpPr>
        <p:spPr>
          <a:xfrm>
            <a:off x="125383" y="4668246"/>
            <a:ext cx="2125980" cy="1611630"/>
          </a:xfrm>
          <a:prstGeom prst="cloudCallout">
            <a:avLst>
              <a:gd name="adj1" fmla="val 77017"/>
              <a:gd name="adj2" fmla="val -4459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smtClean="0"/>
              <a:t>Info-</a:t>
            </a:r>
            <a:r>
              <a:rPr lang="de-DE" dirty="0" err="1" smtClean="0"/>
              <a:t>Slides</a:t>
            </a:r>
            <a:r>
              <a:rPr lang="de-DE" dirty="0" smtClean="0"/>
              <a:t> auf </a:t>
            </a:r>
            <a:r>
              <a:rPr lang="de-DE" dirty="0" err="1" smtClean="0"/>
              <a:t>Insta</a:t>
            </a:r>
            <a:endParaRPr lang="de-DE" dirty="0"/>
          </a:p>
        </p:txBody>
      </p:sp>
      <p:sp>
        <p:nvSpPr>
          <p:cNvPr id="10" name="Wolkenförmige Legende 9"/>
          <p:cNvSpPr/>
          <p:nvPr/>
        </p:nvSpPr>
        <p:spPr>
          <a:xfrm>
            <a:off x="3289830" y="4270007"/>
            <a:ext cx="3053266" cy="2023934"/>
          </a:xfrm>
          <a:prstGeom prst="cloudCallout">
            <a:avLst>
              <a:gd name="adj1" fmla="val -62685"/>
              <a:gd name="adj2" fmla="val -55178"/>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err="1" smtClean="0"/>
              <a:t>Künsterler:innen</a:t>
            </a:r>
            <a:r>
              <a:rPr lang="de-DE" dirty="0" smtClean="0"/>
              <a:t> finden, die über das Thema sprechen</a:t>
            </a:r>
            <a:endParaRPr lang="de-DE" dirty="0"/>
          </a:p>
        </p:txBody>
      </p:sp>
      <p:sp>
        <p:nvSpPr>
          <p:cNvPr id="11" name="Wolkenförmige Legende 10"/>
          <p:cNvSpPr/>
          <p:nvPr/>
        </p:nvSpPr>
        <p:spPr>
          <a:xfrm>
            <a:off x="2458720" y="184853"/>
            <a:ext cx="2317699" cy="1538350"/>
          </a:xfrm>
          <a:prstGeom prst="cloudCallout">
            <a:avLst>
              <a:gd name="adj1" fmla="val -63985"/>
              <a:gd name="adj2" fmla="val 47983"/>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smtClean="0"/>
              <a:t>Projekt in der Gemeinde umsetzen</a:t>
            </a:r>
            <a:endParaRPr lang="de-DE" dirty="0"/>
          </a:p>
        </p:txBody>
      </p:sp>
    </p:spTree>
    <p:extLst>
      <p:ext uri="{BB962C8B-B14F-4D97-AF65-F5344CB8AC3E}">
        <p14:creationId xmlns:p14="http://schemas.microsoft.com/office/powerpoint/2010/main" val="18646468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p:txBody>
          <a:bodyPr/>
          <a:lstStyle/>
          <a:p>
            <a:r>
              <a:rPr lang="de-DE" dirty="0" smtClean="0"/>
              <a:t>Selbst aktiv werden</a:t>
            </a:r>
            <a:endParaRPr lang="de-DE" dirty="0"/>
          </a:p>
        </p:txBody>
      </p:sp>
      <p:sp>
        <p:nvSpPr>
          <p:cNvPr id="4" name="Inhaltsplatzhalter 3"/>
          <p:cNvSpPr>
            <a:spLocks noGrp="1"/>
          </p:cNvSpPr>
          <p:nvPr>
            <p:ph idx="1"/>
          </p:nvPr>
        </p:nvSpPr>
        <p:spPr>
          <a:xfrm>
            <a:off x="396000" y="1427524"/>
            <a:ext cx="8349538" cy="4118050"/>
          </a:xfrm>
        </p:spPr>
        <p:txBody>
          <a:bodyPr/>
          <a:lstStyle/>
          <a:p>
            <a:r>
              <a:rPr lang="de-DE" cap="none" dirty="0"/>
              <a:t>Ihr habt ein Thema, das ihr anderen gern </a:t>
            </a:r>
            <a:r>
              <a:rPr lang="de-DE" cap="none" dirty="0" smtClean="0"/>
              <a:t>in einer Aktion näherbringen möchtet</a:t>
            </a:r>
            <a:r>
              <a:rPr lang="de-DE" cap="none" dirty="0" smtClean="0"/>
              <a:t>:</a:t>
            </a:r>
          </a:p>
          <a:p>
            <a:endParaRPr lang="de-DE" cap="none" dirty="0"/>
          </a:p>
          <a:p>
            <a:r>
              <a:rPr lang="de-DE" cap="none" dirty="0" smtClean="0"/>
              <a:t>Erstellt ein Profil eurer Zielgruppe, um dann eure eigene Aktion zu planen. </a:t>
            </a:r>
          </a:p>
          <a:p>
            <a:pPr marL="285750" indent="-285750">
              <a:buFont typeface="Wingdings" panose="05000000000000000000" pitchFamily="2" charset="2"/>
              <a:buChar char="§"/>
            </a:pPr>
            <a:r>
              <a:rPr lang="de-DE" b="0" cap="none" dirty="0" smtClean="0"/>
              <a:t>Findet euch in Kleingruppen zusammen: eine Person führt das Interview, eine Person wird befragt und eine Person notiert die Antworten. </a:t>
            </a:r>
          </a:p>
          <a:p>
            <a:pPr marL="285750" indent="-285750">
              <a:buFont typeface="Wingdings" panose="05000000000000000000" pitchFamily="2" charset="2"/>
              <a:buChar char="§"/>
            </a:pPr>
            <a:r>
              <a:rPr lang="de-DE" b="0" cap="none" dirty="0" smtClean="0"/>
              <a:t>Nutzt für das Interview die Fragen aus der Empathiekarte. Dabei </a:t>
            </a:r>
            <a:r>
              <a:rPr lang="de-DE" b="0" cap="none" dirty="0"/>
              <a:t>hilft euch der Action Planner auf den Seiten 28 bis 31</a:t>
            </a:r>
            <a:r>
              <a:rPr lang="de-DE" b="0" cap="none" dirty="0" smtClean="0"/>
              <a:t>.</a:t>
            </a:r>
          </a:p>
          <a:p>
            <a:endParaRPr lang="de-DE" b="0" cap="none" dirty="0" smtClean="0"/>
          </a:p>
          <a:p>
            <a:r>
              <a:rPr lang="de-DE" cap="none" dirty="0" smtClean="0"/>
              <a:t>Erstellt anschließend ein Profil aus den gewonnenen Antworten und überlegt euch, wie eure eigene Aktion für die interviewte Person aussehen sollte. </a:t>
            </a:r>
            <a:endParaRPr lang="de-DE" cap="none" dirty="0"/>
          </a:p>
        </p:txBody>
      </p:sp>
      <p:sp>
        <p:nvSpPr>
          <p:cNvPr id="7" name="Fußzeilenplatzhalter 7"/>
          <p:cNvSpPr>
            <a:spLocks noGrp="1"/>
          </p:cNvSpPr>
          <p:nvPr>
            <p:ph type="ftr" sz="quarter" idx="11"/>
          </p:nvPr>
        </p:nvSpPr>
        <p:spPr>
          <a:xfrm>
            <a:off x="396000" y="6516000"/>
            <a:ext cx="5886000" cy="138499"/>
          </a:xfrm>
        </p:spPr>
        <p:txBody>
          <a:bodyPr/>
          <a:lstStyle/>
          <a:p>
            <a:r>
              <a:rPr lang="de-DE" dirty="0" smtClean="0"/>
              <a:t>Stand: 25. Januar 2024, </a:t>
            </a:r>
            <a:r>
              <a:rPr lang="de-DE" dirty="0" smtClean="0"/>
              <a:t>Verbraucherzentrale Bundesverband e.V.</a:t>
            </a:r>
            <a:endParaRPr lang="de-DE" dirty="0"/>
          </a:p>
        </p:txBody>
      </p:sp>
      <p:pic>
        <p:nvPicPr>
          <p:cNvPr id="8"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707"/>
            <a:ext cx="1219200" cy="215567"/>
          </a:xfrm>
        </p:spPr>
      </p:pic>
    </p:spTree>
    <p:extLst>
      <p:ext uri="{BB962C8B-B14F-4D97-AF65-F5344CB8AC3E}">
        <p14:creationId xmlns:p14="http://schemas.microsoft.com/office/powerpoint/2010/main" val="34153160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p:txBody>
          <a:bodyPr/>
          <a:lstStyle/>
          <a:p>
            <a:r>
              <a:rPr lang="de-DE" dirty="0" smtClean="0"/>
              <a:t>Ergebnispräsentation</a:t>
            </a:r>
            <a:endParaRPr lang="de-DE" dirty="0"/>
          </a:p>
        </p:txBody>
      </p:sp>
      <p:sp>
        <p:nvSpPr>
          <p:cNvPr id="7" name="Fußzeilenplatzhalter 7"/>
          <p:cNvSpPr>
            <a:spLocks noGrp="1"/>
          </p:cNvSpPr>
          <p:nvPr>
            <p:ph type="ftr" sz="quarter" idx="11"/>
          </p:nvPr>
        </p:nvSpPr>
        <p:spPr>
          <a:xfrm>
            <a:off x="396000" y="6516000"/>
            <a:ext cx="5886000" cy="138499"/>
          </a:xfrm>
        </p:spPr>
        <p:txBody>
          <a:bodyPr/>
          <a:lstStyle/>
          <a:p>
            <a:r>
              <a:rPr lang="de-DE" dirty="0" smtClean="0"/>
              <a:t>Stand: 25. Januar 2024, </a:t>
            </a:r>
            <a:r>
              <a:rPr lang="de-DE" dirty="0" smtClean="0"/>
              <a:t>Verbraucherzentrale Bundesverband e.V.</a:t>
            </a:r>
            <a:endParaRPr lang="de-DE" dirty="0"/>
          </a:p>
        </p:txBody>
      </p:sp>
      <p:pic>
        <p:nvPicPr>
          <p:cNvPr id="8" name="Inhaltsplatzhalt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3543" y="3281749"/>
            <a:ext cx="3810906" cy="2850639"/>
          </a:xfrm>
          <a:prstGeom prst="rect">
            <a:avLst/>
          </a:prstGeom>
        </p:spPr>
      </p:pic>
      <p:sp>
        <p:nvSpPr>
          <p:cNvPr id="9" name="Ovale Legende 8"/>
          <p:cNvSpPr/>
          <p:nvPr/>
        </p:nvSpPr>
        <p:spPr>
          <a:xfrm>
            <a:off x="6282000" y="1093746"/>
            <a:ext cx="1989933" cy="1618364"/>
          </a:xfrm>
          <a:prstGeom prst="wedgeEllipseCallout">
            <a:avLst>
              <a:gd name="adj1" fmla="val -60707"/>
              <a:gd name="adj2" fmla="val 92105"/>
            </a:avLst>
          </a:prstGeom>
          <a:solidFill>
            <a:srgbClr val="6B368A"/>
          </a:solidFill>
          <a:ln>
            <a:solidFill>
              <a:srgbClr val="6B368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0" name="Wolkenförmige Legende 9"/>
          <p:cNvSpPr/>
          <p:nvPr/>
        </p:nvSpPr>
        <p:spPr>
          <a:xfrm>
            <a:off x="1224253" y="1439034"/>
            <a:ext cx="3346516" cy="2234221"/>
          </a:xfrm>
          <a:prstGeom prst="cloudCallout">
            <a:avLst>
              <a:gd name="adj1" fmla="val 69816"/>
              <a:gd name="adj2" fmla="val 31602"/>
            </a:avLst>
          </a:prstGeom>
          <a:solidFill>
            <a:srgbClr val="019BA5"/>
          </a:solidFill>
          <a:ln>
            <a:solidFill>
              <a:srgbClr val="019BA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11" name="Wolkenförmige Legende 10"/>
          <p:cNvSpPr/>
          <p:nvPr/>
        </p:nvSpPr>
        <p:spPr>
          <a:xfrm rot="10372336" flipH="1">
            <a:off x="1146799" y="4112235"/>
            <a:ext cx="2601026" cy="1865993"/>
          </a:xfrm>
          <a:prstGeom prst="cloudCallout">
            <a:avLst>
              <a:gd name="adj1" fmla="val 69816"/>
              <a:gd name="adj2" fmla="val 31602"/>
            </a:avLst>
          </a:prstGeom>
          <a:solidFill>
            <a:srgbClr val="6B368A"/>
          </a:solidFill>
          <a:ln>
            <a:solidFill>
              <a:srgbClr val="6B368A"/>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pic>
        <p:nvPicPr>
          <p:cNvPr id="12" name="Onlinebild-Platzhalter 4"/>
          <p:cNvPicPr>
            <a:picLocks noGrp="1" noChangeAspect="1"/>
          </p:cNvPicPr>
          <p:nvPr>
            <p:ph type="clipArt" sz="quarter" idx="18"/>
          </p:nvPr>
        </p:nvPicPr>
        <p:blipFill>
          <a:blip r:embed="rId4" cstate="print">
            <a:extLst>
              <a:ext uri="{28A0092B-C50C-407E-A947-70E740481C1C}">
                <a14:useLocalDpi xmlns:a14="http://schemas.microsoft.com/office/drawing/2010/main" val="0"/>
              </a:ext>
            </a:extLst>
          </a:blip>
          <a:stretch>
            <a:fillRect/>
          </a:stretch>
        </p:blipFill>
        <p:spPr>
          <a:xfrm>
            <a:off x="7924800" y="6175707"/>
            <a:ext cx="1219200" cy="215567"/>
          </a:xfrm>
        </p:spPr>
      </p:pic>
      <p:sp>
        <p:nvSpPr>
          <p:cNvPr id="4" name="Textfeld 3"/>
          <p:cNvSpPr txBox="1"/>
          <p:nvPr/>
        </p:nvSpPr>
        <p:spPr>
          <a:xfrm>
            <a:off x="1641917" y="2003155"/>
            <a:ext cx="2745669" cy="923330"/>
          </a:xfrm>
          <a:prstGeom prst="rect">
            <a:avLst/>
          </a:prstGeom>
          <a:noFill/>
        </p:spPr>
        <p:txBody>
          <a:bodyPr wrap="square" rtlCol="0">
            <a:spAutoFit/>
          </a:bodyPr>
          <a:lstStyle/>
          <a:p>
            <a:r>
              <a:rPr lang="de-DE" b="1" dirty="0" smtClean="0">
                <a:solidFill>
                  <a:schemeClr val="bg1"/>
                </a:solidFill>
              </a:rPr>
              <a:t>Welche Ergebnisse konntet ihr aus den Interviews gewinnen?</a:t>
            </a:r>
            <a:endParaRPr lang="de-DE" b="1" dirty="0">
              <a:solidFill>
                <a:schemeClr val="bg1"/>
              </a:solidFill>
            </a:endParaRPr>
          </a:p>
        </p:txBody>
      </p:sp>
      <p:sp>
        <p:nvSpPr>
          <p:cNvPr id="13" name="Textfeld 12"/>
          <p:cNvSpPr txBox="1"/>
          <p:nvPr/>
        </p:nvSpPr>
        <p:spPr>
          <a:xfrm>
            <a:off x="1521868" y="4540509"/>
            <a:ext cx="2046514" cy="1200329"/>
          </a:xfrm>
          <a:prstGeom prst="rect">
            <a:avLst/>
          </a:prstGeom>
          <a:noFill/>
        </p:spPr>
        <p:txBody>
          <a:bodyPr wrap="square" rtlCol="0">
            <a:spAutoFit/>
          </a:bodyPr>
          <a:lstStyle/>
          <a:p>
            <a:r>
              <a:rPr lang="de-DE" b="1" dirty="0" smtClean="0">
                <a:solidFill>
                  <a:schemeClr val="bg1"/>
                </a:solidFill>
              </a:rPr>
              <a:t>Welches Profil hat sich aus den Antworten ergeben?</a:t>
            </a:r>
            <a:endParaRPr lang="de-DE" b="1" dirty="0">
              <a:solidFill>
                <a:schemeClr val="bg1"/>
              </a:solidFill>
            </a:endParaRPr>
          </a:p>
        </p:txBody>
      </p:sp>
      <p:sp>
        <p:nvSpPr>
          <p:cNvPr id="14" name="Textfeld 13"/>
          <p:cNvSpPr txBox="1"/>
          <p:nvPr/>
        </p:nvSpPr>
        <p:spPr>
          <a:xfrm>
            <a:off x="6661135" y="1309313"/>
            <a:ext cx="1527703" cy="1200329"/>
          </a:xfrm>
          <a:prstGeom prst="rect">
            <a:avLst/>
          </a:prstGeom>
          <a:noFill/>
        </p:spPr>
        <p:txBody>
          <a:bodyPr wrap="square" rtlCol="0">
            <a:spAutoFit/>
          </a:bodyPr>
          <a:lstStyle/>
          <a:p>
            <a:r>
              <a:rPr lang="de-DE" b="1" dirty="0" smtClean="0">
                <a:solidFill>
                  <a:schemeClr val="bg1"/>
                </a:solidFill>
              </a:rPr>
              <a:t>Was für eine Aktion werdet ihr planen?</a:t>
            </a:r>
            <a:endParaRPr lang="de-DE" b="1" dirty="0">
              <a:solidFill>
                <a:schemeClr val="bg1"/>
              </a:solidFill>
            </a:endParaRPr>
          </a:p>
        </p:txBody>
      </p:sp>
    </p:spTree>
    <p:extLst>
      <p:ext uri="{BB962C8B-B14F-4D97-AF65-F5344CB8AC3E}">
        <p14:creationId xmlns:p14="http://schemas.microsoft.com/office/powerpoint/2010/main" val="9005216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platzhalter 13"/>
          <p:cNvSpPr>
            <a:spLocks noGrp="1"/>
          </p:cNvSpPr>
          <p:nvPr>
            <p:ph type="body" sz="quarter" idx="19"/>
          </p:nvPr>
        </p:nvSpPr>
        <p:spPr>
          <a:solidFill>
            <a:srgbClr val="019BA5"/>
          </a:solidFill>
        </p:spPr>
        <p:txBody>
          <a:bodyPr/>
          <a:lstStyle/>
          <a:p>
            <a:endParaRPr lang="de-DE" dirty="0"/>
          </a:p>
        </p:txBody>
      </p:sp>
      <p:sp>
        <p:nvSpPr>
          <p:cNvPr id="12" name="Textplatzhalter 11"/>
          <p:cNvSpPr>
            <a:spLocks noGrp="1"/>
          </p:cNvSpPr>
          <p:nvPr>
            <p:ph type="body" sz="quarter" idx="15"/>
          </p:nvPr>
        </p:nvSpPr>
        <p:spPr>
          <a:solidFill>
            <a:srgbClr val="019BA5">
              <a:alpha val="75000"/>
            </a:srgbClr>
          </a:solidFill>
        </p:spPr>
        <p:txBody>
          <a:bodyPr/>
          <a:lstStyle/>
          <a:p>
            <a:endParaRPr lang="de-DE" dirty="0"/>
          </a:p>
        </p:txBody>
      </p:sp>
      <p:sp>
        <p:nvSpPr>
          <p:cNvPr id="6" name="Fußzeilenplatzhalter 5"/>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sp>
        <p:nvSpPr>
          <p:cNvPr id="8" name="Titel 7"/>
          <p:cNvSpPr>
            <a:spLocks noGrp="1"/>
          </p:cNvSpPr>
          <p:nvPr>
            <p:ph type="title"/>
          </p:nvPr>
        </p:nvSpPr>
        <p:spPr/>
        <p:txBody>
          <a:bodyPr/>
          <a:lstStyle/>
          <a:p>
            <a:r>
              <a:rPr lang="de-DE" dirty="0" smtClean="0"/>
              <a:t>Feedback</a:t>
            </a:r>
            <a:endParaRPr lang="de-DE" dirty="0"/>
          </a:p>
        </p:txBody>
      </p:sp>
      <p:pic>
        <p:nvPicPr>
          <p:cNvPr id="9"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707"/>
            <a:ext cx="1219200" cy="215567"/>
          </a:xfrm>
        </p:spPr>
      </p:pic>
    </p:spTree>
    <p:extLst>
      <p:ext uri="{BB962C8B-B14F-4D97-AF65-F5344CB8AC3E}">
        <p14:creationId xmlns:p14="http://schemas.microsoft.com/office/powerpoint/2010/main" val="196411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p:txBody>
          <a:bodyPr/>
          <a:lstStyle/>
          <a:p>
            <a:r>
              <a:rPr lang="de-DE" dirty="0" smtClean="0"/>
              <a:t>Abschluss</a:t>
            </a:r>
            <a:endParaRPr lang="de-DE" dirty="0"/>
          </a:p>
        </p:txBody>
      </p:sp>
      <p:pic>
        <p:nvPicPr>
          <p:cNvPr id="5"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707"/>
            <a:ext cx="1219200" cy="215567"/>
          </a:xfrm>
        </p:spPr>
      </p:pic>
      <p:sp>
        <p:nvSpPr>
          <p:cNvPr id="7" name="Fußzeilenplatzhalter 7"/>
          <p:cNvSpPr>
            <a:spLocks noGrp="1"/>
          </p:cNvSpPr>
          <p:nvPr>
            <p:ph type="ftr" sz="quarter" idx="11"/>
          </p:nvPr>
        </p:nvSpPr>
        <p:spPr>
          <a:xfrm>
            <a:off x="396000" y="6516000"/>
            <a:ext cx="5886000" cy="138499"/>
          </a:xfrm>
        </p:spPr>
        <p:txBody>
          <a:bodyPr/>
          <a:lstStyle/>
          <a:p>
            <a:r>
              <a:rPr lang="de-DE" dirty="0" smtClean="0"/>
              <a:t>Stand: 25. Januar 2024, </a:t>
            </a:r>
            <a:r>
              <a:rPr lang="de-DE" dirty="0" smtClean="0"/>
              <a:t>Verbraucherzentrale Bundesverband e.V.</a:t>
            </a:r>
            <a:endParaRPr lang="de-DE" dirty="0"/>
          </a:p>
        </p:txBody>
      </p:sp>
      <p:pic>
        <p:nvPicPr>
          <p:cNvPr id="8" name="Grafik 7"/>
          <p:cNvPicPr/>
          <p:nvPr/>
        </p:nvPicPr>
        <p:blipFill rotWithShape="1">
          <a:blip r:embed="rId4"/>
          <a:srcRect b="13303"/>
          <a:stretch/>
        </p:blipFill>
        <p:spPr bwMode="auto">
          <a:xfrm>
            <a:off x="397231" y="1247776"/>
            <a:ext cx="8349538" cy="2992276"/>
          </a:xfrm>
          <a:prstGeom prst="rect">
            <a:avLst/>
          </a:prstGeom>
          <a:ln>
            <a:noFill/>
          </a:ln>
          <a:extLst>
            <a:ext uri="{53640926-AAD7-44D8-BBD7-CCE9431645EC}">
              <a14:shadowObscured xmlns:a14="http://schemas.microsoft.com/office/drawing/2010/main"/>
            </a:ext>
          </a:extLst>
        </p:spPr>
      </p:pic>
      <p:sp>
        <p:nvSpPr>
          <p:cNvPr id="6" name="Rechteck 5"/>
          <p:cNvSpPr/>
          <p:nvPr/>
        </p:nvSpPr>
        <p:spPr>
          <a:xfrm>
            <a:off x="2698934" y="1254287"/>
            <a:ext cx="5240866" cy="646331"/>
          </a:xfrm>
          <a:prstGeom prst="rect">
            <a:avLst/>
          </a:prstGeom>
        </p:spPr>
        <p:txBody>
          <a:bodyPr wrap="square">
            <a:spAutoFit/>
          </a:bodyPr>
          <a:lstStyle/>
          <a:p>
            <a:r>
              <a:rPr lang="de-DE" b="1" dirty="0" smtClean="0">
                <a:latin typeface="Arial" panose="020B0604020202020204" pitchFamily="34" charset="0"/>
                <a:ea typeface="MS PGothic" pitchFamily="34" charset="-128"/>
                <a:cs typeface="Arial" panose="020B0604020202020204" pitchFamily="34" charset="0"/>
              </a:rPr>
              <a:t>Gebt in </a:t>
            </a:r>
            <a:r>
              <a:rPr lang="de-DE" b="1" dirty="0">
                <a:latin typeface="Arial" panose="020B0604020202020204" pitchFamily="34" charset="0"/>
                <a:ea typeface="MS PGothic" pitchFamily="34" charset="-128"/>
                <a:cs typeface="Arial" panose="020B0604020202020204" pitchFamily="34" charset="0"/>
              </a:rPr>
              <a:t>die Schatztruhe, deren Aussage ihr zustimmt, eine oder mehrere Goldmünzen.</a:t>
            </a:r>
          </a:p>
        </p:txBody>
      </p:sp>
      <p:sp>
        <p:nvSpPr>
          <p:cNvPr id="9" name="Rechteck 8"/>
          <p:cNvSpPr/>
          <p:nvPr/>
        </p:nvSpPr>
        <p:spPr>
          <a:xfrm>
            <a:off x="396000" y="4364778"/>
            <a:ext cx="2302934" cy="1077218"/>
          </a:xfrm>
          <a:prstGeom prst="rect">
            <a:avLst/>
          </a:prstGeom>
        </p:spPr>
        <p:txBody>
          <a:bodyPr wrap="square">
            <a:spAutoFit/>
          </a:bodyPr>
          <a:lstStyle/>
          <a:p>
            <a:r>
              <a:rPr lang="de-DE" sz="1600" dirty="0"/>
              <a:t>Schatztruhe 1: </a:t>
            </a:r>
            <a:r>
              <a:rPr lang="de-DE" sz="1600" dirty="0" smtClean="0"/>
              <a:t/>
            </a:r>
            <a:br>
              <a:rPr lang="de-DE" sz="1600" dirty="0" smtClean="0"/>
            </a:br>
            <a:r>
              <a:rPr lang="de-DE" sz="1600" dirty="0" smtClean="0"/>
              <a:t>Ich </a:t>
            </a:r>
            <a:r>
              <a:rPr lang="de-DE" sz="1600" dirty="0"/>
              <a:t>habe heute viel Neues zum Thema </a:t>
            </a:r>
            <a:r>
              <a:rPr lang="de-DE" sz="1600" dirty="0" smtClean="0"/>
              <a:t>In-Game-Käufe </a:t>
            </a:r>
            <a:r>
              <a:rPr lang="de-DE" sz="1600" dirty="0"/>
              <a:t>gelernt</a:t>
            </a:r>
            <a:r>
              <a:rPr lang="de-DE" sz="1600" dirty="0" smtClean="0"/>
              <a:t>.</a:t>
            </a:r>
            <a:endParaRPr lang="de-DE" sz="1600" dirty="0"/>
          </a:p>
        </p:txBody>
      </p:sp>
      <p:sp>
        <p:nvSpPr>
          <p:cNvPr id="11" name="Rechteck 10"/>
          <p:cNvSpPr/>
          <p:nvPr/>
        </p:nvSpPr>
        <p:spPr>
          <a:xfrm>
            <a:off x="3407767" y="4364778"/>
            <a:ext cx="2315155" cy="1323439"/>
          </a:xfrm>
          <a:prstGeom prst="rect">
            <a:avLst/>
          </a:prstGeom>
        </p:spPr>
        <p:txBody>
          <a:bodyPr wrap="square">
            <a:spAutoFit/>
          </a:bodyPr>
          <a:lstStyle/>
          <a:p>
            <a:r>
              <a:rPr lang="de-DE" sz="1600" dirty="0"/>
              <a:t>Schatztruhe 2: </a:t>
            </a:r>
            <a:r>
              <a:rPr lang="de-DE" sz="1600" dirty="0" smtClean="0"/>
              <a:t/>
            </a:r>
            <a:br>
              <a:rPr lang="de-DE" sz="1600" dirty="0" smtClean="0"/>
            </a:br>
            <a:r>
              <a:rPr lang="de-DE" sz="1600" dirty="0" smtClean="0"/>
              <a:t>Mein </a:t>
            </a:r>
            <a:r>
              <a:rPr lang="de-DE" sz="1600" dirty="0"/>
              <a:t>Interesse, </a:t>
            </a:r>
            <a:r>
              <a:rPr lang="de-DE" sz="1600" dirty="0" smtClean="0"/>
              <a:t>In-Game-Käufe </a:t>
            </a:r>
            <a:r>
              <a:rPr lang="de-DE" sz="1600" dirty="0"/>
              <a:t>zu hinterfragen, ist heute größer geworden. </a:t>
            </a:r>
          </a:p>
        </p:txBody>
      </p:sp>
      <p:sp>
        <p:nvSpPr>
          <p:cNvPr id="12" name="Rechteck 11"/>
          <p:cNvSpPr/>
          <p:nvPr/>
        </p:nvSpPr>
        <p:spPr>
          <a:xfrm>
            <a:off x="6522778" y="4367482"/>
            <a:ext cx="2313071" cy="1077218"/>
          </a:xfrm>
          <a:prstGeom prst="rect">
            <a:avLst/>
          </a:prstGeom>
        </p:spPr>
        <p:txBody>
          <a:bodyPr wrap="square">
            <a:spAutoFit/>
          </a:bodyPr>
          <a:lstStyle/>
          <a:p>
            <a:r>
              <a:rPr lang="de-DE" sz="1600" dirty="0"/>
              <a:t>Schatztruhe 3: </a:t>
            </a:r>
            <a:r>
              <a:rPr lang="de-DE" sz="1600" dirty="0" smtClean="0"/>
              <a:t/>
            </a:r>
            <a:br>
              <a:rPr lang="de-DE" sz="1600" dirty="0" smtClean="0"/>
            </a:br>
            <a:r>
              <a:rPr lang="de-DE" sz="1600" dirty="0" smtClean="0"/>
              <a:t>Mir </a:t>
            </a:r>
            <a:r>
              <a:rPr lang="de-DE" sz="1600" dirty="0"/>
              <a:t>hat die </a:t>
            </a:r>
            <a:r>
              <a:rPr lang="de-DE" sz="1600" dirty="0" smtClean="0"/>
              <a:t>Methode Empathiekarte </a:t>
            </a:r>
            <a:r>
              <a:rPr lang="de-DE" sz="1600" dirty="0" smtClean="0"/>
              <a:t>gefallen</a:t>
            </a:r>
            <a:r>
              <a:rPr lang="de-DE" sz="1600" dirty="0"/>
              <a:t>.</a:t>
            </a:r>
          </a:p>
        </p:txBody>
      </p:sp>
    </p:spTree>
    <p:extLst>
      <p:ext uri="{BB962C8B-B14F-4D97-AF65-F5344CB8AC3E}">
        <p14:creationId xmlns:p14="http://schemas.microsoft.com/office/powerpoint/2010/main" val="10196140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platzhalter 14"/>
          <p:cNvSpPr>
            <a:spLocks noGrp="1"/>
          </p:cNvSpPr>
          <p:nvPr>
            <p:ph type="body" sz="quarter" idx="18"/>
          </p:nvPr>
        </p:nvSpPr>
        <p:spPr>
          <a:solidFill>
            <a:srgbClr val="019BA5"/>
          </a:solidFill>
          <a:ln>
            <a:noFill/>
          </a:ln>
        </p:spPr>
        <p:txBody>
          <a:bodyPr/>
          <a:lstStyle/>
          <a:p>
            <a:endParaRPr lang="de-DE" dirty="0"/>
          </a:p>
        </p:txBody>
      </p:sp>
      <p:sp>
        <p:nvSpPr>
          <p:cNvPr id="13" name="Textplatzhalter 12"/>
          <p:cNvSpPr>
            <a:spLocks noGrp="1"/>
          </p:cNvSpPr>
          <p:nvPr>
            <p:ph type="body" sz="quarter" idx="15"/>
          </p:nvPr>
        </p:nvSpPr>
        <p:spPr>
          <a:solidFill>
            <a:srgbClr val="019BA5">
              <a:alpha val="75000"/>
            </a:srgbClr>
          </a:solidFill>
          <a:ln>
            <a:noFill/>
          </a:ln>
        </p:spPr>
        <p:txBody>
          <a:bodyPr/>
          <a:lstStyle/>
          <a:p>
            <a:endParaRPr lang="de-DE" dirty="0"/>
          </a:p>
        </p:txBody>
      </p:sp>
      <p:sp>
        <p:nvSpPr>
          <p:cNvPr id="5" name="Inhaltsplatzhalter 4"/>
          <p:cNvSpPr>
            <a:spLocks noGrp="1"/>
          </p:cNvSpPr>
          <p:nvPr>
            <p:ph idx="1"/>
          </p:nvPr>
        </p:nvSpPr>
        <p:spPr>
          <a:xfrm>
            <a:off x="396000" y="4795067"/>
            <a:ext cx="6048000" cy="1575816"/>
          </a:xfrm>
        </p:spPr>
        <p:txBody>
          <a:bodyPr/>
          <a:lstStyle/>
          <a:p>
            <a:r>
              <a:rPr lang="de-DE" dirty="0" smtClean="0"/>
              <a:t>Verbraucherzentrale </a:t>
            </a:r>
            <a:br>
              <a:rPr lang="de-DE" dirty="0" smtClean="0"/>
            </a:br>
            <a:r>
              <a:rPr lang="de-DE" dirty="0" smtClean="0"/>
              <a:t>Bundesverband e.V.</a:t>
            </a:r>
          </a:p>
          <a:p>
            <a:r>
              <a:rPr lang="de-DE" dirty="0" smtClean="0"/>
              <a:t>Rudi-Dutschke-Straße 17 </a:t>
            </a:r>
            <a:br>
              <a:rPr lang="de-DE" dirty="0" smtClean="0"/>
            </a:br>
            <a:r>
              <a:rPr lang="de-DE" dirty="0" smtClean="0"/>
              <a:t>10969 Berlin</a:t>
            </a:r>
          </a:p>
          <a:p>
            <a:r>
              <a:rPr lang="de-DE" dirty="0"/>
              <a:t>I</a:t>
            </a:r>
            <a:r>
              <a:rPr lang="de-DE" dirty="0" smtClean="0"/>
              <a:t>nfo@vzbv.de</a:t>
            </a:r>
            <a:br>
              <a:rPr lang="de-DE" dirty="0" smtClean="0"/>
            </a:br>
            <a:r>
              <a:rPr lang="de-DE" dirty="0" smtClean="0"/>
              <a:t>www.vzbv.de</a:t>
            </a:r>
            <a:endParaRPr lang="de-DE" dirty="0"/>
          </a:p>
        </p:txBody>
      </p:sp>
      <p:sp>
        <p:nvSpPr>
          <p:cNvPr id="9" name="Titel 8"/>
          <p:cNvSpPr>
            <a:spLocks noGrp="1"/>
          </p:cNvSpPr>
          <p:nvPr>
            <p:ph type="title"/>
          </p:nvPr>
        </p:nvSpPr>
        <p:spPr/>
        <p:txBody>
          <a:bodyPr/>
          <a:lstStyle/>
          <a:p>
            <a:r>
              <a:rPr lang="de-DE" dirty="0" smtClean="0"/>
              <a:t>Impressum</a:t>
            </a:r>
            <a:endParaRPr lang="de-DE" dirty="0"/>
          </a:p>
        </p:txBody>
      </p:sp>
      <p:pic>
        <p:nvPicPr>
          <p:cNvPr id="2" name="Onlinebild-Platzhalter 1"/>
          <p:cNvPicPr>
            <a:picLocks noGrp="1" noChangeAspect="1"/>
          </p:cNvPicPr>
          <p:nvPr>
            <p:ph type="clipArt" sz="quarter" idx="17"/>
          </p:nvPr>
        </p:nvPicPr>
        <p:blipFill>
          <a:blip r:embed="rId3" cstate="print">
            <a:extLst>
              <a:ext uri="{28A0092B-C50C-407E-A947-70E740481C1C}">
                <a14:useLocalDpi xmlns:a14="http://schemas.microsoft.com/office/drawing/2010/main" val="0"/>
              </a:ext>
            </a:extLst>
          </a:blip>
          <a:stretch>
            <a:fillRect/>
          </a:stretch>
        </p:blipFill>
        <p:spPr>
          <a:xfrm>
            <a:off x="6624638" y="3819019"/>
            <a:ext cx="2519362" cy="445450"/>
          </a:xfrm>
        </p:spPr>
      </p:pic>
      <p:sp>
        <p:nvSpPr>
          <p:cNvPr id="8" name="Rechteck 7"/>
          <p:cNvSpPr/>
          <p:nvPr/>
        </p:nvSpPr>
        <p:spPr>
          <a:xfrm>
            <a:off x="302215" y="771840"/>
            <a:ext cx="5391316" cy="1015663"/>
          </a:xfrm>
          <a:prstGeom prst="rect">
            <a:avLst/>
          </a:prstGeom>
        </p:spPr>
        <p:txBody>
          <a:bodyPr wrap="square">
            <a:spAutoFit/>
          </a:bodyPr>
          <a:lstStyle/>
          <a:p>
            <a:r>
              <a:rPr lang="de-DE" sz="1200" dirty="0">
                <a:solidFill>
                  <a:schemeClr val="bg1"/>
                </a:solidFill>
                <a:latin typeface="+mj-lt"/>
              </a:rPr>
              <a:t>Dieses Werk ist lizenziert unter einer Creative </a:t>
            </a:r>
            <a:r>
              <a:rPr lang="de-DE" sz="1200" dirty="0" err="1">
                <a:solidFill>
                  <a:schemeClr val="bg1"/>
                </a:solidFill>
                <a:latin typeface="+mj-lt"/>
              </a:rPr>
              <a:t>Commons</a:t>
            </a:r>
            <a:r>
              <a:rPr lang="de-DE" sz="1200" dirty="0">
                <a:solidFill>
                  <a:schemeClr val="bg1"/>
                </a:solidFill>
                <a:latin typeface="+mj-lt"/>
              </a:rPr>
              <a:t> Namensnennung - Weitergabe unter gleichen Bedingungen 4.0 International </a:t>
            </a:r>
            <a:r>
              <a:rPr lang="de-DE" sz="1200" dirty="0" smtClean="0">
                <a:solidFill>
                  <a:schemeClr val="bg1"/>
                </a:solidFill>
                <a:latin typeface="+mj-lt"/>
              </a:rPr>
              <a:t>Lizenz. </a:t>
            </a:r>
            <a:r>
              <a:rPr lang="de-DE" sz="1200" dirty="0">
                <a:solidFill>
                  <a:schemeClr val="bg1"/>
                </a:solidFill>
                <a:latin typeface="+mj-lt"/>
              </a:rPr>
              <a:t>Der Verbraucherzentrale Bundesverband muss als </a:t>
            </a:r>
            <a:r>
              <a:rPr lang="de-DE" sz="1200" dirty="0" smtClean="0">
                <a:solidFill>
                  <a:schemeClr val="bg1"/>
                </a:solidFill>
                <a:latin typeface="+mj-lt"/>
              </a:rPr>
              <a:t>Quelle genannt </a:t>
            </a:r>
            <a:r>
              <a:rPr lang="de-DE" sz="1200" dirty="0">
                <a:solidFill>
                  <a:schemeClr val="bg1"/>
                </a:solidFill>
                <a:latin typeface="+mj-lt"/>
              </a:rPr>
              <a:t>und die oben genannte Creative </a:t>
            </a:r>
            <a:r>
              <a:rPr lang="de-DE" sz="1200" dirty="0" err="1">
                <a:solidFill>
                  <a:schemeClr val="bg1"/>
                </a:solidFill>
                <a:latin typeface="+mj-lt"/>
              </a:rPr>
              <a:t>Commons</a:t>
            </a:r>
            <a:r>
              <a:rPr lang="de-DE" sz="1200" dirty="0">
                <a:solidFill>
                  <a:schemeClr val="bg1"/>
                </a:solidFill>
                <a:latin typeface="+mj-lt"/>
              </a:rPr>
              <a:t>-Lizenz verwendet werden</a:t>
            </a:r>
            <a:r>
              <a:rPr lang="de-DE" sz="1200" dirty="0" smtClean="0">
                <a:solidFill>
                  <a:schemeClr val="bg1"/>
                </a:solidFill>
                <a:latin typeface="+mj-lt"/>
              </a:rPr>
              <a:t>. Lizenztext </a:t>
            </a:r>
            <a:r>
              <a:rPr lang="de-DE" sz="1200" dirty="0">
                <a:solidFill>
                  <a:schemeClr val="bg1"/>
                </a:solidFill>
                <a:latin typeface="+mj-lt"/>
              </a:rPr>
              <a:t>unter http://creativecommons.org/licenses/by-sa/4.0/</a:t>
            </a:r>
          </a:p>
        </p:txBody>
      </p:sp>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000" y="245007"/>
            <a:ext cx="1242743" cy="479659"/>
          </a:xfrm>
          <a:prstGeom prst="rect">
            <a:avLst/>
          </a:prstGeom>
        </p:spPr>
      </p:pic>
      <p:pic>
        <p:nvPicPr>
          <p:cNvPr id="11" name="Grafi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4638" y="5220331"/>
            <a:ext cx="2278277" cy="1434168"/>
          </a:xfrm>
          <a:prstGeom prst="rect">
            <a:avLst/>
          </a:prstGeom>
        </p:spPr>
      </p:pic>
      <p:sp>
        <p:nvSpPr>
          <p:cNvPr id="16" name="Inhaltsplatzhalter 4"/>
          <p:cNvSpPr txBox="1">
            <a:spLocks/>
          </p:cNvSpPr>
          <p:nvPr/>
        </p:nvSpPr>
        <p:spPr>
          <a:xfrm>
            <a:off x="396000" y="3540154"/>
            <a:ext cx="4136923" cy="550920"/>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de-DE" sz="1400" b="0" kern="1200" cap="none" baseline="0">
                <a:solidFill>
                  <a:schemeClr val="bg1"/>
                </a:solidFill>
                <a:latin typeface="Arial" panose="020B0604020202020204" pitchFamily="34" charset="0"/>
                <a:ea typeface="MS PGothic" pitchFamily="34" charset="-128"/>
                <a:cs typeface="Arial" panose="020B0604020202020204" pitchFamily="34" charset="0"/>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2pPr>
            <a:lvl3pPr marL="360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3pPr>
            <a:lvl4pPr marL="612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a:solidFill>
                  <a:schemeClr val="tx1"/>
                </a:solidFill>
                <a:latin typeface="Arial" panose="020B0604020202020204" pitchFamily="34" charset="0"/>
                <a:ea typeface="MS PGothic" pitchFamily="34" charset="-128"/>
                <a:cs typeface="Arial" panose="020B0604020202020204" pitchFamily="34" charset="0"/>
              </a:defRPr>
            </a:lvl4pPr>
            <a:lvl5pPr marL="360000" indent="-324000" algn="l" defTabSz="914400" rtl="0" eaLnBrk="1" latinLnBrk="0" hangingPunct="1">
              <a:lnSpc>
                <a:spcPct val="110000"/>
              </a:lnSpc>
              <a:spcBef>
                <a:spcPts val="0"/>
              </a:spcBef>
              <a:spcAft>
                <a:spcPts val="600"/>
              </a:spcAft>
              <a:buFontTx/>
              <a:buBlip>
                <a:blip r:embed="rId6"/>
              </a:buBlip>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b="1" dirty="0" smtClean="0"/>
              <a:t>www.verbraucherchecker.de</a:t>
            </a:r>
          </a:p>
          <a:p>
            <a:r>
              <a:rPr lang="de-DE" b="1" dirty="0" smtClean="0"/>
              <a:t>www.instagram.com/verbraucherchecker</a:t>
            </a:r>
            <a:endParaRPr lang="de-DE" b="1" dirty="0"/>
          </a:p>
        </p:txBody>
      </p:sp>
      <p:sp>
        <p:nvSpPr>
          <p:cNvPr id="12" name="Fußzeilenplatzhalter 7"/>
          <p:cNvSpPr>
            <a:spLocks noGrp="1"/>
          </p:cNvSpPr>
          <p:nvPr>
            <p:ph type="ftr" sz="quarter" idx="11"/>
          </p:nvPr>
        </p:nvSpPr>
        <p:spPr>
          <a:xfrm>
            <a:off x="396000" y="6516000"/>
            <a:ext cx="5886000" cy="138499"/>
          </a:xfrm>
        </p:spPr>
        <p:txBody>
          <a:bodyPr/>
          <a:lstStyle/>
          <a:p>
            <a:r>
              <a:rPr lang="de-DE" dirty="0" smtClean="0"/>
              <a:t>Stand: 25. Januar 2024, </a:t>
            </a:r>
            <a:r>
              <a:rPr lang="de-DE" dirty="0" smtClean="0"/>
              <a:t>Verbraucherzentrale Bundesverband e.V.</a:t>
            </a:r>
            <a:endParaRPr lang="de-DE" dirty="0"/>
          </a:p>
        </p:txBody>
      </p:sp>
    </p:spTree>
    <p:extLst>
      <p:ext uri="{BB962C8B-B14F-4D97-AF65-F5344CB8AC3E}">
        <p14:creationId xmlns:p14="http://schemas.microsoft.com/office/powerpoint/2010/main" val="302594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p:cNvSpPr>
            <a:spLocks noGrp="1"/>
          </p:cNvSpPr>
          <p:nvPr>
            <p:ph type="body" sz="quarter" idx="15"/>
          </p:nvPr>
        </p:nvSpPr>
        <p:spPr>
          <a:solidFill>
            <a:srgbClr val="019BA5">
              <a:alpha val="74902"/>
            </a:srgbClr>
          </a:solidFill>
        </p:spPr>
        <p:txBody>
          <a:bodyPr/>
          <a:lstStyle/>
          <a:p>
            <a:endParaRPr lang="de-DE" dirty="0"/>
          </a:p>
        </p:txBody>
      </p:sp>
      <p:sp>
        <p:nvSpPr>
          <p:cNvPr id="9" name="Titel 8"/>
          <p:cNvSpPr>
            <a:spLocks noGrp="1"/>
          </p:cNvSpPr>
          <p:nvPr>
            <p:ph type="title"/>
          </p:nvPr>
        </p:nvSpPr>
        <p:spPr>
          <a:xfrm>
            <a:off x="396000" y="632081"/>
            <a:ext cx="8349538" cy="461665"/>
          </a:xfrm>
        </p:spPr>
        <p:txBody>
          <a:bodyPr/>
          <a:lstStyle/>
          <a:p>
            <a:r>
              <a:rPr lang="de-DE" dirty="0" smtClean="0"/>
              <a:t>Fragen in die Runde</a:t>
            </a:r>
            <a:endParaRPr lang="de-DE" dirty="0"/>
          </a:p>
        </p:txBody>
      </p:sp>
      <p:sp>
        <p:nvSpPr>
          <p:cNvPr id="10" name="Inhaltsplatzhalter 9"/>
          <p:cNvSpPr>
            <a:spLocks noGrp="1"/>
          </p:cNvSpPr>
          <p:nvPr>
            <p:ph idx="1"/>
          </p:nvPr>
        </p:nvSpPr>
        <p:spPr>
          <a:xfrm>
            <a:off x="396000" y="1243965"/>
            <a:ext cx="8349538" cy="4044184"/>
          </a:xfrm>
        </p:spPr>
        <p:txBody>
          <a:bodyPr/>
          <a:lstStyle/>
          <a:p>
            <a:endParaRPr lang="de-DE" cap="none" dirty="0" smtClean="0">
              <a:solidFill>
                <a:srgbClr val="019BA5"/>
              </a:solidFill>
            </a:endParaRPr>
          </a:p>
          <a:p>
            <a:r>
              <a:rPr lang="de-DE" cap="none" dirty="0" smtClean="0"/>
              <a:t>Welches </a:t>
            </a:r>
            <a:r>
              <a:rPr lang="de-DE" cap="none" dirty="0"/>
              <a:t>Endgerät nutzt ihr am meisten, um </a:t>
            </a:r>
            <a:r>
              <a:rPr lang="de-DE" cap="none" dirty="0" smtClean="0"/>
              <a:t>digitale Spiele </a:t>
            </a:r>
            <a:r>
              <a:rPr lang="de-DE" cap="none" dirty="0"/>
              <a:t>zu spielen</a:t>
            </a:r>
            <a:r>
              <a:rPr lang="de-DE" cap="none" dirty="0" smtClean="0"/>
              <a:t>?</a:t>
            </a:r>
          </a:p>
          <a:p>
            <a:endParaRPr lang="de-DE" b="0" cap="none" dirty="0" smtClean="0"/>
          </a:p>
          <a:p>
            <a:r>
              <a:rPr lang="de-DE" b="0" cap="none" dirty="0" smtClean="0"/>
              <a:t>a) Smartphone/Tablet</a:t>
            </a:r>
          </a:p>
          <a:p>
            <a:pPr marL="342900" indent="-342900">
              <a:buAutoNum type="alphaLcParenR"/>
            </a:pPr>
            <a:endParaRPr lang="de-DE" b="0" cap="none" dirty="0"/>
          </a:p>
          <a:p>
            <a:r>
              <a:rPr lang="de-DE" b="0" cap="none" dirty="0"/>
              <a:t>b) </a:t>
            </a:r>
            <a:r>
              <a:rPr lang="de-DE" b="0" cap="none" dirty="0" smtClean="0"/>
              <a:t>PC/Laptop</a:t>
            </a:r>
          </a:p>
          <a:p>
            <a:endParaRPr lang="de-DE" b="0" cap="none" dirty="0"/>
          </a:p>
          <a:p>
            <a:r>
              <a:rPr lang="de-DE" b="0" cap="none" dirty="0"/>
              <a:t>c) Konsole: </a:t>
            </a:r>
            <a:r>
              <a:rPr lang="de-DE" b="0" cap="none" dirty="0" smtClean="0"/>
              <a:t>Playstation/Xbox/Nintendo-</a:t>
            </a:r>
            <a:br>
              <a:rPr lang="de-DE" b="0" cap="none" dirty="0" smtClean="0"/>
            </a:br>
            <a:r>
              <a:rPr lang="de-DE" b="0" cap="none" dirty="0" smtClean="0"/>
              <a:t>    Switch</a:t>
            </a:r>
          </a:p>
          <a:p>
            <a:endParaRPr lang="de-DE" b="0" cap="none" dirty="0"/>
          </a:p>
          <a:p>
            <a:r>
              <a:rPr lang="de-DE" b="0" cap="none" dirty="0" smtClean="0"/>
              <a:t>d) Ich spiele keine Spiele.</a:t>
            </a:r>
            <a:endParaRPr lang="de-DE" b="0" cap="none" dirty="0"/>
          </a:p>
        </p:txBody>
      </p:sp>
      <p:sp>
        <p:nvSpPr>
          <p:cNvPr id="6" name="Fußzeilenplatzhalter 5"/>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pic>
        <p:nvPicPr>
          <p:cNvPr id="2" name="Onlinebild-Platzhalter 1"/>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336"/>
            <a:ext cx="1219200" cy="215567"/>
          </a:xfrm>
        </p:spPr>
      </p:pic>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7229" y="2279624"/>
            <a:ext cx="3315871" cy="3336924"/>
          </a:xfrm>
          <a:prstGeom prst="rect">
            <a:avLst/>
          </a:prstGeom>
        </p:spPr>
      </p:pic>
    </p:spTree>
    <p:extLst>
      <p:ext uri="{BB962C8B-B14F-4D97-AF65-F5344CB8AC3E}">
        <p14:creationId xmlns:p14="http://schemas.microsoft.com/office/powerpoint/2010/main" val="36939545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p:cNvSpPr>
            <a:spLocks noGrp="1"/>
          </p:cNvSpPr>
          <p:nvPr>
            <p:ph type="body" sz="quarter" idx="15"/>
          </p:nvPr>
        </p:nvSpPr>
        <p:spPr>
          <a:solidFill>
            <a:srgbClr val="019BA5">
              <a:alpha val="74902"/>
            </a:srgbClr>
          </a:solidFill>
        </p:spPr>
        <p:txBody>
          <a:bodyPr/>
          <a:lstStyle/>
          <a:p>
            <a:endParaRPr lang="de-DE" dirty="0"/>
          </a:p>
        </p:txBody>
      </p:sp>
      <p:sp>
        <p:nvSpPr>
          <p:cNvPr id="9" name="Titel 8"/>
          <p:cNvSpPr>
            <a:spLocks noGrp="1"/>
          </p:cNvSpPr>
          <p:nvPr>
            <p:ph type="title"/>
          </p:nvPr>
        </p:nvSpPr>
        <p:spPr>
          <a:xfrm>
            <a:off x="396000" y="632081"/>
            <a:ext cx="8349538" cy="461665"/>
          </a:xfrm>
        </p:spPr>
        <p:txBody>
          <a:bodyPr/>
          <a:lstStyle/>
          <a:p>
            <a:r>
              <a:rPr lang="de-DE" dirty="0" smtClean="0"/>
              <a:t>Fragen in die Runde</a:t>
            </a:r>
            <a:endParaRPr lang="de-DE" dirty="0"/>
          </a:p>
        </p:txBody>
      </p:sp>
      <p:sp>
        <p:nvSpPr>
          <p:cNvPr id="10" name="Inhaltsplatzhalter 9"/>
          <p:cNvSpPr>
            <a:spLocks noGrp="1"/>
          </p:cNvSpPr>
          <p:nvPr>
            <p:ph idx="1"/>
          </p:nvPr>
        </p:nvSpPr>
        <p:spPr>
          <a:xfrm>
            <a:off x="980037" y="2007411"/>
            <a:ext cx="4105208" cy="281103"/>
          </a:xfrm>
        </p:spPr>
        <p:txBody>
          <a:bodyPr/>
          <a:lstStyle/>
          <a:p>
            <a:r>
              <a:rPr lang="de-DE" cap="none" dirty="0" smtClean="0"/>
              <a:t>Welche digitalen Spiele spielt ihr?</a:t>
            </a:r>
            <a:endParaRPr lang="de-DE" b="0" cap="none" dirty="0"/>
          </a:p>
        </p:txBody>
      </p:sp>
      <p:sp>
        <p:nvSpPr>
          <p:cNvPr id="6" name="Fußzeilenplatzhalter 5"/>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pic>
        <p:nvPicPr>
          <p:cNvPr id="2" name="Onlinebild-Platzhalter 1"/>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336"/>
            <a:ext cx="1219200" cy="215567"/>
          </a:xfrm>
        </p:spPr>
      </p:pic>
      <p:sp>
        <p:nvSpPr>
          <p:cNvPr id="12" name="Inhaltsplatzhalter 9"/>
          <p:cNvSpPr txBox="1">
            <a:spLocks/>
          </p:cNvSpPr>
          <p:nvPr/>
        </p:nvSpPr>
        <p:spPr>
          <a:xfrm>
            <a:off x="3853931" y="4612532"/>
            <a:ext cx="4680469" cy="686342"/>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de-DE" sz="1800" b="1" kern="1200" cap="all" baseline="0">
                <a:solidFill>
                  <a:schemeClr val="tx1"/>
                </a:solidFill>
                <a:latin typeface="Arial" panose="020B0604020202020204" pitchFamily="34" charset="0"/>
                <a:ea typeface="MS PGothic" pitchFamily="34" charset="-128"/>
                <a:cs typeface="Arial" panose="020B0604020202020204" pitchFamily="34" charset="0"/>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2pPr>
            <a:lvl3pPr marL="360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3pPr>
            <a:lvl4pPr marL="612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a:solidFill>
                  <a:schemeClr val="tx1"/>
                </a:solidFill>
                <a:latin typeface="Arial" panose="020B0604020202020204" pitchFamily="34" charset="0"/>
                <a:ea typeface="MS PGothic" pitchFamily="34" charset="-128"/>
                <a:cs typeface="Arial" panose="020B0604020202020204" pitchFamily="34" charset="0"/>
              </a:defRPr>
            </a:lvl4pPr>
            <a:lvl5pPr marL="360000" indent="-324000" algn="l" defTabSz="914400" rtl="0" eaLnBrk="1" latinLnBrk="0" hangingPunct="1">
              <a:lnSpc>
                <a:spcPct val="110000"/>
              </a:lnSpc>
              <a:spcBef>
                <a:spcPts val="0"/>
              </a:spcBef>
              <a:spcAft>
                <a:spcPts val="600"/>
              </a:spcAft>
              <a:buFontTx/>
              <a:buBlip>
                <a:blip r:embed="rId4"/>
              </a:buBlip>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cap="none" dirty="0" smtClean="0"/>
              <a:t>Warum spielt ihr keine digitalen Spiele?</a:t>
            </a:r>
            <a:endParaRPr lang="de-DE" dirty="0" smtClean="0"/>
          </a:p>
          <a:p>
            <a:endParaRPr lang="de-DE" b="0" cap="none" dirty="0"/>
          </a:p>
        </p:txBody>
      </p:sp>
      <p:graphicFrame>
        <p:nvGraphicFramePr>
          <p:cNvPr id="3" name="Diagramm 2"/>
          <p:cNvGraphicFramePr/>
          <p:nvPr>
            <p:extLst/>
          </p:nvPr>
        </p:nvGraphicFramePr>
        <p:xfrm>
          <a:off x="2364662" y="2277891"/>
          <a:ext cx="4412214" cy="24676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7728615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7229" y="2279624"/>
            <a:ext cx="3315871" cy="3336924"/>
          </a:xfrm>
          <a:prstGeom prst="rect">
            <a:avLst/>
          </a:prstGeom>
        </p:spPr>
      </p:pic>
      <p:sp>
        <p:nvSpPr>
          <p:cNvPr id="11" name="Textplatzhalter 10"/>
          <p:cNvSpPr>
            <a:spLocks noGrp="1"/>
          </p:cNvSpPr>
          <p:nvPr>
            <p:ph type="body" sz="quarter" idx="15"/>
          </p:nvPr>
        </p:nvSpPr>
        <p:spPr>
          <a:solidFill>
            <a:srgbClr val="019BA5">
              <a:alpha val="74902"/>
            </a:srgbClr>
          </a:solidFill>
        </p:spPr>
        <p:txBody>
          <a:bodyPr/>
          <a:lstStyle/>
          <a:p>
            <a:endParaRPr lang="de-DE" dirty="0"/>
          </a:p>
        </p:txBody>
      </p:sp>
      <p:sp>
        <p:nvSpPr>
          <p:cNvPr id="9" name="Titel 8"/>
          <p:cNvSpPr>
            <a:spLocks noGrp="1"/>
          </p:cNvSpPr>
          <p:nvPr>
            <p:ph type="title"/>
          </p:nvPr>
        </p:nvSpPr>
        <p:spPr>
          <a:xfrm>
            <a:off x="396000" y="632081"/>
            <a:ext cx="8349538" cy="461665"/>
          </a:xfrm>
        </p:spPr>
        <p:txBody>
          <a:bodyPr/>
          <a:lstStyle/>
          <a:p>
            <a:r>
              <a:rPr lang="de-DE" dirty="0" smtClean="0"/>
              <a:t>Fragen in die Runde</a:t>
            </a:r>
            <a:endParaRPr lang="de-DE" dirty="0"/>
          </a:p>
        </p:txBody>
      </p:sp>
      <p:sp>
        <p:nvSpPr>
          <p:cNvPr id="10" name="Inhaltsplatzhalter 9"/>
          <p:cNvSpPr>
            <a:spLocks noGrp="1"/>
          </p:cNvSpPr>
          <p:nvPr>
            <p:ph idx="1"/>
          </p:nvPr>
        </p:nvSpPr>
        <p:spPr>
          <a:xfrm>
            <a:off x="396000" y="1243965"/>
            <a:ext cx="8349538" cy="4952125"/>
          </a:xfrm>
        </p:spPr>
        <p:txBody>
          <a:bodyPr/>
          <a:lstStyle/>
          <a:p>
            <a:pPr>
              <a:lnSpc>
                <a:spcPct val="150000"/>
              </a:lnSpc>
            </a:pPr>
            <a:r>
              <a:rPr lang="de-DE" cap="none" dirty="0" smtClean="0"/>
              <a:t>Habt </a:t>
            </a:r>
            <a:r>
              <a:rPr lang="de-DE" cap="none" dirty="0"/>
              <a:t>ihr schon einmal Geld für Zusatzinhalte </a:t>
            </a:r>
            <a:r>
              <a:rPr lang="de-DE" cap="none" dirty="0" smtClean="0"/>
              <a:t>in digitalen Spielen </a:t>
            </a:r>
            <a:r>
              <a:rPr lang="de-DE" cap="none" dirty="0"/>
              <a:t>bezahlt</a:t>
            </a:r>
            <a:r>
              <a:rPr lang="de-DE" cap="none" dirty="0" smtClean="0"/>
              <a:t>,</a:t>
            </a:r>
            <a:r>
              <a:rPr lang="de-DE" cap="none" dirty="0"/>
              <a:t> </a:t>
            </a:r>
            <a:r>
              <a:rPr lang="de-DE" cap="none" dirty="0" smtClean="0"/>
              <a:t/>
            </a:r>
            <a:br>
              <a:rPr lang="de-DE" cap="none" dirty="0" smtClean="0"/>
            </a:br>
            <a:r>
              <a:rPr lang="de-DE" cap="none" dirty="0" smtClean="0"/>
              <a:t>z. </a:t>
            </a:r>
            <a:r>
              <a:rPr lang="de-DE" cap="none" dirty="0"/>
              <a:t>B. für neue Charaktere, </a:t>
            </a:r>
            <a:r>
              <a:rPr lang="de-DE" cap="none" dirty="0" smtClean="0"/>
              <a:t>Fahrzeuge oder einen Zeitvorsprung?</a:t>
            </a:r>
          </a:p>
          <a:p>
            <a:endParaRPr lang="de-DE" dirty="0">
              <a:solidFill>
                <a:srgbClr val="019BA5"/>
              </a:solidFill>
            </a:endParaRPr>
          </a:p>
          <a:p>
            <a:pPr marL="342900" indent="-342900">
              <a:buAutoNum type="alphaLcParenR"/>
            </a:pPr>
            <a:r>
              <a:rPr lang="de-DE" b="0" cap="none" dirty="0" smtClean="0"/>
              <a:t>Ja</a:t>
            </a:r>
            <a:r>
              <a:rPr lang="de-DE" b="0" cap="none" dirty="0"/>
              <a:t>, bereits mehrfach. </a:t>
            </a:r>
            <a:endParaRPr lang="de-DE" b="0" cap="none" dirty="0" smtClean="0"/>
          </a:p>
          <a:p>
            <a:pPr marL="342900" indent="-342900">
              <a:buAutoNum type="alphaLcParenR"/>
            </a:pPr>
            <a:endParaRPr lang="de-DE" b="0" cap="none" dirty="0"/>
          </a:p>
          <a:p>
            <a:r>
              <a:rPr lang="de-DE" b="0" cap="none" dirty="0"/>
              <a:t>b) </a:t>
            </a:r>
            <a:r>
              <a:rPr lang="de-DE" b="0" cap="none" dirty="0" smtClean="0"/>
              <a:t>Ja, bisher </a:t>
            </a:r>
            <a:r>
              <a:rPr lang="de-DE" b="0" cap="none" dirty="0"/>
              <a:t>nur einmal. </a:t>
            </a:r>
            <a:endParaRPr lang="de-DE" b="0" cap="none" dirty="0" smtClean="0"/>
          </a:p>
          <a:p>
            <a:endParaRPr lang="de-DE" b="0" cap="none" dirty="0"/>
          </a:p>
          <a:p>
            <a:r>
              <a:rPr lang="de-DE" b="0" cap="none" dirty="0"/>
              <a:t>c) Nein, ich gebe kein Geld für </a:t>
            </a:r>
            <a:r>
              <a:rPr lang="de-DE" b="0" cap="none" dirty="0" smtClean="0"/>
              <a:t>Extras aus</a:t>
            </a:r>
            <a:r>
              <a:rPr lang="de-DE" b="0" cap="none" dirty="0"/>
              <a:t>. </a:t>
            </a:r>
            <a:endParaRPr lang="de-DE" b="0" cap="none" dirty="0" smtClean="0"/>
          </a:p>
          <a:p>
            <a:endParaRPr lang="de-DE" b="0" cap="none" dirty="0"/>
          </a:p>
          <a:p>
            <a:r>
              <a:rPr lang="de-DE" b="0" cap="none" dirty="0"/>
              <a:t>d) Nein, ich spiele keine digitalen Spiele</a:t>
            </a:r>
            <a:r>
              <a:rPr lang="de-DE" b="0" cap="none" dirty="0" smtClean="0"/>
              <a:t>.</a:t>
            </a:r>
            <a:br>
              <a:rPr lang="de-DE" b="0" cap="none" dirty="0" smtClean="0"/>
            </a:br>
            <a:endParaRPr lang="de-DE" b="0" cap="none" dirty="0"/>
          </a:p>
          <a:p>
            <a:endParaRPr lang="de-DE" b="0" cap="none" dirty="0"/>
          </a:p>
          <a:p>
            <a:endParaRPr lang="de-DE" b="0" cap="none" dirty="0"/>
          </a:p>
        </p:txBody>
      </p:sp>
      <p:sp>
        <p:nvSpPr>
          <p:cNvPr id="6" name="Fußzeilenplatzhalter 5"/>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pic>
        <p:nvPicPr>
          <p:cNvPr id="2" name="Onlinebild-Platzhalter 1"/>
          <p:cNvPicPr>
            <a:picLocks noGrp="1" noChangeAspect="1"/>
          </p:cNvPicPr>
          <p:nvPr>
            <p:ph type="clipArt" sz="quarter" idx="18"/>
          </p:nvPr>
        </p:nvPicPr>
        <p:blipFill>
          <a:blip r:embed="rId4" cstate="print">
            <a:extLst>
              <a:ext uri="{28A0092B-C50C-407E-A947-70E740481C1C}">
                <a14:useLocalDpi xmlns:a14="http://schemas.microsoft.com/office/drawing/2010/main" val="0"/>
              </a:ext>
            </a:extLst>
          </a:blip>
          <a:stretch>
            <a:fillRect/>
          </a:stretch>
        </p:blipFill>
        <p:spPr>
          <a:xfrm>
            <a:off x="7924800" y="6175336"/>
            <a:ext cx="1219200" cy="215567"/>
          </a:xfrm>
        </p:spPr>
      </p:pic>
      <p:sp>
        <p:nvSpPr>
          <p:cNvPr id="8" name="Inhaltsplatzhalter 9"/>
          <p:cNvSpPr txBox="1">
            <a:spLocks/>
          </p:cNvSpPr>
          <p:nvPr/>
        </p:nvSpPr>
        <p:spPr>
          <a:xfrm>
            <a:off x="389687" y="5328755"/>
            <a:ext cx="8349538" cy="1067985"/>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de-DE" sz="1800" b="1" kern="1200" cap="all" baseline="0">
                <a:solidFill>
                  <a:schemeClr val="tx1"/>
                </a:solidFill>
                <a:latin typeface="Arial" panose="020B0604020202020204" pitchFamily="34" charset="0"/>
                <a:ea typeface="MS PGothic" pitchFamily="34" charset="-128"/>
                <a:cs typeface="Arial" panose="020B0604020202020204" pitchFamily="34" charset="0"/>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2pPr>
            <a:lvl3pPr marL="360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3pPr>
            <a:lvl4pPr marL="612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a:solidFill>
                  <a:schemeClr val="tx1"/>
                </a:solidFill>
                <a:latin typeface="Arial" panose="020B0604020202020204" pitchFamily="34" charset="0"/>
                <a:ea typeface="MS PGothic" pitchFamily="34" charset="-128"/>
                <a:cs typeface="Arial" panose="020B0604020202020204" pitchFamily="34" charset="0"/>
              </a:defRPr>
            </a:lvl4pPr>
            <a:lvl5pPr marL="360000" indent="-324000" algn="l" defTabSz="914400" rtl="0" eaLnBrk="1" latinLnBrk="0" hangingPunct="1">
              <a:lnSpc>
                <a:spcPct val="110000"/>
              </a:lnSpc>
              <a:spcBef>
                <a:spcPts val="0"/>
              </a:spcBef>
              <a:spcAft>
                <a:spcPts val="600"/>
              </a:spcAft>
              <a:buFontTx/>
              <a:buBlip>
                <a:blip r:embed="rId5"/>
              </a:buBlip>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e-DE" cap="none" dirty="0" smtClean="0"/>
          </a:p>
          <a:p>
            <a:pPr marL="285750" indent="-285750">
              <a:buFont typeface="Wingdings" panose="05000000000000000000" pitchFamily="2" charset="2"/>
              <a:buChar char="à"/>
            </a:pPr>
            <a:r>
              <a:rPr lang="de-DE" cap="none" dirty="0" smtClean="0"/>
              <a:t>Welche Art von Zusatzinhalten habt ihr euch bisher gekauft? </a:t>
            </a:r>
          </a:p>
          <a:p>
            <a:endParaRPr lang="de-DE" b="0" cap="none" dirty="0"/>
          </a:p>
        </p:txBody>
      </p:sp>
    </p:spTree>
    <p:extLst>
      <p:ext uri="{BB962C8B-B14F-4D97-AF65-F5344CB8AC3E}">
        <p14:creationId xmlns:p14="http://schemas.microsoft.com/office/powerpoint/2010/main" val="4889381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platzhalter 13"/>
          <p:cNvSpPr>
            <a:spLocks noGrp="1"/>
          </p:cNvSpPr>
          <p:nvPr>
            <p:ph type="body" sz="quarter" idx="19"/>
          </p:nvPr>
        </p:nvSpPr>
        <p:spPr>
          <a:solidFill>
            <a:srgbClr val="019BA5"/>
          </a:solidFill>
        </p:spPr>
        <p:txBody>
          <a:bodyPr/>
          <a:lstStyle/>
          <a:p>
            <a:endParaRPr lang="de-DE" dirty="0"/>
          </a:p>
        </p:txBody>
      </p:sp>
      <p:sp>
        <p:nvSpPr>
          <p:cNvPr id="12" name="Textplatzhalter 11"/>
          <p:cNvSpPr>
            <a:spLocks noGrp="1"/>
          </p:cNvSpPr>
          <p:nvPr>
            <p:ph type="body" sz="quarter" idx="15"/>
          </p:nvPr>
        </p:nvSpPr>
        <p:spPr>
          <a:solidFill>
            <a:srgbClr val="019BA5">
              <a:alpha val="75000"/>
            </a:srgbClr>
          </a:solidFill>
        </p:spPr>
        <p:txBody>
          <a:bodyPr/>
          <a:lstStyle/>
          <a:p>
            <a:endParaRPr lang="de-DE" dirty="0"/>
          </a:p>
        </p:txBody>
      </p:sp>
      <p:sp>
        <p:nvSpPr>
          <p:cNvPr id="6" name="Fußzeilenplatzhalter 5"/>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sp>
        <p:nvSpPr>
          <p:cNvPr id="8" name="Titel 7"/>
          <p:cNvSpPr>
            <a:spLocks noGrp="1"/>
          </p:cNvSpPr>
          <p:nvPr>
            <p:ph type="title"/>
          </p:nvPr>
        </p:nvSpPr>
        <p:spPr/>
        <p:txBody>
          <a:bodyPr/>
          <a:lstStyle/>
          <a:p>
            <a:r>
              <a:rPr lang="de-DE" dirty="0" smtClean="0"/>
              <a:t>Fakten</a:t>
            </a:r>
            <a:endParaRPr lang="de-DE" dirty="0"/>
          </a:p>
        </p:txBody>
      </p:sp>
      <p:pic>
        <p:nvPicPr>
          <p:cNvPr id="9"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707"/>
            <a:ext cx="1219200" cy="215567"/>
          </a:xfrm>
        </p:spPr>
      </p:pic>
    </p:spTree>
    <p:extLst>
      <p:ext uri="{BB962C8B-B14F-4D97-AF65-F5344CB8AC3E}">
        <p14:creationId xmlns:p14="http://schemas.microsoft.com/office/powerpoint/2010/main" val="123112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p:txBody>
          <a:bodyPr/>
          <a:lstStyle/>
          <a:p>
            <a:r>
              <a:rPr lang="de-DE" dirty="0" smtClean="0"/>
              <a:t>Aufgabenstellung</a:t>
            </a:r>
            <a:endParaRPr lang="de-DE" dirty="0"/>
          </a:p>
        </p:txBody>
      </p:sp>
      <p:sp>
        <p:nvSpPr>
          <p:cNvPr id="4" name="Inhaltsplatzhalter 3"/>
          <p:cNvSpPr>
            <a:spLocks noGrp="1"/>
          </p:cNvSpPr>
          <p:nvPr>
            <p:ph idx="1"/>
          </p:nvPr>
        </p:nvSpPr>
        <p:spPr>
          <a:xfrm>
            <a:off x="396000" y="1247776"/>
            <a:ext cx="6430102" cy="4974695"/>
          </a:xfrm>
        </p:spPr>
        <p:txBody>
          <a:bodyPr/>
          <a:lstStyle/>
          <a:p>
            <a:pPr>
              <a:lnSpc>
                <a:spcPct val="150000"/>
              </a:lnSpc>
            </a:pPr>
            <a:r>
              <a:rPr lang="de-DE" b="0" cap="none" dirty="0" smtClean="0"/>
              <a:t>Findet </a:t>
            </a:r>
            <a:r>
              <a:rPr lang="de-DE" b="0" cap="none" dirty="0"/>
              <a:t>euch in </a:t>
            </a:r>
            <a:r>
              <a:rPr lang="de-DE" cap="none" dirty="0" smtClean="0"/>
              <a:t>gleich große Gruppen</a:t>
            </a:r>
            <a:r>
              <a:rPr lang="de-DE" b="0" cap="none" dirty="0" smtClean="0"/>
              <a:t> zusammen.</a:t>
            </a:r>
          </a:p>
          <a:p>
            <a:pPr>
              <a:lnSpc>
                <a:spcPct val="150000"/>
              </a:lnSpc>
            </a:pPr>
            <a:r>
              <a:rPr lang="de-DE" b="0" cap="none" dirty="0" smtClean="0"/>
              <a:t>Anschließend recherchiert </a:t>
            </a:r>
            <a:r>
              <a:rPr lang="de-DE" b="0" cap="none" dirty="0"/>
              <a:t>mit Hilfe der Informationsmaterialien auf dem </a:t>
            </a:r>
            <a:r>
              <a:rPr lang="de-DE" cap="none" dirty="0" err="1"/>
              <a:t>Checker</a:t>
            </a:r>
            <a:r>
              <a:rPr lang="de-DE" cap="none" dirty="0"/>
              <a:t>-Space</a:t>
            </a:r>
            <a:r>
              <a:rPr lang="de-DE" b="0" cap="none" dirty="0"/>
              <a:t> unter </a:t>
            </a:r>
            <a:r>
              <a:rPr lang="de-DE" cap="none" dirty="0"/>
              <a:t>www.verbraucherchecker.de</a:t>
            </a:r>
            <a:r>
              <a:rPr lang="de-DE" b="0" cap="none" dirty="0"/>
              <a:t> die für euch wichtigen </a:t>
            </a:r>
            <a:r>
              <a:rPr lang="de-DE" b="0" cap="none" dirty="0" smtClean="0"/>
              <a:t>Informationen zu </a:t>
            </a:r>
            <a:r>
              <a:rPr lang="de-DE" b="0" cap="none" dirty="0"/>
              <a:t>den Themen </a:t>
            </a:r>
            <a:endParaRPr lang="de-DE" b="0" cap="none" dirty="0" smtClean="0"/>
          </a:p>
          <a:p>
            <a:pPr marL="285750" indent="-285750">
              <a:lnSpc>
                <a:spcPct val="150000"/>
              </a:lnSpc>
              <a:buFont typeface="Wingdings" panose="05000000000000000000" pitchFamily="2" charset="2"/>
              <a:buChar char="§"/>
            </a:pPr>
            <a:r>
              <a:rPr lang="de-DE" b="0" cap="none" dirty="0" smtClean="0"/>
              <a:t>In-Game-Käufe </a:t>
            </a:r>
          </a:p>
          <a:p>
            <a:pPr>
              <a:lnSpc>
                <a:spcPct val="150000"/>
              </a:lnSpc>
            </a:pPr>
            <a:r>
              <a:rPr lang="de-DE" b="0" cap="none" dirty="0" smtClean="0"/>
              <a:t>und</a:t>
            </a:r>
            <a:endParaRPr lang="de-DE" b="0" cap="none" dirty="0"/>
          </a:p>
          <a:p>
            <a:pPr marL="285750" indent="-285750">
              <a:lnSpc>
                <a:spcPct val="150000"/>
              </a:lnSpc>
              <a:buFont typeface="Wingdings" panose="05000000000000000000" pitchFamily="2" charset="2"/>
              <a:buChar char="§"/>
            </a:pPr>
            <a:r>
              <a:rPr lang="de-DE" b="0" cap="none" dirty="0" err="1" smtClean="0"/>
              <a:t>Lootboxen</a:t>
            </a:r>
            <a:r>
              <a:rPr lang="de-DE" b="0" cap="none" dirty="0" smtClean="0"/>
              <a:t>. </a:t>
            </a:r>
          </a:p>
          <a:p>
            <a:pPr>
              <a:lnSpc>
                <a:spcPct val="150000"/>
              </a:lnSpc>
            </a:pPr>
            <a:endParaRPr lang="de-DE" b="0" cap="none" dirty="0" smtClean="0"/>
          </a:p>
          <a:p>
            <a:pPr>
              <a:lnSpc>
                <a:spcPct val="150000"/>
              </a:lnSpc>
            </a:pPr>
            <a:r>
              <a:rPr lang="de-DE" b="0" cap="none" dirty="0" smtClean="0"/>
              <a:t>Orientiert </a:t>
            </a:r>
            <a:r>
              <a:rPr lang="de-DE" b="0" cap="none" dirty="0"/>
              <a:t>euch bei eurer Recherche an den </a:t>
            </a:r>
            <a:r>
              <a:rPr lang="de-DE" cap="none" dirty="0"/>
              <a:t>Fragen auf dem Arbeitsblatt</a:t>
            </a:r>
            <a:r>
              <a:rPr lang="de-DE" b="0" cap="none" dirty="0"/>
              <a:t> und beantwortet diese. </a:t>
            </a:r>
          </a:p>
          <a:p>
            <a:endParaRPr lang="de-DE" b="0" cap="none" dirty="0"/>
          </a:p>
        </p:txBody>
      </p:sp>
      <p:sp>
        <p:nvSpPr>
          <p:cNvPr id="7" name="Fußzeilenplatzhalter 7"/>
          <p:cNvSpPr>
            <a:spLocks noGrp="1"/>
          </p:cNvSpPr>
          <p:nvPr>
            <p:ph type="ftr" sz="quarter" idx="11"/>
          </p:nvPr>
        </p:nvSpPr>
        <p:spPr>
          <a:xfrm>
            <a:off x="396000" y="6516000"/>
            <a:ext cx="5886000" cy="138499"/>
          </a:xfrm>
        </p:spPr>
        <p:txBody>
          <a:bodyPr/>
          <a:lstStyle/>
          <a:p>
            <a:r>
              <a:rPr lang="de-DE" dirty="0" smtClean="0"/>
              <a:t>Stand: 25. Januar 2024, </a:t>
            </a:r>
            <a:r>
              <a:rPr lang="de-DE" dirty="0" smtClean="0"/>
              <a:t>Verbraucherzentrale Bundesverband e.V.</a:t>
            </a:r>
            <a:endParaRPr lang="de-DE" dirty="0"/>
          </a:p>
        </p:txBody>
      </p:sp>
      <p:pic>
        <p:nvPicPr>
          <p:cNvPr id="8" name="Grafik 7"/>
          <p:cNvPicPr>
            <a:picLocks noChangeAspect="1"/>
          </p:cNvPicPr>
          <p:nvPr/>
        </p:nvPicPr>
        <p:blipFill rotWithShape="1">
          <a:blip r:embed="rId3"/>
          <a:srcRect r="57390" b="12922"/>
          <a:stretch/>
        </p:blipFill>
        <p:spPr>
          <a:xfrm>
            <a:off x="7022370" y="1153096"/>
            <a:ext cx="1815317" cy="1795640"/>
          </a:xfrm>
          <a:prstGeom prst="rect">
            <a:avLst/>
          </a:prstGeom>
        </p:spPr>
      </p:pic>
      <p:sp>
        <p:nvSpPr>
          <p:cNvPr id="9" name="Nach oben gekrümmter Pfeil 8"/>
          <p:cNvSpPr/>
          <p:nvPr/>
        </p:nvSpPr>
        <p:spPr>
          <a:xfrm rot="584118">
            <a:off x="6168038" y="2915746"/>
            <a:ext cx="2122125" cy="497114"/>
          </a:xfrm>
          <a:prstGeom prst="curvedUpArrow">
            <a:avLst/>
          </a:prstGeom>
          <a:solidFill>
            <a:srgbClr val="019BA5"/>
          </a:solidFill>
          <a:ln>
            <a:solidFill>
              <a:srgbClr val="019B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19BA5"/>
              </a:solidFill>
            </a:endParaRPr>
          </a:p>
        </p:txBody>
      </p:sp>
      <p:pic>
        <p:nvPicPr>
          <p:cNvPr id="10" name="Onlinebild-Platzhalter 4"/>
          <p:cNvPicPr>
            <a:picLocks noGrp="1" noChangeAspect="1"/>
          </p:cNvPicPr>
          <p:nvPr>
            <p:ph type="clipArt" sz="quarter" idx="18"/>
          </p:nvPr>
        </p:nvPicPr>
        <p:blipFill>
          <a:blip r:embed="rId4" cstate="print">
            <a:extLst>
              <a:ext uri="{28A0092B-C50C-407E-A947-70E740481C1C}">
                <a14:useLocalDpi xmlns:a14="http://schemas.microsoft.com/office/drawing/2010/main" val="0"/>
              </a:ext>
            </a:extLst>
          </a:blip>
          <a:stretch>
            <a:fillRect/>
          </a:stretch>
        </p:blipFill>
        <p:spPr>
          <a:xfrm>
            <a:off x="7924800" y="6175707"/>
            <a:ext cx="1219200" cy="215567"/>
          </a:xfrm>
        </p:spPr>
      </p:pic>
    </p:spTree>
    <p:extLst>
      <p:ext uri="{BB962C8B-B14F-4D97-AF65-F5344CB8AC3E}">
        <p14:creationId xmlns:p14="http://schemas.microsoft.com/office/powerpoint/2010/main" val="322108264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Larissa">
  <a:themeElements>
    <a:clrScheme name="Verbraucherzentrale">
      <a:dk1>
        <a:sysClr val="windowText" lastClr="000000"/>
      </a:dk1>
      <a:lt1>
        <a:sysClr val="window" lastClr="FFFFFF"/>
      </a:lt1>
      <a:dk2>
        <a:srgbClr val="000000"/>
      </a:dk2>
      <a:lt2>
        <a:srgbClr val="C83F3F"/>
      </a:lt2>
      <a:accent1>
        <a:srgbClr val="4B4B4D"/>
      </a:accent1>
      <a:accent2>
        <a:srgbClr val="B1C800"/>
      </a:accent2>
      <a:accent3>
        <a:srgbClr val="66B257"/>
      </a:accent3>
      <a:accent4>
        <a:srgbClr val="009BDE"/>
      </a:accent4>
      <a:accent5>
        <a:srgbClr val="0068AE"/>
      </a:accent5>
      <a:accent6>
        <a:srgbClr val="6B368A"/>
      </a:accent6>
      <a:hlink>
        <a:srgbClr val="009BDE"/>
      </a:hlink>
      <a:folHlink>
        <a:srgbClr val="4B4B4D"/>
      </a:folHlink>
    </a:clrScheme>
    <a:fontScheme name="Verbraucherzentral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Vorlage_Antrag_Formular" ma:contentTypeID="0x010100EC052A67ADE24248B0AF982A597396A100C3A78E44F3A88C4AB35D7B9E7105E825" ma:contentTypeVersion="4" ma:contentTypeDescription="" ma:contentTypeScope="" ma:versionID="cad2e3d7dea94c95a78c9ff4254164d3">
  <xsd:schema xmlns:xsd="http://www.w3.org/2001/XMLSchema" xmlns:xs="http://www.w3.org/2001/XMLSchema" xmlns:p="http://schemas.microsoft.com/office/2006/metadata/properties" xmlns:ns2="d540912d-11cb-4d6d-801a-15c3aa0f66d3" xmlns:ns3="446c0d59-f66a-4060-bae3-8764579e2e6d" targetNamespace="http://schemas.microsoft.com/office/2006/metadata/properties" ma:root="true" ma:fieldsID="0e511cd661d69526ac7f9128207859e8" ns2:_="" ns3:_="">
    <xsd:import namespace="d540912d-11cb-4d6d-801a-15c3aa0f66d3"/>
    <xsd:import namespace="446c0d59-f66a-4060-bae3-8764579e2e6d"/>
    <xsd:element name="properties">
      <xsd:complexType>
        <xsd:sequence>
          <xsd:element name="documentManagement">
            <xsd:complexType>
              <xsd:all>
                <xsd:element ref="ns2:Datierung" minOccurs="0"/>
                <xsd:element ref="ns3:Kommentare" minOccurs="0"/>
                <xsd:element ref="ns3:HinProz"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40912d-11cb-4d6d-801a-15c3aa0f66d3" elementFormDefault="qualified">
    <xsd:import namespace="http://schemas.microsoft.com/office/2006/documentManagement/types"/>
    <xsd:import namespace="http://schemas.microsoft.com/office/infopath/2007/PartnerControls"/>
    <xsd:element name="Datierung" ma:index="8" nillable="true" ma:displayName="Datierung" ma:format="DateOnly" ma:internalName="Datierung">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46c0d59-f66a-4060-bae3-8764579e2e6d" elementFormDefault="qualified">
    <xsd:import namespace="http://schemas.microsoft.com/office/2006/documentManagement/types"/>
    <xsd:import namespace="http://schemas.microsoft.com/office/infopath/2007/PartnerControls"/>
    <xsd:element name="Kommentare" ma:index="9" nillable="true" ma:displayName="Kommentare" ma:internalName="Kommentare">
      <xsd:simpleType>
        <xsd:restriction base="dms:Note">
          <xsd:maxLength value="255"/>
        </xsd:restriction>
      </xsd:simpleType>
    </xsd:element>
    <xsd:element name="HinProz" ma:index="10" nillable="true" ma:displayName="Hinweise zum Prozess" ma:format="Hyperlink" ma:internalName="HinProz">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HinProz xmlns="446c0d59-f66a-4060-bae3-8764579e2e6d">
      <Url xsi:nil="true"/>
      <Description xsi:nil="true"/>
    </HinProz>
    <Kommentare xmlns="446c0d59-f66a-4060-bae3-8764579e2e6d">Für vzbv-Präsentationen</Kommentare>
    <Datierung xmlns="d540912d-11cb-4d6d-801a-15c3aa0f66d3">2017-09-04T22:00:00+00:00</Datierung>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4AA933-0AD6-41BC-8DF3-D0E51E947D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40912d-11cb-4d6d-801a-15c3aa0f66d3"/>
    <ds:schemaRef ds:uri="446c0d59-f66a-4060-bae3-8764579e2e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9692E32-694D-4BF9-BABF-E198FA8CEA12}">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446c0d59-f66a-4060-bae3-8764579e2e6d"/>
    <ds:schemaRef ds:uri="d540912d-11cb-4d6d-801a-15c3aa0f66d3"/>
    <ds:schemaRef ds:uri="http://www.w3.org/XML/1998/namespace"/>
  </ds:schemaRefs>
</ds:datastoreItem>
</file>

<file path=customXml/itemProps3.xml><?xml version="1.0" encoding="utf-8"?>
<ds:datastoreItem xmlns:ds="http://schemas.openxmlformats.org/officeDocument/2006/customXml" ds:itemID="{4F397440-2C2C-4F66-8351-A5EAFDBB18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6674</Words>
  <Application>Microsoft Office PowerPoint</Application>
  <PresentationFormat>Bildschirmpräsentation (4:3)</PresentationFormat>
  <Paragraphs>590</Paragraphs>
  <Slides>47</Slides>
  <Notes>47</Notes>
  <HiddenSlides>0</HiddenSlides>
  <MMClips>0</MMClips>
  <ScaleCrop>false</ScaleCrop>
  <HeadingPairs>
    <vt:vector size="8" baseType="variant">
      <vt:variant>
        <vt:lpstr>Verwendete Schriftarten</vt:lpstr>
      </vt:variant>
      <vt:variant>
        <vt:i4>7</vt:i4>
      </vt:variant>
      <vt:variant>
        <vt:lpstr>Design</vt:lpstr>
      </vt:variant>
      <vt:variant>
        <vt:i4>1</vt:i4>
      </vt:variant>
      <vt:variant>
        <vt:lpstr>Eingebettete OLE-Server</vt:lpstr>
      </vt:variant>
      <vt:variant>
        <vt:i4>1</vt:i4>
      </vt:variant>
      <vt:variant>
        <vt:lpstr>Folientitel</vt:lpstr>
      </vt:variant>
      <vt:variant>
        <vt:i4>47</vt:i4>
      </vt:variant>
    </vt:vector>
  </HeadingPairs>
  <TitlesOfParts>
    <vt:vector size="56" baseType="lpstr">
      <vt:lpstr>MS PGothic</vt:lpstr>
      <vt:lpstr>MS PGothic</vt:lpstr>
      <vt:lpstr>Arial</vt:lpstr>
      <vt:lpstr>Calibri</vt:lpstr>
      <vt:lpstr>Courier New</vt:lpstr>
      <vt:lpstr>Times New Roman</vt:lpstr>
      <vt:lpstr>Wingdings</vt:lpstr>
      <vt:lpstr>Larissa</vt:lpstr>
      <vt:lpstr>think-cell Folie</vt:lpstr>
      <vt:lpstr>PowerPoint-Präsentation</vt:lpstr>
      <vt:lpstr>Inhalt und Ablauf</vt:lpstr>
      <vt:lpstr>Warm-Up</vt:lpstr>
      <vt:lpstr>Fragen in die Runde</vt:lpstr>
      <vt:lpstr>Fragen in die Runde</vt:lpstr>
      <vt:lpstr>Fragen in die Runde</vt:lpstr>
      <vt:lpstr>Fragen in die Runde</vt:lpstr>
      <vt:lpstr>Fakten</vt:lpstr>
      <vt:lpstr>Aufgabenstellung</vt:lpstr>
      <vt:lpstr>Auswertung</vt:lpstr>
      <vt:lpstr>Was sind „In-Game-Käufe“?</vt:lpstr>
      <vt:lpstr>Was sind „In-Game-Käufe“?</vt:lpstr>
      <vt:lpstr>Wahr oder falsch?</vt:lpstr>
      <vt:lpstr>Wahr oder falsch?</vt:lpstr>
      <vt:lpstr>Was ist eine „In-Game-Währung“?</vt:lpstr>
      <vt:lpstr>Was ist eine „In-Game-Währung“?</vt:lpstr>
      <vt:lpstr>Wahr oder falsch?</vt:lpstr>
      <vt:lpstr>Wahr oder falsch?</vt:lpstr>
      <vt:lpstr>Was sind „lootboxen“?</vt:lpstr>
      <vt:lpstr>Was sind „lootboxen“?</vt:lpstr>
      <vt:lpstr>Das Problem mit „lootboxen“?</vt:lpstr>
      <vt:lpstr>Was sind „lootboxen“? - Beispiele</vt:lpstr>
      <vt:lpstr>Wahr oder falsch?</vt:lpstr>
      <vt:lpstr>Wahr oder falsch?</vt:lpstr>
      <vt:lpstr>Welche Antworten Sind richtig?</vt:lpstr>
      <vt:lpstr>Welche Antworten Sind richtig?</vt:lpstr>
      <vt:lpstr>Methode</vt:lpstr>
      <vt:lpstr>PowerPoint-Präsentation</vt:lpstr>
      <vt:lpstr>Selbst aktiv werden</vt:lpstr>
      <vt:lpstr>Wen möchte ich erreichen?</vt:lpstr>
      <vt:lpstr>Empathiekarte</vt:lpstr>
      <vt:lpstr>Empathiekarte</vt:lpstr>
      <vt:lpstr>Empathiekarte: Denken und Fühlen</vt:lpstr>
      <vt:lpstr>Empathiekarte: Denken und Fühlen</vt:lpstr>
      <vt:lpstr>Empathiekarte: Sehen</vt:lpstr>
      <vt:lpstr>Empathiekarte: Sehen</vt:lpstr>
      <vt:lpstr>Empathiekarte: Sagen und Tun</vt:lpstr>
      <vt:lpstr>Empathiekarte: Sagen und Tun</vt:lpstr>
      <vt:lpstr>Empathiekarte: Hören</vt:lpstr>
      <vt:lpstr>Empathiekarte: Hören</vt:lpstr>
      <vt:lpstr>Profil</vt:lpstr>
      <vt:lpstr>Profil</vt:lpstr>
      <vt:lpstr>Selbst aktiv werden</vt:lpstr>
      <vt:lpstr>Ergebnispräsentation</vt:lpstr>
      <vt:lpstr>Feedback</vt:lpstr>
      <vt:lpstr>Abschluss</vt:lpstr>
      <vt:lpstr>Impressum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 mit vzbv-Logo</dc:title>
  <dc:creator>Windows-Benutzer</dc:creator>
  <cp:lastModifiedBy>Adam-Gutsch, Dörte (vzbv)</cp:lastModifiedBy>
  <cp:revision>638</cp:revision>
  <cp:lastPrinted>2023-03-02T16:46:32Z</cp:lastPrinted>
  <dcterms:created xsi:type="dcterms:W3CDTF">2016-01-06T11:59:04Z</dcterms:created>
  <dcterms:modified xsi:type="dcterms:W3CDTF">2024-01-25T11:34:50Z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0x010100EC052A67ADE24248B0AF982A597396A100C3A78E44F3A88C4AB35D7B9E7105E825</vt:lpwstr>
  </property>
  <property fmtid="{D5CDD505-2E9C-101B-9397-08002B2CF9AE}" pid="3" name="_dlc_DocIdUrl">
    <vt:lpwstr>, </vt:lpwstr>
  </property>
</Properties>
</file>