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02" r:id="rId6"/>
  </p:sldMasterIdLst>
  <p:notesMasterIdLst>
    <p:notesMasterId r:id="rId30"/>
  </p:notesMasterIdLst>
  <p:sldIdLst>
    <p:sldId id="436" r:id="rId7"/>
    <p:sldId id="392" r:id="rId8"/>
    <p:sldId id="393" r:id="rId9"/>
    <p:sldId id="394" r:id="rId10"/>
    <p:sldId id="395" r:id="rId11"/>
    <p:sldId id="445" r:id="rId12"/>
    <p:sldId id="398" r:id="rId13"/>
    <p:sldId id="399" r:id="rId14"/>
    <p:sldId id="400" r:id="rId15"/>
    <p:sldId id="401" r:id="rId16"/>
    <p:sldId id="402" r:id="rId17"/>
    <p:sldId id="405" r:id="rId18"/>
    <p:sldId id="406" r:id="rId19"/>
    <p:sldId id="407" r:id="rId20"/>
    <p:sldId id="408" r:id="rId21"/>
    <p:sldId id="410" r:id="rId22"/>
    <p:sldId id="409" r:id="rId23"/>
    <p:sldId id="411" r:id="rId24"/>
    <p:sldId id="412" r:id="rId25"/>
    <p:sldId id="413" r:id="rId26"/>
    <p:sldId id="414" r:id="rId27"/>
    <p:sldId id="447" r:id="rId28"/>
    <p:sldId id="443" r:id="rId29"/>
  </p:sldIdLst>
  <p:sldSz cx="12192000" cy="6858000"/>
  <p:notesSz cx="6858000" cy="9144000"/>
  <p:custDataLst>
    <p:tags r:id="rId3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orient="horz" pos="786" userDrawn="1">
          <p15:clr>
            <a:srgbClr val="A4A3A4"/>
          </p15:clr>
        </p15:guide>
        <p15:guide id="3" orient="horz" pos="3752" userDrawn="1">
          <p15:clr>
            <a:srgbClr val="A4A3A4"/>
          </p15:clr>
        </p15:guide>
        <p15:guide id="4" orient="horz" pos="4020" userDrawn="1">
          <p15:clr>
            <a:srgbClr val="A4A3A4"/>
          </p15:clr>
        </p15:guide>
        <p15:guide id="5" orient="horz" pos="106" userDrawn="1">
          <p15:clr>
            <a:srgbClr val="A4A3A4"/>
          </p15:clr>
        </p15:guide>
        <p15:guide id="6" pos="3840" userDrawn="1">
          <p15:clr>
            <a:srgbClr val="A4A3A4"/>
          </p15:clr>
        </p15:guide>
        <p15:guide id="7" pos="332" userDrawn="1">
          <p15:clr>
            <a:srgbClr val="A4A3A4"/>
          </p15:clr>
        </p15:guide>
        <p15:guide id="8" pos="6584" userDrawn="1">
          <p15:clr>
            <a:srgbClr val="A4A3A4"/>
          </p15:clr>
        </p15:guide>
        <p15:guide id="9" pos="3931" userDrawn="1">
          <p15:clr>
            <a:srgbClr val="A4A3A4"/>
          </p15:clr>
        </p15:guide>
        <p15:guide id="10" pos="37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 Meyer" initials="KM" lastIdx="14" clrIdx="0">
    <p:extLst>
      <p:ext uri="{19B8F6BF-5375-455C-9EA6-DF929625EA0E}">
        <p15:presenceInfo xmlns:p15="http://schemas.microsoft.com/office/powerpoint/2012/main" userId="S::meyer@bplusd.de::e3e9a1dd-c1aa-4efa-87bb-1999ed06a80b" providerId="AD"/>
      </p:ext>
    </p:extLst>
  </p:cmAuthor>
  <p:cmAuthor id="2" name="Rothe, Florence (vzbv)" initials="RF(" lastIdx="6" clrIdx="1">
    <p:extLst>
      <p:ext uri="{19B8F6BF-5375-455C-9EA6-DF929625EA0E}">
        <p15:presenceInfo xmlns:p15="http://schemas.microsoft.com/office/powerpoint/2012/main" userId="S-1-5-21-1202660629-1500820517-725345543-126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5E6"/>
    <a:srgbClr val="DB007A"/>
    <a:srgbClr val="0098A1"/>
    <a:srgbClr val="FFFFFF"/>
    <a:srgbClr val="F08F5D"/>
    <a:srgbClr val="0068AE"/>
    <a:srgbClr val="408EC2"/>
    <a:srgbClr val="FFE5FF"/>
    <a:srgbClr val="FFCCFF"/>
    <a:srgbClr val="8CC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90314" autoAdjust="0"/>
  </p:normalViewPr>
  <p:slideViewPr>
    <p:cSldViewPr snapToGrid="0" snapToObjects="1">
      <p:cViewPr>
        <p:scale>
          <a:sx n="80" d="100"/>
          <a:sy n="80" d="100"/>
        </p:scale>
        <p:origin x="1392" y="547"/>
      </p:cViewPr>
      <p:guideLst>
        <p:guide orient="horz" pos="692"/>
        <p:guide orient="horz" pos="786"/>
        <p:guide orient="horz" pos="3752"/>
        <p:guide orient="horz" pos="4020"/>
        <p:guide orient="horz" pos="106"/>
        <p:guide pos="3840"/>
        <p:guide pos="332"/>
        <p:guide pos="6584"/>
        <p:guide pos="3931"/>
        <p:guide pos="37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8D9A9-FF45-4B48-B81C-61CAD6873059}" type="doc">
      <dgm:prSet loTypeId="urn:microsoft.com/office/officeart/2005/8/layout/arrow6" loCatId="process" qsTypeId="urn:microsoft.com/office/officeart/2005/8/quickstyle/simple1" qsCatId="simple" csTypeId="urn:microsoft.com/office/officeart/2005/8/colors/accent1_2" csCatId="accent1" phldr="0"/>
      <dgm:spPr/>
      <dgm:t>
        <a:bodyPr/>
        <a:lstStyle/>
        <a:p>
          <a:endParaRPr lang="de-DE"/>
        </a:p>
      </dgm:t>
    </dgm:pt>
    <dgm:pt modelId="{8403B363-8B4B-4E05-A0EC-21AD48D5D54A}">
      <dgm:prSet phldrT="[Text]" phldr="1"/>
      <dgm:spPr/>
      <dgm:t>
        <a:bodyPr/>
        <a:lstStyle/>
        <a:p>
          <a:endParaRPr lang="de-DE" dirty="0"/>
        </a:p>
      </dgm:t>
    </dgm:pt>
    <dgm:pt modelId="{35EA78E5-675C-4383-8373-D268A634A33A}" type="sibTrans" cxnId="{6DB8A838-CF7D-4477-9C59-FBF287183654}">
      <dgm:prSet/>
      <dgm:spPr/>
      <dgm:t>
        <a:bodyPr/>
        <a:lstStyle/>
        <a:p>
          <a:endParaRPr lang="de-DE"/>
        </a:p>
      </dgm:t>
    </dgm:pt>
    <dgm:pt modelId="{AEE29192-D82B-4E94-9DD0-2E76B1F8E779}" type="parTrans" cxnId="{6DB8A838-CF7D-4477-9C59-FBF287183654}">
      <dgm:prSet/>
      <dgm:spPr/>
      <dgm:t>
        <a:bodyPr/>
        <a:lstStyle/>
        <a:p>
          <a:endParaRPr lang="de-DE"/>
        </a:p>
      </dgm:t>
    </dgm:pt>
    <dgm:pt modelId="{F437C796-EC5F-4C0C-B9C0-D9E3EE786269}" type="pres">
      <dgm:prSet presAssocID="{B1C8D9A9-FF45-4B48-B81C-61CAD6873059}" presName="compositeShape" presStyleCnt="0">
        <dgm:presLayoutVars>
          <dgm:chMax val="2"/>
          <dgm:dir/>
          <dgm:resizeHandles val="exact"/>
        </dgm:presLayoutVars>
      </dgm:prSet>
      <dgm:spPr/>
      <dgm:t>
        <a:bodyPr/>
        <a:lstStyle/>
        <a:p>
          <a:endParaRPr lang="de-DE"/>
        </a:p>
      </dgm:t>
    </dgm:pt>
    <dgm:pt modelId="{B202DD9A-CC25-410A-AF7E-0BECB8AC53BE}" type="pres">
      <dgm:prSet presAssocID="{B1C8D9A9-FF45-4B48-B81C-61CAD6873059}" presName="ribbon" presStyleLbl="node1" presStyleIdx="0" presStyleCnt="1" custLinFactNeighborX="-7911" custLinFactNeighborY="-6371"/>
      <dgm:spPr>
        <a:solidFill>
          <a:srgbClr val="DB007A"/>
        </a:solidFill>
      </dgm:spPr>
    </dgm:pt>
    <dgm:pt modelId="{ABCC8C69-FE23-42CF-AF66-5F0687D84651}" type="pres">
      <dgm:prSet presAssocID="{B1C8D9A9-FF45-4B48-B81C-61CAD6873059}" presName="leftArrowText" presStyleLbl="node1" presStyleIdx="0" presStyleCnt="1" custLinFactX="100000" custLinFactNeighborX="150381" custLinFactNeighborY="-96222">
        <dgm:presLayoutVars>
          <dgm:chMax val="0"/>
          <dgm:bulletEnabled val="1"/>
        </dgm:presLayoutVars>
      </dgm:prSet>
      <dgm:spPr/>
      <dgm:t>
        <a:bodyPr/>
        <a:lstStyle/>
        <a:p>
          <a:endParaRPr lang="de-DE"/>
        </a:p>
      </dgm:t>
    </dgm:pt>
    <dgm:pt modelId="{80348AE5-276F-4C89-8AA9-3ADAC0FC1F1A}" type="pres">
      <dgm:prSet presAssocID="{B1C8D9A9-FF45-4B48-B81C-61CAD6873059}" presName="rightArrowText" presStyleLbl="node1" presStyleIdx="0" presStyleCnt="1">
        <dgm:presLayoutVars>
          <dgm:chMax val="0"/>
          <dgm:bulletEnabled val="1"/>
        </dgm:presLayoutVars>
      </dgm:prSet>
      <dgm:spPr/>
    </dgm:pt>
  </dgm:ptLst>
  <dgm:cxnLst>
    <dgm:cxn modelId="{6DB8A838-CF7D-4477-9C59-FBF287183654}" srcId="{B1C8D9A9-FF45-4B48-B81C-61CAD6873059}" destId="{8403B363-8B4B-4E05-A0EC-21AD48D5D54A}" srcOrd="0" destOrd="0" parTransId="{AEE29192-D82B-4E94-9DD0-2E76B1F8E779}" sibTransId="{35EA78E5-675C-4383-8373-D268A634A33A}"/>
    <dgm:cxn modelId="{3F765173-72D0-4293-AE4C-E43AA74F364C}" type="presOf" srcId="{B1C8D9A9-FF45-4B48-B81C-61CAD6873059}" destId="{F437C796-EC5F-4C0C-B9C0-D9E3EE786269}" srcOrd="0" destOrd="0" presId="urn:microsoft.com/office/officeart/2005/8/layout/arrow6"/>
    <dgm:cxn modelId="{9269E0F9-1F3E-44F0-BAD7-66CA3FF9BA1F}" type="presOf" srcId="{8403B363-8B4B-4E05-A0EC-21AD48D5D54A}" destId="{ABCC8C69-FE23-42CF-AF66-5F0687D84651}" srcOrd="0" destOrd="0" presId="urn:microsoft.com/office/officeart/2005/8/layout/arrow6"/>
    <dgm:cxn modelId="{FB2FF514-0FD6-4E2E-8CFC-7884835C1936}" type="presParOf" srcId="{F437C796-EC5F-4C0C-B9C0-D9E3EE786269}" destId="{B202DD9A-CC25-410A-AF7E-0BECB8AC53BE}" srcOrd="0" destOrd="0" presId="urn:microsoft.com/office/officeart/2005/8/layout/arrow6"/>
    <dgm:cxn modelId="{ABD7C6F8-09D5-4802-832A-E11E06C4A98D}" type="presParOf" srcId="{F437C796-EC5F-4C0C-B9C0-D9E3EE786269}" destId="{ABCC8C69-FE23-42CF-AF66-5F0687D84651}" srcOrd="1" destOrd="0" presId="urn:microsoft.com/office/officeart/2005/8/layout/arrow6"/>
    <dgm:cxn modelId="{3A551B54-F9C2-4FE0-9A64-6632B2C8BB6A}" type="presParOf" srcId="{F437C796-EC5F-4C0C-B9C0-D9E3EE786269}" destId="{80348AE5-276F-4C89-8AA9-3ADAC0FC1F1A}"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2DD9A-CC25-410A-AF7E-0BECB8AC53BE}">
      <dsp:nvSpPr>
        <dsp:cNvPr id="0" name=""/>
        <dsp:cNvSpPr/>
      </dsp:nvSpPr>
      <dsp:spPr>
        <a:xfrm>
          <a:off x="0" y="238919"/>
          <a:ext cx="4412214" cy="1764885"/>
        </a:xfrm>
        <a:prstGeom prst="leftRightRibbon">
          <a:avLst/>
        </a:prstGeom>
        <a:solidFill>
          <a:srgbClr val="DB00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CC8C69-FE23-42CF-AF66-5F0687D84651}">
      <dsp:nvSpPr>
        <dsp:cNvPr id="0" name=""/>
        <dsp:cNvSpPr/>
      </dsp:nvSpPr>
      <dsp:spPr>
        <a:xfrm>
          <a:off x="2956183" y="0"/>
          <a:ext cx="1456030" cy="8647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9352" rIns="0" bIns="160020" numCol="1" spcCol="1270" anchor="ctr" anchorCtr="0">
          <a:noAutofit/>
        </a:bodyPr>
        <a:lstStyle/>
        <a:p>
          <a:pPr lvl="0" algn="ctr" defTabSz="1866900">
            <a:lnSpc>
              <a:spcPct val="90000"/>
            </a:lnSpc>
            <a:spcBef>
              <a:spcPct val="0"/>
            </a:spcBef>
            <a:spcAft>
              <a:spcPct val="35000"/>
            </a:spcAft>
          </a:pPr>
          <a:endParaRPr lang="de-DE" sz="4200" kern="1200" dirty="0"/>
        </a:p>
      </dsp:txBody>
      <dsp:txXfrm>
        <a:off x="2956183" y="0"/>
        <a:ext cx="1456030" cy="864793"/>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CD77B-8327-4F0D-9503-2EB37784C396}" type="datetimeFigureOut">
              <a:rPr lang="de-DE" smtClean="0"/>
              <a:t>27.02.2025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CF0C2-5947-4F99-BAC1-70BEDFF82D5A}" type="slidenum">
              <a:rPr lang="de-DE" smtClean="0"/>
              <a:t>‹Nr.›</a:t>
            </a:fld>
            <a:endParaRPr lang="de-DE"/>
          </a:p>
        </p:txBody>
      </p:sp>
    </p:spTree>
    <p:extLst>
      <p:ext uri="{BB962C8B-B14F-4D97-AF65-F5344CB8AC3E}">
        <p14:creationId xmlns:p14="http://schemas.microsoft.com/office/powerpoint/2010/main" val="173812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50000"/>
              </a:lnSpc>
              <a:spcBef>
                <a:spcPts val="720"/>
              </a:spcBef>
              <a:spcAft>
                <a:spcPts val="720"/>
              </a:spcAft>
            </a:pPr>
            <a:r>
              <a:rPr lang="de-DE" b="0" i="0" cap="none" baseline="0" dirty="0" smtClean="0">
                <a:solidFill>
                  <a:srgbClr val="000000"/>
                </a:solidFill>
                <a:latin typeface="+mn-lt"/>
                <a:ea typeface="Calibri" panose="020F0502020204030204" pitchFamily="34" charset="0"/>
              </a:rPr>
              <a:t>Sprechtext (</a:t>
            </a:r>
            <a:r>
              <a:rPr lang="de-DE" b="0" i="0" cap="none" dirty="0" smtClean="0">
                <a:solidFill>
                  <a:srgbClr val="000000"/>
                </a:solidFill>
                <a:latin typeface="+mn-lt"/>
                <a:ea typeface="Calibri" panose="020F0502020204030204" pitchFamily="34" charset="0"/>
              </a:rPr>
              <a:t>Vorschlag):</a:t>
            </a:r>
            <a:endParaRPr lang="de-DE" b="0" i="0" cap="none" dirty="0" smtClean="0">
              <a:solidFill>
                <a:schemeClr val="tx1"/>
              </a:solidFill>
              <a:latin typeface="+mn-lt"/>
              <a:ea typeface="Calibri" panose="020F0502020204030204" pitchFamily="34" charset="0"/>
              <a:cs typeface="Times New Roman" panose="02020603050405020304" pitchFamily="18" charset="0"/>
            </a:endParaRPr>
          </a:p>
          <a:p>
            <a:pPr algn="just">
              <a:lnSpc>
                <a:spcPct val="150000"/>
              </a:lnSpc>
              <a:spcBef>
                <a:spcPts val="720"/>
              </a:spcBef>
              <a:spcAft>
                <a:spcPts val="720"/>
              </a:spcAft>
            </a:pPr>
            <a:r>
              <a:rPr lang="de-DE" b="0" i="1" cap="none" dirty="0" smtClean="0">
                <a:solidFill>
                  <a:srgbClr val="000000"/>
                </a:solidFill>
                <a:latin typeface="+mn-lt"/>
                <a:ea typeface="Calibri" panose="020F0502020204030204" pitchFamily="34" charset="0"/>
              </a:rPr>
              <a:t>„Willkommen zum Workshop! In diesem</a:t>
            </a:r>
            <a:r>
              <a:rPr lang="de-DE" b="0" i="1" cap="none" baseline="0" dirty="0" smtClean="0">
                <a:solidFill>
                  <a:srgbClr val="000000"/>
                </a:solidFill>
                <a:latin typeface="+mn-lt"/>
                <a:ea typeface="Calibri" panose="020F0502020204030204" pitchFamily="34" charset="0"/>
              </a:rPr>
              <a:t> Workshop wollen wir mit euch zusammen unter anderem besprechen, was genaue Kostenfallen in Online-Spielen sind und wie ihr euch schützen könnt unkontrolliert Geld in Online-Spiele zu </a:t>
            </a:r>
            <a:r>
              <a:rPr lang="de-DE" b="0" i="1" cap="none" baseline="0" dirty="0" err="1" smtClean="0">
                <a:solidFill>
                  <a:srgbClr val="000000"/>
                </a:solidFill>
                <a:latin typeface="+mn-lt"/>
                <a:ea typeface="Calibri" panose="020F0502020204030204" pitchFamily="34" charset="0"/>
              </a:rPr>
              <a:t>verzocken</a:t>
            </a:r>
            <a:r>
              <a:rPr lang="de-DE" b="0" i="1" cap="none" baseline="0" dirty="0" smtClean="0">
                <a:solidFill>
                  <a:srgbClr val="000000"/>
                </a:solidFill>
                <a:latin typeface="+mn-lt"/>
                <a:ea typeface="Calibri" panose="020F0502020204030204" pitchFamily="34" charset="0"/>
              </a:rPr>
              <a:t>. .“ </a:t>
            </a:r>
            <a:endParaRPr lang="de-DE" b="0" i="1" cap="none" dirty="0" smtClean="0">
              <a:latin typeface="+mn-lt"/>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1</a:t>
            </a:fld>
            <a:endParaRPr lang="de-DE"/>
          </a:p>
        </p:txBody>
      </p:sp>
    </p:spTree>
    <p:extLst>
      <p:ext uri="{BB962C8B-B14F-4D97-AF65-F5344CB8AC3E}">
        <p14:creationId xmlns:p14="http://schemas.microsoft.com/office/powerpoint/2010/main" val="113038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b="0" i="1" cap="none" dirty="0" smtClean="0"/>
              <a:t>„Und jetzt, was glaubt ihr? Gibt</a:t>
            </a:r>
            <a:r>
              <a:rPr lang="de-DE" b="0" i="1" cap="none" baseline="0" dirty="0" smtClean="0"/>
              <a:t> es das Problem nur bei kostenlosen Spielen? </a:t>
            </a:r>
            <a:r>
              <a:rPr lang="de-DE" b="0" i="1" cap="none" dirty="0" smtClean="0"/>
              <a:t>Stimmt die Aussage: </a:t>
            </a:r>
            <a:r>
              <a:rPr lang="de-DE" i="1" cap="none" dirty="0" smtClean="0">
                <a:solidFill>
                  <a:srgbClr val="019BA5"/>
                </a:solidFill>
              </a:rPr>
              <a:t>In-Game-Käufe gibt es nur in kostenlosen Spielen.</a:t>
            </a:r>
            <a:r>
              <a:rPr lang="de-DE" b="0" i="1" cap="none"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cap="none" baseline="0" dirty="0" smtClean="0"/>
              <a:t>Teilnehmende sollen sich melden, wenn sie die Antwort für wahr halten.</a:t>
            </a:r>
            <a:endParaRPr lang="de-DE" b="0" i="0" cap="none" dirty="0" smtClean="0"/>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10</a:t>
            </a:fld>
            <a:endParaRPr lang="de-DE"/>
          </a:p>
        </p:txBody>
      </p:sp>
    </p:spTree>
    <p:extLst>
      <p:ext uri="{BB962C8B-B14F-4D97-AF65-F5344CB8AC3E}">
        <p14:creationId xmlns:p14="http://schemas.microsoft.com/office/powerpoint/2010/main" val="26837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Sprechtext:</a:t>
            </a:r>
            <a:r>
              <a:rPr lang="de-DE" baseline="0" dirty="0" smtClean="0"/>
              <a:t> bitte richtige Antwort vorlesen.</a:t>
            </a:r>
            <a:endParaRPr lang="de-DE" b="0" cap="none" dirty="0" smtClean="0"/>
          </a:p>
        </p:txBody>
      </p:sp>
      <p:sp>
        <p:nvSpPr>
          <p:cNvPr id="4" name="Foliennummernplatzhalter 3"/>
          <p:cNvSpPr>
            <a:spLocks noGrp="1"/>
          </p:cNvSpPr>
          <p:nvPr>
            <p:ph type="sldNum" sz="quarter" idx="10"/>
          </p:nvPr>
        </p:nvSpPr>
        <p:spPr/>
        <p:txBody>
          <a:bodyPr/>
          <a:lstStyle/>
          <a:p>
            <a:fld id="{A13CF0C2-5947-4F99-BAC1-70BEDFF82D5A}" type="slidenum">
              <a:rPr lang="de-DE" smtClean="0"/>
              <a:t>11</a:t>
            </a:fld>
            <a:endParaRPr lang="de-DE"/>
          </a:p>
        </p:txBody>
      </p:sp>
    </p:spTree>
    <p:extLst>
      <p:ext uri="{BB962C8B-B14F-4D97-AF65-F5344CB8AC3E}">
        <p14:creationId xmlns:p14="http://schemas.microsoft.com/office/powerpoint/2010/main" val="3051918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Sprechtext : bitte</a:t>
            </a:r>
            <a:r>
              <a:rPr lang="de-DE" baseline="0" dirty="0" smtClean="0"/>
              <a:t> Frage vorlesen. </a:t>
            </a:r>
            <a:r>
              <a:rPr lang="de-DE" b="0" i="0" cap="none" baseline="0" dirty="0" smtClean="0"/>
              <a:t>Teilnehmende sollen sich melden, wenn sie die Antwort für wahr halten.</a:t>
            </a:r>
            <a:endParaRPr lang="de-DE" b="0" i="0" cap="none" dirty="0" smtClean="0"/>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12</a:t>
            </a:fld>
            <a:endParaRPr lang="de-DE"/>
          </a:p>
        </p:txBody>
      </p:sp>
    </p:spTree>
    <p:extLst>
      <p:ext uri="{BB962C8B-B14F-4D97-AF65-F5344CB8AC3E}">
        <p14:creationId xmlns:p14="http://schemas.microsoft.com/office/powerpoint/2010/main" val="3514855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a:t>
            </a:r>
            <a:r>
              <a:rPr lang="de-DE" baseline="0" dirty="0" smtClean="0"/>
              <a:t> bitte Antwort vorlesen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13</a:t>
            </a:fld>
            <a:endParaRPr lang="de-DE"/>
          </a:p>
        </p:txBody>
      </p:sp>
    </p:spTree>
    <p:extLst>
      <p:ext uri="{BB962C8B-B14F-4D97-AF65-F5344CB8AC3E}">
        <p14:creationId xmlns:p14="http://schemas.microsoft.com/office/powerpoint/2010/main" val="256372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b="0" i="1" cap="none" dirty="0" smtClean="0"/>
              <a:t>„Jetzt schauen wir wieder auf das Arbeitsblatt und die Frage, was </a:t>
            </a:r>
            <a:r>
              <a:rPr lang="de-DE" b="0" i="1" cap="none" dirty="0" err="1" smtClean="0"/>
              <a:t>Lootboxen</a:t>
            </a:r>
            <a:r>
              <a:rPr lang="de-DE" b="0" i="1" cap="none" dirty="0" smtClean="0"/>
              <a:t> sind.</a:t>
            </a:r>
            <a:r>
              <a:rPr lang="de-DE" b="0" i="1" cap="none" baseline="0" dirty="0" smtClean="0"/>
              <a:t> Welche Aussagen über Lootboxen sind wahr?“ </a:t>
            </a:r>
          </a:p>
          <a:p>
            <a:endParaRPr lang="de-DE" b="0" i="0" cap="none" baseline="0" dirty="0" smtClean="0"/>
          </a:p>
          <a:p>
            <a:r>
              <a:rPr lang="de-DE" b="0" i="0" cap="none" baseline="0" dirty="0" smtClean="0"/>
              <a:t>Bitte einzelne Antworten vorlesen. Teilnehmende sollen sich melden, wenn sie die Antwort für wahr halten.</a:t>
            </a:r>
            <a:endParaRPr lang="de-DE" b="0" i="0" cap="none" dirty="0" smtClean="0"/>
          </a:p>
        </p:txBody>
      </p:sp>
      <p:sp>
        <p:nvSpPr>
          <p:cNvPr id="4" name="Foliennummernplatzhalter 3"/>
          <p:cNvSpPr>
            <a:spLocks noGrp="1"/>
          </p:cNvSpPr>
          <p:nvPr>
            <p:ph type="sldNum" sz="quarter" idx="10"/>
          </p:nvPr>
        </p:nvSpPr>
        <p:spPr/>
        <p:txBody>
          <a:bodyPr/>
          <a:lstStyle/>
          <a:p>
            <a:fld id="{A13CF0C2-5947-4F99-BAC1-70BEDFF82D5A}" type="slidenum">
              <a:rPr lang="de-DE" smtClean="0"/>
              <a:t>14</a:t>
            </a:fld>
            <a:endParaRPr lang="de-DE"/>
          </a:p>
        </p:txBody>
      </p:sp>
    </p:spTree>
    <p:extLst>
      <p:ext uri="{BB962C8B-B14F-4D97-AF65-F5344CB8AC3E}">
        <p14:creationId xmlns:p14="http://schemas.microsoft.com/office/powerpoint/2010/main" val="583652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b="0" i="1" cap="none" dirty="0" smtClean="0"/>
              <a:t>„Die erste</a:t>
            </a:r>
            <a:r>
              <a:rPr lang="de-DE" b="0" i="1" cap="none" baseline="0" dirty="0" smtClean="0"/>
              <a:t> Aussage ist falsch. </a:t>
            </a:r>
            <a:r>
              <a:rPr lang="de-DE" b="0" i="1" cap="none" baseline="0" dirty="0" err="1" smtClean="0"/>
              <a:t>Lootboxen</a:t>
            </a:r>
            <a:r>
              <a:rPr lang="de-DE" b="0" i="1" cap="none" baseline="0" dirty="0" smtClean="0"/>
              <a:t> sind zwar kostenpflichtig, aber sie helfen </a:t>
            </a:r>
            <a:r>
              <a:rPr lang="de-DE" b="0" i="1" cap="none" baseline="0" dirty="0" err="1" smtClean="0"/>
              <a:t>Spieler:innen</a:t>
            </a:r>
            <a:r>
              <a:rPr lang="de-DE" b="0" i="1" cap="none" baseline="0" dirty="0" smtClean="0"/>
              <a:t> NICHT in jedem Fall</a:t>
            </a:r>
            <a:r>
              <a:rPr lang="de-DE" sz="1000" b="0" i="1" kern="1200" cap="none" baseline="0" dirty="0" smtClean="0">
                <a:solidFill>
                  <a:schemeClr val="tx1"/>
                </a:solidFill>
                <a:latin typeface="+mn-lt"/>
                <a:ea typeface="+mn-ea"/>
                <a:cs typeface="+mn-cs"/>
              </a:rPr>
              <a:t>, innerhalb ihres Spiels voranzukommen. Denn es ist nicht klar, welcher Inhalt mit den </a:t>
            </a:r>
            <a:r>
              <a:rPr lang="de-DE" sz="1000" b="0" i="1" kern="1200" cap="none" baseline="0" dirty="0" err="1" smtClean="0">
                <a:solidFill>
                  <a:schemeClr val="tx1"/>
                </a:solidFill>
                <a:latin typeface="+mn-lt"/>
                <a:ea typeface="+mn-ea"/>
                <a:cs typeface="+mn-cs"/>
              </a:rPr>
              <a:t>Lootboxen</a:t>
            </a:r>
            <a:r>
              <a:rPr lang="de-DE" sz="1000" b="0" i="1" kern="1200" cap="none" baseline="0" dirty="0" smtClean="0">
                <a:solidFill>
                  <a:schemeClr val="tx1"/>
                </a:solidFill>
                <a:latin typeface="+mn-lt"/>
                <a:ea typeface="+mn-ea"/>
                <a:cs typeface="+mn-cs"/>
              </a:rPr>
              <a:t> erworben wird.</a:t>
            </a:r>
          </a:p>
          <a:p>
            <a:r>
              <a:rPr lang="de-DE" b="0" i="1" cap="none" dirty="0" smtClean="0"/>
              <a:t>Folgende Aussagen sind aber wahr:</a:t>
            </a:r>
          </a:p>
          <a:p>
            <a:r>
              <a:rPr lang="de-DE" b="0" i="1" cap="none" baseline="0" dirty="0" smtClean="0"/>
              <a:t>- Bei Lootboxen können Spieler:innen Inhalte wie neue Charaktere, Erweiterungen, neue Level (Spielabschnitte), Upgrades (Verbesserungen) oder mehr Leben erwerben. Aber eben nur, wenn sie Glück haben, denn: </a:t>
            </a:r>
          </a:p>
          <a:p>
            <a:r>
              <a:rPr lang="de-DE" b="0" i="1" cap="none" baseline="0" dirty="0" smtClean="0"/>
              <a:t>- Beim Kauf von Lootboxen wissen Spieler:innen vorher nicht, was sich in den Boxen befindet. </a:t>
            </a:r>
            <a:r>
              <a:rPr lang="de-DE" b="0" i="1" cap="none" baseline="0" dirty="0" err="1" smtClean="0"/>
              <a:t>Lootboxen</a:t>
            </a:r>
            <a:r>
              <a:rPr lang="de-DE" b="0" i="1" cap="none" baseline="0" dirty="0" smtClean="0"/>
              <a:t> </a:t>
            </a:r>
            <a:r>
              <a:rPr lang="de-DE" sz="1000" b="0" i="1" kern="1200" cap="none" baseline="0" dirty="0" smtClean="0">
                <a:solidFill>
                  <a:schemeClr val="tx1"/>
                </a:solidFill>
                <a:latin typeface="+mn-lt"/>
                <a:ea typeface="+mn-ea"/>
                <a:cs typeface="+mn-cs"/>
              </a:rPr>
              <a:t>sind „Beutekisten“ mit Zufallsinhalten (zum Beispiel In-Game-Währung, neue Charaktere und Ausstattungen, neue Level). Das Problem ist:</a:t>
            </a:r>
          </a:p>
          <a:p>
            <a:r>
              <a:rPr lang="de-DE" b="0" i="1" cap="none" baseline="0" dirty="0" smtClean="0"/>
              <a:t>- Werbung innerhalb von Spielen kann Spieler:innen dazu drängen, Lootboxen zu kaufen, um im Spiel schneller voranzukommen.“</a:t>
            </a:r>
            <a:endParaRPr lang="de-DE" b="0" i="1" cap="none" dirty="0" smtClean="0"/>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15</a:t>
            </a:fld>
            <a:endParaRPr lang="de-DE"/>
          </a:p>
        </p:txBody>
      </p:sp>
    </p:spTree>
    <p:extLst>
      <p:ext uri="{BB962C8B-B14F-4D97-AF65-F5344CB8AC3E}">
        <p14:creationId xmlns:p14="http://schemas.microsoft.com/office/powerpoint/2010/main" val="209969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i="1" dirty="0" smtClean="0"/>
              <a:t>„Hier ein paar Beispiele,</a:t>
            </a:r>
            <a:r>
              <a:rPr lang="de-DE" i="1" baseline="0" dirty="0" smtClean="0"/>
              <a:t> wie Lootboxen in Online-Spielen aussehen können. Diese Screenshots stammen aus den Online-Spielen FIFA World, World </a:t>
            </a:r>
            <a:r>
              <a:rPr lang="de-DE" i="1" baseline="0" dirty="0" err="1" smtClean="0"/>
              <a:t>of</a:t>
            </a:r>
            <a:r>
              <a:rPr lang="de-DE" i="1" baseline="0" dirty="0" smtClean="0"/>
              <a:t> Tanks und </a:t>
            </a:r>
            <a:r>
              <a:rPr lang="de-DE" i="1" baseline="0" dirty="0" err="1" smtClean="0"/>
              <a:t>Battlefront</a:t>
            </a:r>
            <a:r>
              <a:rPr lang="de-DE" i="1" baseline="0" dirty="0" smtClean="0"/>
              <a:t> II.“</a:t>
            </a:r>
          </a:p>
          <a:p>
            <a:endParaRPr lang="de-DE" i="1" baseline="0" dirty="0" smtClean="0"/>
          </a:p>
          <a:p>
            <a:r>
              <a:rPr lang="de-DE" i="0" baseline="0" dirty="0" smtClean="0"/>
              <a:t>Screenshots: https://www.youtube.com/watch?v=IAqEuh8Lcv4; https://www.youtube.com/watch?v=7lf5jmhjTvI&amp;t=23s; https://www.youtube.com/watch?v=oLcvV2IEptE</a:t>
            </a:r>
            <a:endParaRPr lang="de-DE" i="0" dirty="0" smtClean="0"/>
          </a:p>
        </p:txBody>
      </p:sp>
      <p:sp>
        <p:nvSpPr>
          <p:cNvPr id="4" name="Foliennummernplatzhalter 3"/>
          <p:cNvSpPr>
            <a:spLocks noGrp="1"/>
          </p:cNvSpPr>
          <p:nvPr>
            <p:ph type="sldNum" sz="quarter" idx="10"/>
          </p:nvPr>
        </p:nvSpPr>
        <p:spPr/>
        <p:txBody>
          <a:bodyPr/>
          <a:lstStyle/>
          <a:p>
            <a:fld id="{A13CF0C2-5947-4F99-BAC1-70BEDFF82D5A}" type="slidenum">
              <a:rPr lang="de-DE" smtClean="0"/>
              <a:t>16</a:t>
            </a:fld>
            <a:endParaRPr lang="de-DE"/>
          </a:p>
        </p:txBody>
      </p:sp>
    </p:spTree>
    <p:extLst>
      <p:ext uri="{BB962C8B-B14F-4D97-AF65-F5344CB8AC3E}">
        <p14:creationId xmlns:p14="http://schemas.microsoft.com/office/powerpoint/2010/main" val="3027518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b="0" i="1" cap="none" dirty="0" smtClean="0"/>
              <a:t>„Die Antwort</a:t>
            </a:r>
            <a:r>
              <a:rPr lang="de-DE" b="0" i="1" cap="none" baseline="0" dirty="0" smtClean="0"/>
              <a:t> ist: </a:t>
            </a:r>
            <a:r>
              <a:rPr lang="de-DE" b="0" i="1" cap="none" dirty="0" err="1" smtClean="0"/>
              <a:t>Lootboxen</a:t>
            </a:r>
            <a:r>
              <a:rPr lang="de-DE" b="0" i="1" cap="none" dirty="0" smtClean="0"/>
              <a:t> sind kostenpflichtige „Beutekisten“ mit Zufallsinhalten (zum Beispiel In-Game-Währung, neue Charaktere und Ausstattungen, neue Level), die man im Spiel kaufen kann. Bei den Zufallsinhalten weiß man vor dem Kauf nicht, was man für sein Geld bekommt. Sie ähneln daher dem Glücksspiel und stehen in Verdacht, suchtähnliches Kaufverhalten zu erzeugen. 75 Prozent der </a:t>
            </a:r>
            <a:r>
              <a:rPr lang="de-DE" b="0" i="1" cap="none" dirty="0" err="1" smtClean="0"/>
              <a:t>Gamer:innen</a:t>
            </a:r>
            <a:r>
              <a:rPr lang="de-DE" b="0" i="1" cap="none" dirty="0" smtClean="0"/>
              <a:t> stimmen in der Umfrage des</a:t>
            </a:r>
            <a:r>
              <a:rPr lang="de-DE" b="0" i="1" cap="none" baseline="0" dirty="0" smtClean="0"/>
              <a:t> Verbraucherzentrale Bundesverbands</a:t>
            </a:r>
            <a:r>
              <a:rPr lang="de-DE" b="0" i="1" cap="none" dirty="0" smtClean="0"/>
              <a:t> zu, dass </a:t>
            </a:r>
            <a:r>
              <a:rPr lang="de-DE" b="0" i="1" cap="none" dirty="0" err="1" smtClean="0"/>
              <a:t>Lootboxen</a:t>
            </a:r>
            <a:r>
              <a:rPr lang="de-DE" b="0" i="1" cap="none" dirty="0" smtClean="0"/>
              <a:t> sie dazu verleiten, wiederholt Geld auszugeben.“</a:t>
            </a:r>
            <a:endParaRPr lang="de-DE" i="1" dirty="0" smtClean="0"/>
          </a:p>
        </p:txBody>
      </p:sp>
      <p:sp>
        <p:nvSpPr>
          <p:cNvPr id="4" name="Foliennummernplatzhalter 3"/>
          <p:cNvSpPr>
            <a:spLocks noGrp="1"/>
          </p:cNvSpPr>
          <p:nvPr>
            <p:ph type="sldNum" sz="quarter" idx="10"/>
          </p:nvPr>
        </p:nvSpPr>
        <p:spPr/>
        <p:txBody>
          <a:bodyPr/>
          <a:lstStyle/>
          <a:p>
            <a:fld id="{A13CF0C2-5947-4F99-BAC1-70BEDFF82D5A}" type="slidenum">
              <a:rPr lang="de-DE" smtClean="0"/>
              <a:t>17</a:t>
            </a:fld>
            <a:endParaRPr lang="de-DE"/>
          </a:p>
        </p:txBody>
      </p:sp>
    </p:spTree>
    <p:extLst>
      <p:ext uri="{BB962C8B-B14F-4D97-AF65-F5344CB8AC3E}">
        <p14:creationId xmlns:p14="http://schemas.microsoft.com/office/powerpoint/2010/main" val="271377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https://www.youtube.com/watch?v=j3wfqC5JBg8</a:t>
            </a:r>
          </a:p>
          <a:p>
            <a:endParaRPr lang="de-DE" dirty="0" smtClean="0"/>
          </a:p>
          <a:p>
            <a:r>
              <a:rPr lang="de-DE" dirty="0" smtClean="0"/>
              <a:t>Sprechtext (Vorschlag):</a:t>
            </a:r>
          </a:p>
          <a:p>
            <a:r>
              <a:rPr lang="de-DE" b="0" i="1" cap="none" dirty="0" smtClean="0"/>
              <a:t>„Was denkt ihr hier? Stimmt die Aussage: </a:t>
            </a:r>
          </a:p>
          <a:p>
            <a:r>
              <a:rPr lang="de-DE" sz="1000" b="0" i="1" kern="1200" cap="none" dirty="0" smtClean="0">
                <a:solidFill>
                  <a:schemeClr val="tx1"/>
                </a:solidFill>
                <a:latin typeface="+mn-lt"/>
                <a:ea typeface="+mn-ea"/>
                <a:cs typeface="+mn-cs"/>
              </a:rPr>
              <a:t>Eltern müssen nicht für die Käufe bezahlen, die ihre minderjährigen Kinder innerhalb von Spielen tätigen.“</a:t>
            </a:r>
            <a:endParaRPr lang="de-DE" sz="1000" b="0" i="1" kern="1200" cap="none"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18</a:t>
            </a:fld>
            <a:endParaRPr lang="de-DE"/>
          </a:p>
        </p:txBody>
      </p:sp>
    </p:spTree>
    <p:extLst>
      <p:ext uri="{BB962C8B-B14F-4D97-AF65-F5344CB8AC3E}">
        <p14:creationId xmlns:p14="http://schemas.microsoft.com/office/powerpoint/2010/main" val="439737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b="0" i="1" cap="none" dirty="0" smtClean="0"/>
              <a:t>„Die Antwort</a:t>
            </a:r>
            <a:r>
              <a:rPr lang="de-DE" b="0" i="1" cap="none" baseline="0" dirty="0" smtClean="0"/>
              <a:t> ist w</a:t>
            </a:r>
            <a:r>
              <a:rPr lang="de-DE" b="0" i="1" cap="none" dirty="0" smtClean="0"/>
              <a:t>ahr: Grundsätzlich gilt: Für einen wirksamen Vertragsabschluss benötigen Kinder und Jugendliche die vorherige Einwilligung oder eine nachträgliche Genehmigung ihrer Eltern. Haben sie diese nicht, besteht in der Regel keine Zahlungspflicht. </a:t>
            </a:r>
          </a:p>
          <a:p>
            <a:r>
              <a:rPr lang="de-DE" b="0" i="1" cap="none" dirty="0" smtClean="0"/>
              <a:t>Die Praxis zeigt: Wenn Eltern schnell handeln und direkt Einspruch gegen die Abbuchungen einlegen, müssen sie oftmals nicht für die In-Game- oder In-App-Käufe ihrer minderjährigen Kinder bezahlen. Warten Eltern aber zu lange mit dem Einspruch, kann das einer Duldung gleichkommen und somit eine Zahlungspflicht begründen.“</a:t>
            </a:r>
          </a:p>
        </p:txBody>
      </p:sp>
      <p:sp>
        <p:nvSpPr>
          <p:cNvPr id="4" name="Foliennummernplatzhalter 3"/>
          <p:cNvSpPr>
            <a:spLocks noGrp="1"/>
          </p:cNvSpPr>
          <p:nvPr>
            <p:ph type="sldNum" sz="quarter" idx="10"/>
          </p:nvPr>
        </p:nvSpPr>
        <p:spPr/>
        <p:txBody>
          <a:bodyPr/>
          <a:lstStyle/>
          <a:p>
            <a:fld id="{A13CF0C2-5947-4F99-BAC1-70BEDFF82D5A}" type="slidenum">
              <a:rPr lang="de-DE" smtClean="0"/>
              <a:t>19</a:t>
            </a:fld>
            <a:endParaRPr lang="de-DE"/>
          </a:p>
        </p:txBody>
      </p:sp>
    </p:spTree>
    <p:extLst>
      <p:ext uri="{BB962C8B-B14F-4D97-AF65-F5344CB8AC3E}">
        <p14:creationId xmlns:p14="http://schemas.microsoft.com/office/powerpoint/2010/main" val="60537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https://draw.kits.blog/app#room=1bfa8a18b9d736d9cc5e,9aZMyDoDO7BWhqEJL1zYUw</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Sprechtext (Vorschlag):</a:t>
            </a:r>
            <a:r>
              <a:rPr lang="de-DE" sz="1200" kern="1200" baseline="0" dirty="0" smtClean="0">
                <a:solidFill>
                  <a:schemeClr val="tx1"/>
                </a:solidFill>
                <a:effectLst/>
                <a:latin typeface="+mn-lt"/>
                <a:ea typeface="+mn-ea"/>
                <a:cs typeface="+mn-cs"/>
              </a:rPr>
              <a:t> </a:t>
            </a:r>
          </a:p>
          <a:p>
            <a:r>
              <a:rPr lang="de-DE" sz="1200" i="1" kern="1200" baseline="0" dirty="0" smtClean="0">
                <a:solidFill>
                  <a:schemeClr val="tx1"/>
                </a:solidFill>
                <a:effectLst/>
                <a:latin typeface="+mn-lt"/>
                <a:ea typeface="+mn-ea"/>
                <a:cs typeface="+mn-cs"/>
              </a:rPr>
              <a:t>„Hierzu stellen wir euch ein paar Fragen mit jeweils vier Antwortmöglichkeiten. Jeder Antwort ist ein Buchstabe zugeordnet. Entsprechend eurer Antwort stellt euch bitte zu dem jeweiligen Buchstaben.</a:t>
            </a:r>
          </a:p>
          <a:p>
            <a:endParaRPr lang="de-DE" sz="1200" i="1" kern="1200" baseline="0" dirty="0" smtClean="0">
              <a:solidFill>
                <a:schemeClr val="tx1"/>
              </a:solidFill>
              <a:effectLst/>
              <a:latin typeface="+mn-lt"/>
              <a:ea typeface="+mn-ea"/>
              <a:cs typeface="+mn-cs"/>
            </a:endParaRPr>
          </a:p>
          <a:p>
            <a:r>
              <a:rPr lang="de-DE" sz="1200" i="1" kern="1200" baseline="0" dirty="0" smtClean="0">
                <a:solidFill>
                  <a:schemeClr val="tx1"/>
                </a:solidFill>
                <a:effectLst/>
                <a:latin typeface="+mn-lt"/>
                <a:ea typeface="+mn-ea"/>
                <a:cs typeface="+mn-cs"/>
              </a:rPr>
              <a:t>Die erste Frage lautet: Wie oft spielt ihr digitale Spiele?</a:t>
            </a:r>
          </a:p>
          <a:p>
            <a:endParaRPr lang="de-DE" sz="1200" i="1" kern="1200" baseline="0" dirty="0" smtClean="0">
              <a:solidFill>
                <a:schemeClr val="tx1"/>
              </a:solidFill>
              <a:effectLst/>
              <a:latin typeface="+mn-lt"/>
              <a:ea typeface="+mn-ea"/>
              <a:cs typeface="+mn-cs"/>
            </a:endParaRPr>
          </a:p>
          <a:p>
            <a:r>
              <a:rPr lang="de-DE" b="0" i="1" cap="none" dirty="0" smtClean="0"/>
              <a:t>a) (fast) täglich</a:t>
            </a:r>
          </a:p>
          <a:p>
            <a:r>
              <a:rPr lang="de-DE" b="0" i="1" cap="none" dirty="0" smtClean="0"/>
              <a:t>b) mehrmals pro Woche</a:t>
            </a:r>
          </a:p>
          <a:p>
            <a:r>
              <a:rPr lang="de-DE" b="0" i="1" cap="none" dirty="0" smtClean="0"/>
              <a:t>c) etwa einmal pro Woche</a:t>
            </a:r>
          </a:p>
          <a:p>
            <a:r>
              <a:rPr lang="de-DE" b="0" i="1" cap="none" dirty="0" smtClean="0"/>
              <a:t>d) seltener oder gar nicht</a:t>
            </a:r>
            <a:r>
              <a:rPr lang="de-DE" sz="1200" i="1" kern="1200" baseline="0" dirty="0" smtClean="0">
                <a:solidFill>
                  <a:schemeClr val="tx1"/>
                </a:solidFill>
                <a:effectLst/>
                <a:latin typeface="+mn-lt"/>
                <a:ea typeface="+mn-ea"/>
                <a:cs typeface="+mn-cs"/>
              </a:rPr>
              <a:t>“</a:t>
            </a:r>
          </a:p>
          <a:p>
            <a:endParaRPr lang="de-DE" sz="1200" i="0" kern="1200" baseline="0" dirty="0" smtClean="0">
              <a:solidFill>
                <a:schemeClr val="tx1"/>
              </a:solidFill>
              <a:effectLst/>
              <a:latin typeface="+mn-lt"/>
              <a:ea typeface="+mn-ea"/>
              <a:cs typeface="+mn-cs"/>
            </a:endParaRPr>
          </a:p>
          <a:p>
            <a:r>
              <a:rPr lang="de-DE" sz="1200" kern="1200" cap="all" baseline="0" dirty="0" smtClean="0">
                <a:solidFill>
                  <a:schemeClr val="tx1"/>
                </a:solidFill>
                <a:effectLst/>
                <a:latin typeface="+mn-lt"/>
                <a:ea typeface="+mn-ea"/>
                <a:cs typeface="+mn-cs"/>
              </a:rPr>
              <a:t>Hinweis für Trainer:innen: </a:t>
            </a:r>
            <a:r>
              <a:rPr lang="de-DE" sz="1200" kern="1200" baseline="0" dirty="0" smtClean="0">
                <a:solidFill>
                  <a:schemeClr val="tx1"/>
                </a:solidFill>
                <a:effectLst/>
                <a:latin typeface="+mn-lt"/>
                <a:ea typeface="+mn-ea"/>
                <a:cs typeface="+mn-cs"/>
              </a:rPr>
              <a:t>Die ausgedruckten Buchstaben können entweder in jeder Ecke des Raumes angebracht sein oder entlang einer Linie (mit Kreppband) auf dem Boden markiert sein.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2</a:t>
            </a:fld>
            <a:endParaRPr lang="de-DE"/>
          </a:p>
        </p:txBody>
      </p:sp>
    </p:spTree>
    <p:extLst>
      <p:ext uri="{BB962C8B-B14F-4D97-AF65-F5344CB8AC3E}">
        <p14:creationId xmlns:p14="http://schemas.microsoft.com/office/powerpoint/2010/main" val="3750830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b="0" i="1" cap="none" dirty="0" smtClean="0"/>
              <a:t>„Wie könnt ihr euch vor Kostenfallen bei In-App- und In-Game-Käufen schützen? Welche der folgenden Antworten sind richtig?</a:t>
            </a:r>
            <a:r>
              <a:rPr lang="de-DE" b="0" i="1" cap="none" baseline="0" dirty="0" smtClean="0"/>
              <a:t>“</a:t>
            </a:r>
            <a:endParaRPr lang="de-DE" b="0" i="1" cap="none" dirty="0" smtClean="0"/>
          </a:p>
          <a:p>
            <a:r>
              <a:rPr lang="de-DE" sz="1200" kern="1200" dirty="0" smtClean="0">
                <a:solidFill>
                  <a:schemeClr val="tx1"/>
                </a:solidFill>
                <a:effectLst/>
                <a:latin typeface="+mn-lt"/>
                <a:ea typeface="+mn-ea"/>
                <a:cs typeface="+mn-cs"/>
              </a:rPr>
              <a:t>Bitte Antwortmöglichkeiten vorlesen.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20</a:t>
            </a:fld>
            <a:endParaRPr lang="de-DE"/>
          </a:p>
        </p:txBody>
      </p:sp>
    </p:spTree>
    <p:extLst>
      <p:ext uri="{BB962C8B-B14F-4D97-AF65-F5344CB8AC3E}">
        <p14:creationId xmlns:p14="http://schemas.microsoft.com/office/powerpoint/2010/main" val="1009793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b="0" i="1" cap="none" dirty="0" smtClean="0"/>
              <a:t>„Die Antwort: </a:t>
            </a:r>
          </a:p>
          <a:p>
            <a:r>
              <a:rPr lang="de-DE" b="0" i="1" cap="none" dirty="0" smtClean="0"/>
              <a:t>Alle Aussagen sind richtig. Habt</a:t>
            </a:r>
            <a:r>
              <a:rPr lang="de-DE" b="0" i="1" cap="none" baseline="0" dirty="0" smtClean="0"/>
              <a:t> ihr noch andere Ideen, wie man sich vor Kostenfallen beim Gaming schützen kann?</a:t>
            </a:r>
            <a:r>
              <a:rPr lang="de-DE" b="0" i="1" cap="none" dirty="0" smtClean="0"/>
              <a:t>“</a:t>
            </a:r>
          </a:p>
          <a:p>
            <a:endParaRPr lang="de-DE" b="0" i="1" cap="none" dirty="0" smtClean="0"/>
          </a:p>
          <a:p>
            <a:r>
              <a:rPr lang="de-DE" b="0" i="0" cap="none" dirty="0" smtClean="0"/>
              <a:t>Hinweis: sammelt</a:t>
            </a:r>
            <a:r>
              <a:rPr lang="de-DE" b="0" i="0" cap="none" baseline="0" dirty="0" smtClean="0"/>
              <a:t> die vorgestellten Ideen auf Moderationskarten, an einer Tafel, Whiteboard, o. ä. Diese Ideen können die Teilnehmenden für ihre eigene Aktion nutzen. Sie motivieren für den sich nun anschließenden Methoden-Teil.</a:t>
            </a:r>
            <a:endParaRPr lang="de-DE" b="0" i="0" cap="none" dirty="0" smtClean="0"/>
          </a:p>
          <a:p>
            <a:endParaRPr lang="de-DE" sz="1200" kern="1200" dirty="0" smtClean="0">
              <a:solidFill>
                <a:schemeClr val="tx1"/>
              </a:solidFill>
              <a:effectLst/>
              <a:latin typeface="+mn-lt"/>
              <a:ea typeface="+mn-ea"/>
              <a:cs typeface="+mn-cs"/>
            </a:endParaRPr>
          </a:p>
          <a:p>
            <a:r>
              <a:rPr lang="de-DE" dirty="0" smtClean="0">
                <a:solidFill>
                  <a:srgbClr val="FF0000"/>
                </a:solidFill>
              </a:rPr>
              <a:t>Weitere Beispiele</a:t>
            </a:r>
            <a:r>
              <a:rPr lang="de-DE" baseline="0" dirty="0" smtClean="0">
                <a:solidFill>
                  <a:srgbClr val="FF0000"/>
                </a:solidFill>
              </a:rPr>
              <a:t> können sein: </a:t>
            </a:r>
            <a:r>
              <a:rPr lang="de-DE" dirty="0" smtClean="0">
                <a:solidFill>
                  <a:srgbClr val="FF0000"/>
                </a:solidFill>
              </a:rPr>
              <a:t>in Belgien, Niederlande und Spanien sind</a:t>
            </a:r>
            <a:r>
              <a:rPr lang="de-DE" baseline="0" dirty="0" smtClean="0">
                <a:solidFill>
                  <a:srgbClr val="FF0000"/>
                </a:solidFill>
              </a:rPr>
              <a:t> Lootboxen bereits als Glückspiel eingestuft und in Spielen für Minderjährige verboten. Die Europäische Verbraucherzentrale fordert das für die gesamte EU (https://www.europarl.europa.eu/news/de/headlines/society/20230112STO66402/funf-wege-wie-das-europaische-parlament-online-spieler-schutzen-will). </a:t>
            </a:r>
            <a:endParaRPr lang="de-DE" dirty="0" smtClean="0">
              <a:solidFill>
                <a:srgbClr val="FF0000"/>
              </a:solidFill>
            </a:endParaRPr>
          </a:p>
          <a:p>
            <a:endParaRPr lang="de-DE" sz="1200" kern="1200" dirty="0" smtClean="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21</a:t>
            </a:fld>
            <a:endParaRPr lang="de-DE"/>
          </a:p>
        </p:txBody>
      </p:sp>
    </p:spTree>
    <p:extLst>
      <p:ext uri="{BB962C8B-B14F-4D97-AF65-F5344CB8AC3E}">
        <p14:creationId xmlns:p14="http://schemas.microsoft.com/office/powerpoint/2010/main" val="1034431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cap="none" dirty="0" smtClean="0"/>
              <a:t>Sprechtext (Vorschlag):</a:t>
            </a:r>
          </a:p>
          <a:p>
            <a:r>
              <a:rPr lang="de-DE" i="1" dirty="0" smtClean="0"/>
              <a:t>„Und wenn ihr euch gern noch weiter informieren möchtet, dass schaut gern wieder in den </a:t>
            </a:r>
            <a:r>
              <a:rPr lang="de-DE" i="1" dirty="0" err="1" smtClean="0"/>
              <a:t>Checker</a:t>
            </a:r>
            <a:r>
              <a:rPr lang="de-DE" i="1" dirty="0" smtClean="0"/>
              <a:t>-Space und auf verbraucherzentrale.de.“</a:t>
            </a:r>
            <a:endParaRPr lang="de-DE" i="0" dirty="0" smtClean="0"/>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22</a:t>
            </a:fld>
            <a:endParaRPr lang="de-DE"/>
          </a:p>
        </p:txBody>
      </p:sp>
    </p:spTree>
    <p:extLst>
      <p:ext uri="{BB962C8B-B14F-4D97-AF65-F5344CB8AC3E}">
        <p14:creationId xmlns:p14="http://schemas.microsoft.com/office/powerpoint/2010/main" val="47456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Sprechtext (Vorschlag):</a:t>
            </a:r>
            <a:r>
              <a:rPr lang="de-DE" sz="1200" kern="1200" baseline="0" dirty="0" smtClean="0">
                <a:solidFill>
                  <a:schemeClr val="tx1"/>
                </a:solidFill>
                <a:effectLst/>
                <a:latin typeface="+mn-lt"/>
                <a:ea typeface="+mn-ea"/>
                <a:cs typeface="+mn-cs"/>
              </a:rPr>
              <a:t> </a:t>
            </a:r>
          </a:p>
          <a:p>
            <a:r>
              <a:rPr lang="de-DE" sz="1200" i="1" kern="1200" dirty="0" smtClean="0">
                <a:solidFill>
                  <a:schemeClr val="tx1"/>
                </a:solidFill>
                <a:effectLst/>
                <a:latin typeface="+mn-lt"/>
                <a:ea typeface="+mn-ea"/>
                <a:cs typeface="+mn-cs"/>
              </a:rPr>
              <a:t>„Die zweite Frage lautet: </a:t>
            </a:r>
            <a:endParaRPr lang="de-DE" b="0" i="1" cap="none" dirty="0" smtClean="0"/>
          </a:p>
          <a:p>
            <a:r>
              <a:rPr lang="de-DE" i="1" cap="none" dirty="0" smtClean="0">
                <a:solidFill>
                  <a:srgbClr val="019BA5"/>
                </a:solidFill>
              </a:rPr>
              <a:t>Welches Endgerät nutzt ihr am meisten, um digitale Spiele zu spielen?</a:t>
            </a:r>
          </a:p>
          <a:p>
            <a:endParaRPr lang="de-DE" i="1" dirty="0" smtClean="0">
              <a:solidFill>
                <a:srgbClr val="019BA5"/>
              </a:solidFill>
            </a:endParaRPr>
          </a:p>
          <a:p>
            <a:r>
              <a:rPr lang="de-DE" b="0" i="1" cap="none" dirty="0" smtClean="0"/>
              <a:t>a) Smartphone/Tablet</a:t>
            </a:r>
          </a:p>
          <a:p>
            <a:r>
              <a:rPr lang="de-DE" b="0" i="1" cap="none" dirty="0" smtClean="0"/>
              <a:t>b) PC/Laptop	</a:t>
            </a:r>
          </a:p>
          <a:p>
            <a:r>
              <a:rPr lang="de-DE" b="0" i="1" cap="none" dirty="0" smtClean="0"/>
              <a:t>c) Konsole: Playstation/Xbox/Nintendo/Switch</a:t>
            </a:r>
          </a:p>
          <a:p>
            <a:r>
              <a:rPr lang="de-DE" b="0" i="1" cap="none" dirty="0" smtClean="0"/>
              <a:t>d) Ich spiele keine Spiele.</a:t>
            </a:r>
          </a:p>
          <a:p>
            <a:endParaRPr lang="de-DE" b="0" i="1" cap="none" dirty="0" smtClean="0"/>
          </a:p>
          <a:p>
            <a:r>
              <a:rPr lang="de-DE" b="0" i="1" cap="none" dirty="0" smtClean="0"/>
              <a:t>Stellt euch bitte entsprechend auf.“</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3</a:t>
            </a:fld>
            <a:endParaRPr lang="de-DE"/>
          </a:p>
        </p:txBody>
      </p:sp>
    </p:spTree>
    <p:extLst>
      <p:ext uri="{BB962C8B-B14F-4D97-AF65-F5344CB8AC3E}">
        <p14:creationId xmlns:p14="http://schemas.microsoft.com/office/powerpoint/2010/main" val="88486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Sprechtext (Vorschlag):</a:t>
            </a:r>
          </a:p>
          <a:p>
            <a:r>
              <a:rPr lang="de-DE" sz="1200" i="1" kern="1200" dirty="0" smtClean="0">
                <a:solidFill>
                  <a:schemeClr val="tx1"/>
                </a:solidFill>
                <a:effectLst/>
                <a:latin typeface="+mn-lt"/>
                <a:ea typeface="+mn-ea"/>
                <a:cs typeface="+mn-cs"/>
              </a:rPr>
              <a:t>„Bevor wir weitermachen, haben wir noch zwei offene</a:t>
            </a:r>
            <a:r>
              <a:rPr lang="de-DE" sz="1200" i="1" kern="1200" baseline="0" dirty="0" smtClean="0">
                <a:solidFill>
                  <a:schemeClr val="tx1"/>
                </a:solidFill>
                <a:effectLst/>
                <a:latin typeface="+mn-lt"/>
                <a:ea typeface="+mn-ea"/>
                <a:cs typeface="+mn-cs"/>
              </a:rPr>
              <a:t> Fragen an euch.</a:t>
            </a:r>
          </a:p>
          <a:p>
            <a:endParaRPr lang="de-DE" sz="1200"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i="1" cap="none" dirty="0" smtClean="0"/>
              <a:t>Welche digitalen Spiele spielt ihr?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i="1" cap="none" dirty="0" smtClean="0"/>
              <a:t>Warum spielt ihr keine digitalen Spiele?</a:t>
            </a:r>
            <a:endParaRPr lang="de-DE" i="1" dirty="0" smtClean="0"/>
          </a:p>
          <a:p>
            <a:endParaRPr lang="de-DE" sz="1200" i="1" kern="1200" baseline="0" dirty="0" smtClean="0">
              <a:solidFill>
                <a:schemeClr val="tx1"/>
              </a:solidFill>
              <a:effectLst/>
              <a:latin typeface="+mn-lt"/>
              <a:ea typeface="+mn-ea"/>
              <a:cs typeface="+mn-cs"/>
            </a:endParaRPr>
          </a:p>
          <a:p>
            <a:r>
              <a:rPr lang="de-DE" sz="1200" i="1" kern="1200" baseline="0" dirty="0" smtClean="0">
                <a:solidFill>
                  <a:schemeClr val="tx1"/>
                </a:solidFill>
                <a:effectLst/>
                <a:latin typeface="+mn-lt"/>
                <a:ea typeface="+mn-ea"/>
                <a:cs typeface="+mn-cs"/>
              </a:rPr>
              <a:t>Gebt eure Antworten gern hier ins Plenum.“</a:t>
            </a:r>
            <a:endParaRPr lang="de-DE" sz="1200" i="1"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4</a:t>
            </a:fld>
            <a:endParaRPr lang="de-DE"/>
          </a:p>
        </p:txBody>
      </p:sp>
    </p:spTree>
    <p:extLst>
      <p:ext uri="{BB962C8B-B14F-4D97-AF65-F5344CB8AC3E}">
        <p14:creationId xmlns:p14="http://schemas.microsoft.com/office/powerpoint/2010/main" val="354092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Sprechtext</a:t>
            </a:r>
            <a:r>
              <a:rPr lang="de-DE" sz="1200" kern="1200" baseline="0" dirty="0" smtClean="0">
                <a:solidFill>
                  <a:schemeClr val="tx1"/>
                </a:solidFill>
                <a:effectLst/>
                <a:latin typeface="+mn-lt"/>
                <a:ea typeface="+mn-ea"/>
                <a:cs typeface="+mn-cs"/>
              </a:rPr>
              <a:t> (Vorschlag):</a:t>
            </a:r>
          </a:p>
          <a:p>
            <a:r>
              <a:rPr lang="de-DE" sz="1200" i="1" kern="1200" baseline="0" dirty="0" smtClean="0">
                <a:solidFill>
                  <a:schemeClr val="tx1"/>
                </a:solidFill>
                <a:effectLst/>
                <a:latin typeface="+mn-lt"/>
                <a:ea typeface="+mn-ea"/>
                <a:cs typeface="+mn-cs"/>
              </a:rPr>
              <a:t>„In der nächsten Frage geht es um Zusatzinhalte in Spielen.</a:t>
            </a:r>
          </a:p>
          <a:p>
            <a:pPr>
              <a:lnSpc>
                <a:spcPct val="150000"/>
              </a:lnSpc>
            </a:pPr>
            <a:r>
              <a:rPr lang="de-DE" i="1" cap="none" dirty="0" smtClean="0">
                <a:solidFill>
                  <a:srgbClr val="019BA5"/>
                </a:solidFill>
              </a:rPr>
              <a:t>Habt ihr schon einmal Geld für Zusatzinhalte oder Erweiterungen in digitale Spielen bezahlt, z. B. für neue Charaktere, Fahrzeuge oder einen Zeitvorsprung?</a:t>
            </a:r>
          </a:p>
          <a:p>
            <a:endParaRPr lang="de-DE" i="1" dirty="0" smtClean="0">
              <a:solidFill>
                <a:srgbClr val="019BA5"/>
              </a:solidFill>
            </a:endParaRPr>
          </a:p>
          <a:p>
            <a:r>
              <a:rPr lang="de-DE" b="0" i="1" cap="none" dirty="0" smtClean="0"/>
              <a:t>a) Ja, bereits mehrfach. </a:t>
            </a:r>
          </a:p>
          <a:p>
            <a:r>
              <a:rPr lang="de-DE" b="0" i="1" cap="none" dirty="0" smtClean="0"/>
              <a:t>b) Bisher nur einmal. </a:t>
            </a:r>
          </a:p>
          <a:p>
            <a:r>
              <a:rPr lang="de-DE" b="0" i="1" cap="none" dirty="0" smtClean="0"/>
              <a:t>c) Nein, ich gebe kein Geld für Extras aus. </a:t>
            </a:r>
          </a:p>
          <a:p>
            <a:r>
              <a:rPr lang="de-DE" b="0" i="1" cap="none" dirty="0" smtClean="0"/>
              <a:t>d) Nein, ich spiele keine digitalen Spiele.</a:t>
            </a:r>
          </a:p>
          <a:p>
            <a:endParaRPr lang="de-DE" b="0" i="1" cap="none" dirty="0" smtClean="0"/>
          </a:p>
          <a:p>
            <a:r>
              <a:rPr lang="de-DE" b="0" i="1" cap="none" dirty="0" smtClean="0"/>
              <a:t>Bitte</a:t>
            </a:r>
            <a:r>
              <a:rPr lang="de-DE" b="0" i="1" cap="none" baseline="0" dirty="0" smtClean="0"/>
              <a:t> stellt euch entsprechend eurer Antworten zum jeweiligen Buchstaben.</a:t>
            </a:r>
          </a:p>
          <a:p>
            <a:endParaRPr lang="de-DE" b="0" i="1" cap="none" baseline="0" dirty="0" smtClean="0"/>
          </a:p>
          <a:p>
            <a:r>
              <a:rPr lang="de-DE" b="0" i="1" cap="none" baseline="0" dirty="0" smtClean="0"/>
              <a:t>An alle diejenigen, die bereits Zusatzinhalte gekauft haben, w</a:t>
            </a:r>
            <a:r>
              <a:rPr lang="de-DE" i="1" cap="none" dirty="0" smtClean="0"/>
              <a:t>elche Art von Zusatzinhalten habt ihr euch bisher gekauft?</a:t>
            </a:r>
            <a:r>
              <a:rPr lang="de-DE" i="1" cap="none" baseline="0" dirty="0" smtClean="0"/>
              <a:t> Berichtet gern im Plenum.“</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5</a:t>
            </a:fld>
            <a:endParaRPr lang="de-DE"/>
          </a:p>
        </p:txBody>
      </p:sp>
    </p:spTree>
    <p:extLst>
      <p:ext uri="{BB962C8B-B14F-4D97-AF65-F5344CB8AC3E}">
        <p14:creationId xmlns:p14="http://schemas.microsoft.com/office/powerpoint/2010/main" val="218430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für Trainer:innen (Vorschlag):</a:t>
            </a:r>
          </a:p>
          <a:p>
            <a:pPr>
              <a:lnSpc>
                <a:spcPct val="150000"/>
              </a:lnSpc>
            </a:pPr>
            <a:r>
              <a:rPr lang="de-DE" i="1" dirty="0" smtClean="0"/>
              <a:t>„</a:t>
            </a:r>
            <a:r>
              <a:rPr lang="de-DE" b="0" i="1" cap="none" dirty="0" smtClean="0"/>
              <a:t>Findet euch in </a:t>
            </a:r>
            <a:r>
              <a:rPr lang="de-DE" i="1" cap="none" dirty="0" smtClean="0">
                <a:solidFill>
                  <a:srgbClr val="019BA5"/>
                </a:solidFill>
              </a:rPr>
              <a:t>gleich große Gruppen</a:t>
            </a:r>
            <a:r>
              <a:rPr lang="de-DE" b="0" i="1" cap="none" dirty="0" smtClean="0"/>
              <a:t> zusammen.</a:t>
            </a:r>
          </a:p>
          <a:p>
            <a:pPr>
              <a:lnSpc>
                <a:spcPct val="150000"/>
              </a:lnSpc>
            </a:pPr>
            <a:r>
              <a:rPr lang="de-DE" b="0" i="1" cap="none" dirty="0" smtClean="0"/>
              <a:t>Anschließend recherchiert mit Hilfe der Informationsmaterialien auf dem </a:t>
            </a:r>
            <a:r>
              <a:rPr lang="de-DE" i="1" cap="none" dirty="0" err="1" smtClean="0">
                <a:solidFill>
                  <a:srgbClr val="019BA5"/>
                </a:solidFill>
              </a:rPr>
              <a:t>Checker</a:t>
            </a:r>
            <a:r>
              <a:rPr lang="de-DE" i="1" cap="none" dirty="0" smtClean="0">
                <a:solidFill>
                  <a:srgbClr val="019BA5"/>
                </a:solidFill>
              </a:rPr>
              <a:t>-Space</a:t>
            </a:r>
            <a:r>
              <a:rPr lang="de-DE" b="0" i="1" cap="none" dirty="0" smtClean="0"/>
              <a:t> unter </a:t>
            </a:r>
            <a:r>
              <a:rPr lang="de-DE" i="1" cap="none" dirty="0" smtClean="0">
                <a:solidFill>
                  <a:srgbClr val="019BA5"/>
                </a:solidFill>
              </a:rPr>
              <a:t>www.verbraucherchecker.de</a:t>
            </a:r>
            <a:r>
              <a:rPr lang="de-DE" b="0" i="1" cap="none" dirty="0" smtClean="0"/>
              <a:t> die für euch wichtigen Informationen zu den Themen </a:t>
            </a:r>
          </a:p>
          <a:p>
            <a:pPr marL="285750" indent="-285750">
              <a:lnSpc>
                <a:spcPct val="150000"/>
              </a:lnSpc>
              <a:buFont typeface="Wingdings" panose="05000000000000000000" pitchFamily="2" charset="2"/>
              <a:buChar char="§"/>
            </a:pPr>
            <a:r>
              <a:rPr lang="de-DE" b="0" i="1" cap="none" dirty="0" smtClean="0"/>
              <a:t>In-Game-Käufe </a:t>
            </a:r>
          </a:p>
          <a:p>
            <a:pPr marL="285750" indent="-285750">
              <a:lnSpc>
                <a:spcPct val="150000"/>
              </a:lnSpc>
              <a:buFont typeface="Wingdings" panose="05000000000000000000" pitchFamily="2" charset="2"/>
              <a:buChar char="§"/>
            </a:pPr>
            <a:r>
              <a:rPr lang="de-DE" b="0" i="1" cap="none" dirty="0" smtClean="0"/>
              <a:t>Lootboxen. </a:t>
            </a:r>
          </a:p>
          <a:p>
            <a:pPr>
              <a:lnSpc>
                <a:spcPct val="150000"/>
              </a:lnSpc>
            </a:pPr>
            <a:r>
              <a:rPr lang="de-DE" b="0" i="1" cap="none" dirty="0" smtClean="0"/>
              <a:t>Orientiert euch bei eurer Recherche an den </a:t>
            </a:r>
            <a:r>
              <a:rPr lang="de-DE" i="1" cap="none" dirty="0" smtClean="0">
                <a:solidFill>
                  <a:srgbClr val="019BA5"/>
                </a:solidFill>
              </a:rPr>
              <a:t>Fragen auf dem Arbeitsblatt</a:t>
            </a:r>
            <a:r>
              <a:rPr lang="de-DE" b="0" i="1" cap="none" dirty="0" smtClean="0">
                <a:solidFill>
                  <a:schemeClr val="tx1"/>
                </a:solidFill>
              </a:rPr>
              <a:t>,</a:t>
            </a:r>
            <a:r>
              <a:rPr lang="de-DE" b="0" i="1" cap="none" baseline="0" dirty="0" smtClean="0">
                <a:solidFill>
                  <a:schemeClr val="tx1"/>
                </a:solidFill>
              </a:rPr>
              <a:t> dass wir euch austeilen. </a:t>
            </a:r>
            <a:r>
              <a:rPr lang="de-DE" i="1" dirty="0" smtClean="0"/>
              <a:t>Darauf findet ihr verschiedene Frageformate, im Grunde ein Quiz.“</a:t>
            </a:r>
          </a:p>
          <a:p>
            <a:pPr>
              <a:lnSpc>
                <a:spcPct val="150000"/>
              </a:lnSpc>
            </a:pPr>
            <a:endParaRPr lang="de-DE" i="0" dirty="0" smtClean="0"/>
          </a:p>
          <a:p>
            <a:pPr>
              <a:lnSpc>
                <a:spcPct val="150000"/>
              </a:lnSpc>
            </a:pPr>
            <a:r>
              <a:rPr lang="de-DE" i="0" dirty="0" smtClean="0"/>
              <a:t>Arbeitsblatt</a:t>
            </a:r>
            <a:r>
              <a:rPr lang="de-DE" i="0" baseline="0" dirty="0" smtClean="0"/>
              <a:t> wird ausgeteilt</a:t>
            </a:r>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6</a:t>
            </a:fld>
            <a:endParaRPr lang="de-DE"/>
          </a:p>
        </p:txBody>
      </p:sp>
    </p:spTree>
    <p:extLst>
      <p:ext uri="{BB962C8B-B14F-4D97-AF65-F5344CB8AC3E}">
        <p14:creationId xmlns:p14="http://schemas.microsoft.com/office/powerpoint/2010/main" val="104044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pPr algn="l">
              <a:lnSpc>
                <a:spcPct val="150000"/>
              </a:lnSpc>
            </a:pPr>
            <a:r>
              <a:rPr lang="de-DE" b="0" i="1" cap="none" dirty="0" smtClean="0"/>
              <a:t>„</a:t>
            </a:r>
            <a:r>
              <a:rPr lang="de-DE" i="1" cap="none" dirty="0" smtClean="0">
                <a:solidFill>
                  <a:srgbClr val="019BA5"/>
                </a:solidFill>
              </a:rPr>
              <a:t>Lasst und gemeinsam in die Auswertung gehen! Hierzu</a:t>
            </a:r>
            <a:r>
              <a:rPr lang="de-DE" i="1" cap="none" baseline="0" dirty="0" smtClean="0">
                <a:solidFill>
                  <a:srgbClr val="019BA5"/>
                </a:solidFill>
              </a:rPr>
              <a:t> haben wir alle Fragen in die Präsentation aufgenommen. Damit es aber nicht langweilig wird, haben wir noch zusätzliche Fragen eingebaut. Wir sind gespannt, ob ihr auch diese lösen könnt. Los geht`s.</a:t>
            </a:r>
            <a:r>
              <a:rPr lang="de-DE" i="1" cap="none" dirty="0" smtClean="0">
                <a:solidFill>
                  <a:srgbClr val="019BA5"/>
                </a:solidFill>
              </a:rPr>
              <a:t>“</a:t>
            </a:r>
            <a:endParaRPr lang="de-DE" b="0" i="1" cap="none" dirty="0" smtClean="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34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a:t>
            </a:r>
            <a:r>
              <a:rPr lang="de-DE" baseline="0" dirty="0" smtClean="0"/>
              <a:t> bitte Frage vorlesen</a:t>
            </a:r>
            <a:endParaRPr lang="de-DE" b="0" cap="none" dirty="0" smtClean="0"/>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8</a:t>
            </a:fld>
            <a:endParaRPr lang="de-DE"/>
          </a:p>
        </p:txBody>
      </p:sp>
    </p:spTree>
    <p:extLst>
      <p:ext uri="{BB962C8B-B14F-4D97-AF65-F5344CB8AC3E}">
        <p14:creationId xmlns:p14="http://schemas.microsoft.com/office/powerpoint/2010/main" val="974948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Sprechtext (Vorschlag):</a:t>
            </a:r>
          </a:p>
          <a:p>
            <a:r>
              <a:rPr lang="de-DE" b="0" i="1" cap="none" dirty="0" smtClean="0"/>
              <a:t>„</a:t>
            </a:r>
            <a:r>
              <a:rPr lang="de-DE" i="1" cap="none" dirty="0" smtClean="0">
                <a:solidFill>
                  <a:srgbClr val="019BA5"/>
                </a:solidFill>
              </a:rPr>
              <a:t>Die erste Frage lautet: Was sind „In-Game-Käufe“?</a:t>
            </a:r>
          </a:p>
          <a:p>
            <a:endParaRPr lang="de-DE" i="1" cap="none" dirty="0" smtClean="0">
              <a:solidFill>
                <a:srgbClr val="019BA5"/>
              </a:solidFill>
            </a:endParaRPr>
          </a:p>
          <a:p>
            <a:r>
              <a:rPr lang="de-DE" b="0" i="1" cap="none" dirty="0" smtClean="0"/>
              <a:t>Die Antwort</a:t>
            </a:r>
            <a:r>
              <a:rPr lang="de-DE" b="0" i="1" cap="none" baseline="0" dirty="0" smtClean="0"/>
              <a:t> ist: </a:t>
            </a:r>
          </a:p>
          <a:p>
            <a:r>
              <a:rPr lang="de-DE" b="0" i="1" cap="none" dirty="0" smtClean="0"/>
              <a:t>In-Game-Käufe sind grundsätzlich alle Käufe, die du </a:t>
            </a:r>
            <a:r>
              <a:rPr lang="de-DE" sz="1000" b="0" i="1" kern="1200" cap="none" dirty="0" smtClean="0">
                <a:solidFill>
                  <a:schemeClr val="tx1"/>
                </a:solidFill>
                <a:latin typeface="+mn-lt"/>
                <a:ea typeface="+mn-ea"/>
                <a:cs typeface="+mn-cs"/>
              </a:rPr>
              <a:t>während eines Spiels tätigen kannst. In der Regel sind diese Käufe innerhalb eines Shops, der über das Spielmenü aufrufbar ist, möglich.</a:t>
            </a:r>
          </a:p>
          <a:p>
            <a:r>
              <a:rPr lang="de-DE" sz="1000" b="0" i="1" kern="1200" cap="none" dirty="0" smtClean="0">
                <a:solidFill>
                  <a:schemeClr val="tx1"/>
                </a:solidFill>
                <a:latin typeface="+mn-lt"/>
                <a:ea typeface="+mn-ea"/>
                <a:cs typeface="+mn-cs"/>
              </a:rPr>
              <a:t>Die</a:t>
            </a:r>
            <a:r>
              <a:rPr lang="de-DE" sz="1000" b="0" i="1" kern="1200" cap="none" baseline="0" dirty="0" smtClean="0">
                <a:solidFill>
                  <a:schemeClr val="tx1"/>
                </a:solidFill>
                <a:latin typeface="+mn-lt"/>
                <a:ea typeface="+mn-ea"/>
                <a:cs typeface="+mn-cs"/>
              </a:rPr>
              <a:t> </a:t>
            </a:r>
            <a:r>
              <a:rPr lang="de-DE" sz="1000" b="0" i="1" kern="1200" cap="none" baseline="0" dirty="0" err="1" smtClean="0">
                <a:solidFill>
                  <a:schemeClr val="tx1"/>
                </a:solidFill>
                <a:latin typeface="+mn-lt"/>
                <a:ea typeface="+mn-ea"/>
                <a:cs typeface="+mn-cs"/>
              </a:rPr>
              <a:t>InGame</a:t>
            </a:r>
            <a:r>
              <a:rPr lang="de-DE" sz="1000" b="0" i="1" kern="1200" cap="none" baseline="0" dirty="0" smtClean="0">
                <a:solidFill>
                  <a:schemeClr val="tx1"/>
                </a:solidFill>
                <a:latin typeface="+mn-lt"/>
                <a:ea typeface="+mn-ea"/>
                <a:cs typeface="+mn-cs"/>
              </a:rPr>
              <a:t>-Käufe bringen leider ein Problem mit sich, wie der Verbraucherzentrale Bundesverband mit einer Umfrage Ende 2022 herausgefunden hat. </a:t>
            </a:r>
            <a:r>
              <a:rPr lang="de-DE" sz="1000" b="0" i="1" kern="1200" cap="none" dirty="0" err="1" smtClean="0">
                <a:solidFill>
                  <a:schemeClr val="tx1"/>
                </a:solidFill>
                <a:latin typeface="+mn-lt"/>
                <a:ea typeface="+mn-ea"/>
                <a:cs typeface="+mn-cs"/>
              </a:rPr>
              <a:t>Nutzer:innen</a:t>
            </a:r>
            <a:r>
              <a:rPr lang="de-DE" sz="1000" b="0" i="1" kern="1200" cap="none" dirty="0" smtClean="0">
                <a:solidFill>
                  <a:schemeClr val="tx1"/>
                </a:solidFill>
                <a:latin typeface="+mn-lt"/>
                <a:ea typeface="+mn-ea"/>
                <a:cs typeface="+mn-cs"/>
              </a:rPr>
              <a:t> werden während des Spiels regelmäßig animiert, zum Beispiel neue Spielfunktionen einzukaufen, um bessere oder schnellere Spielerfolge zu feiern. 72 Prozent der </a:t>
            </a:r>
            <a:r>
              <a:rPr lang="de-DE" sz="1000" b="0" i="1" kern="1200" cap="none" dirty="0" err="1" smtClean="0">
                <a:solidFill>
                  <a:schemeClr val="tx1"/>
                </a:solidFill>
                <a:latin typeface="+mn-lt"/>
                <a:ea typeface="+mn-ea"/>
                <a:cs typeface="+mn-cs"/>
              </a:rPr>
              <a:t>Gamer:innen</a:t>
            </a:r>
            <a:r>
              <a:rPr lang="de-DE" sz="1000" b="0" i="1" kern="1200" cap="none" dirty="0" smtClean="0">
                <a:solidFill>
                  <a:schemeClr val="tx1"/>
                </a:solidFill>
                <a:latin typeface="+mn-lt"/>
                <a:ea typeface="+mn-ea"/>
                <a:cs typeface="+mn-cs"/>
              </a:rPr>
              <a:t> hatten sogar schon einmal den Eindruck, in Spielen nur voran zu kommen, wenn sie In-Game-Käufe tätigen. So</a:t>
            </a:r>
            <a:r>
              <a:rPr lang="de-DE" sz="1000" b="0" i="1" kern="1200" cap="none" baseline="0" dirty="0" smtClean="0">
                <a:solidFill>
                  <a:schemeClr val="tx1"/>
                </a:solidFill>
                <a:latin typeface="+mn-lt"/>
                <a:ea typeface="+mn-ea"/>
                <a:cs typeface="+mn-cs"/>
              </a:rPr>
              <a:t> kann der Spielespaß schnell teurer werden als gedacht, sagt dazu die Referentin der Verbraucherzentrale.</a:t>
            </a:r>
            <a:r>
              <a:rPr lang="de-DE" sz="1000" b="0" i="1" kern="1200" cap="none" dirty="0" smtClean="0">
                <a:solidFill>
                  <a:schemeClr val="tx1"/>
                </a:solidFill>
                <a:latin typeface="+mn-lt"/>
                <a:ea typeface="+mn-ea"/>
                <a:cs typeface="+mn-cs"/>
              </a:rPr>
              <a:t>“</a:t>
            </a:r>
          </a:p>
          <a:p>
            <a:pPr algn="l">
              <a:lnSpc>
                <a:spcPct val="150000"/>
              </a:lnSpc>
            </a:pPr>
            <a:endParaRPr lang="de-DE" b="0" cap="none" dirty="0" smtClean="0"/>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9</a:t>
            </a:fld>
            <a:endParaRPr lang="de-DE"/>
          </a:p>
        </p:txBody>
      </p:sp>
    </p:spTree>
    <p:extLst>
      <p:ext uri="{BB962C8B-B14F-4D97-AF65-F5344CB8AC3E}">
        <p14:creationId xmlns:p14="http://schemas.microsoft.com/office/powerpoint/2010/main" val="1647919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vmlDrawing" Target="../drawings/vmlDrawing9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3.xml"/><Relationship Id="rId1" Type="http://schemas.openxmlformats.org/officeDocument/2006/relationships/vmlDrawing" Target="../drawings/vmlDrawing9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4.xml"/><Relationship Id="rId1" Type="http://schemas.openxmlformats.org/officeDocument/2006/relationships/vmlDrawing" Target="../drawings/vmlDrawing9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vmlDrawing" Target="../drawings/vmlDrawing9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6.xml"/><Relationship Id="rId1" Type="http://schemas.openxmlformats.org/officeDocument/2006/relationships/vmlDrawing" Target="../drawings/vmlDrawing9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5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6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vmlDrawing" Target="../drawings/vmlDrawing6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vmlDrawing" Target="../drawings/vmlDrawing6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vmlDrawing" Target="../drawings/vmlDrawing6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vmlDrawing" Target="../drawings/vmlDrawing6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vmlDrawing" Target="../drawings/vmlDrawing6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vmlDrawing" Target="../drawings/vmlDrawing7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vmlDrawing" Target="../drawings/vmlDrawing7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vmlDrawing" Target="../drawings/vmlDrawing7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vmlDrawing" Target="../drawings/vmlDrawing7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vmlDrawing" Target="../drawings/vmlDrawing7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vmlDrawing" Target="../drawings/vmlDrawing85.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9.xml"/><Relationship Id="rId1" Type="http://schemas.openxmlformats.org/officeDocument/2006/relationships/vmlDrawing" Target="../drawings/vmlDrawing88.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0.xml"/><Relationship Id="rId1" Type="http://schemas.openxmlformats.org/officeDocument/2006/relationships/vmlDrawing" Target="../drawings/vmlDrawing89.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1.xml"/><Relationship Id="rId1" Type="http://schemas.openxmlformats.org/officeDocument/2006/relationships/vmlDrawing" Target="../drawings/vmlDrawing90.vml"/><Relationship Id="rId6" Type="http://schemas.openxmlformats.org/officeDocument/2006/relationships/image" Target="../media/image7.gif"/><Relationship Id="rId5" Type="http://schemas.openxmlformats.org/officeDocument/2006/relationships/image" Target="../media/image6.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2" name="Bildplatzhalter 16">
            <a:extLst>
              <a:ext uri="{FF2B5EF4-FFF2-40B4-BE49-F238E27FC236}">
                <a16:creationId xmlns:a16="http://schemas.microsoft.com/office/drawing/2014/main" id="{56AA53A7-279C-452D-AC85-D9C93E4C7CE0}"/>
              </a:ext>
            </a:extLst>
          </p:cNvPr>
          <p:cNvSpPr>
            <a:spLocks noGrp="1"/>
          </p:cNvSpPr>
          <p:nvPr>
            <p:ph type="pic" sz="quarter" idx="27"/>
          </p:nvPr>
        </p:nvSpPr>
        <p:spPr>
          <a:xfrm>
            <a:off x="-11267" y="3178"/>
            <a:ext cx="12207501" cy="6854822"/>
          </a:xfrm>
          <a:custGeom>
            <a:avLst/>
            <a:gdLst>
              <a:gd name="connsiteX0" fmla="*/ 1 w 12199033"/>
              <a:gd name="connsiteY0" fmla="*/ 0 h 6854822"/>
              <a:gd name="connsiteX1" fmla="*/ 12195858 w 12199033"/>
              <a:gd name="connsiteY1" fmla="*/ 0 h 6854822"/>
              <a:gd name="connsiteX2" fmla="*/ 12195858 w 12199033"/>
              <a:gd name="connsiteY2" fmla="*/ 3824285 h 6854822"/>
              <a:gd name="connsiteX3" fmla="*/ 9682239 w 12199033"/>
              <a:gd name="connsiteY3" fmla="*/ 3824285 h 6854822"/>
              <a:gd name="connsiteX4" fmla="*/ 9682239 w 12199033"/>
              <a:gd name="connsiteY4" fmla="*/ 4264022 h 6854822"/>
              <a:gd name="connsiteX5" fmla="*/ 12199033 w 12199033"/>
              <a:gd name="connsiteY5" fmla="*/ 4264022 h 6854822"/>
              <a:gd name="connsiteX6" fmla="*/ 12199033 w 12199033"/>
              <a:gd name="connsiteY6" fmla="*/ 6854822 h 6854822"/>
              <a:gd name="connsiteX7" fmla="*/ 12195333 w 12199033"/>
              <a:gd name="connsiteY7" fmla="*/ 6854822 h 6854822"/>
              <a:gd name="connsiteX8" fmla="*/ 9682239 w 12199033"/>
              <a:gd name="connsiteY8" fmla="*/ 6854822 h 6854822"/>
              <a:gd name="connsiteX9" fmla="*/ 9593281 w 12199033"/>
              <a:gd name="connsiteY9" fmla="*/ 6854822 h 6854822"/>
              <a:gd name="connsiteX10" fmla="*/ 3858 w 12199033"/>
              <a:gd name="connsiteY10" fmla="*/ 6854822 h 6854822"/>
              <a:gd name="connsiteX11" fmla="*/ 0 w 12199033"/>
              <a:gd name="connsiteY11" fmla="*/ 6854822 h 6854822"/>
              <a:gd name="connsiteX12" fmla="*/ 0 w 12199033"/>
              <a:gd name="connsiteY12" fmla="*/ 3817935 h 6854822"/>
              <a:gd name="connsiteX13" fmla="*/ 1 w 12199033"/>
              <a:gd name="connsiteY13" fmla="*/ 3817935 h 685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9033" h="6854822">
                <a:moveTo>
                  <a:pt x="1" y="0"/>
                </a:moveTo>
                <a:lnTo>
                  <a:pt x="12195858" y="0"/>
                </a:lnTo>
                <a:lnTo>
                  <a:pt x="12195858" y="3824285"/>
                </a:lnTo>
                <a:lnTo>
                  <a:pt x="9682239" y="3824285"/>
                </a:lnTo>
                <a:lnTo>
                  <a:pt x="9682239" y="4264022"/>
                </a:lnTo>
                <a:lnTo>
                  <a:pt x="12199033" y="4264022"/>
                </a:lnTo>
                <a:lnTo>
                  <a:pt x="12199033" y="6854822"/>
                </a:lnTo>
                <a:lnTo>
                  <a:pt x="12195333" y="6854822"/>
                </a:lnTo>
                <a:lnTo>
                  <a:pt x="9682239" y="6854822"/>
                </a:lnTo>
                <a:lnTo>
                  <a:pt x="9593281" y="6854822"/>
                </a:lnTo>
                <a:lnTo>
                  <a:pt x="3858" y="6854822"/>
                </a:lnTo>
                <a:lnTo>
                  <a:pt x="0" y="6854822"/>
                </a:lnTo>
                <a:lnTo>
                  <a:pt x="0" y="3817935"/>
                </a:lnTo>
                <a:lnTo>
                  <a:pt x="1" y="3817935"/>
                </a:lnTo>
                <a:close/>
              </a:path>
            </a:pathLst>
          </a:custGeom>
        </p:spPr>
        <p:txBody>
          <a:bodyPr wrap="square">
            <a:noAutofit/>
          </a:bodyPr>
          <a:lstStyle/>
          <a:p>
            <a:r>
              <a:rPr lang="de-DE" smtClean="0"/>
              <a:t>Bild durch Klicken auf Symbol hinzufügen</a:t>
            </a:r>
            <a:endParaRPr lang="de-DE" dirty="0"/>
          </a:p>
        </p:txBody>
      </p:sp>
      <p:sp>
        <p:nvSpPr>
          <p:cNvPr id="13" name="Textplatzhalter 32">
            <a:extLst>
              <a:ext uri="{FF2B5EF4-FFF2-40B4-BE49-F238E27FC236}">
                <a16:creationId xmlns:a16="http://schemas.microsoft.com/office/drawing/2014/main" id="{06E4DE93-451C-4BC2-BA5E-396D64540D64}"/>
              </a:ext>
            </a:extLst>
          </p:cNvPr>
          <p:cNvSpPr>
            <a:spLocks noGrp="1"/>
          </p:cNvSpPr>
          <p:nvPr>
            <p:ph type="body" sz="quarter" idx="28" hasCustomPrompt="1"/>
          </p:nvPr>
        </p:nvSpPr>
        <p:spPr>
          <a:xfrm>
            <a:off x="4234" y="4267200"/>
            <a:ext cx="12192000" cy="2590800"/>
          </a:xfrm>
          <a:prstGeom prst="rect">
            <a:avLst/>
          </a:prstGeom>
          <a:solidFill>
            <a:schemeClr val="accent1">
              <a:alpha val="76000"/>
            </a:schemeClr>
          </a:solidFill>
        </p:spPr>
        <p:txBody>
          <a:bodyPr vert="horz"/>
          <a:lstStyle>
            <a:lvl1pPr>
              <a:defRPr b="0" i="0">
                <a:latin typeface="Arial"/>
              </a:defRPr>
            </a:lvl1pPr>
          </a:lstStyle>
          <a:p>
            <a:pPr lvl="0"/>
            <a:r>
              <a:rPr lang="de-DE" dirty="0"/>
              <a:t> </a:t>
            </a:r>
          </a:p>
        </p:txBody>
      </p:sp>
      <p:pic>
        <p:nvPicPr>
          <p:cNvPr id="14" name="Grafik 13">
            <a:extLst>
              <a:ext uri="{FF2B5EF4-FFF2-40B4-BE49-F238E27FC236}">
                <a16:creationId xmlns:a16="http://schemas.microsoft.com/office/drawing/2014/main" id="{000F3ABE-4C1A-42AC-94C1-2AE70246A221}"/>
              </a:ext>
            </a:extLst>
          </p:cNvPr>
          <p:cNvPicPr>
            <a:picLocks noChangeAspect="1"/>
          </p:cNvPicPr>
          <p:nvPr userDrawn="1"/>
        </p:nvPicPr>
        <p:blipFill>
          <a:blip r:embed="rId2"/>
          <a:stretch>
            <a:fillRect/>
          </a:stretch>
        </p:blipFill>
        <p:spPr>
          <a:xfrm>
            <a:off x="9674547" y="3821314"/>
            <a:ext cx="2520000" cy="446336"/>
          </a:xfrm>
          <a:prstGeom prst="rect">
            <a:avLst/>
          </a:prstGeom>
        </p:spPr>
      </p:pic>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p:cNvSpPr>
            <a:spLocks noGrp="1"/>
          </p:cNvSpPr>
          <p:nvPr>
            <p:ph type="dt" sz="half" idx="10"/>
          </p:nvPr>
        </p:nvSpPr>
        <p:spPr>
          <a:xfrm>
            <a:off x="10436719" y="6516001"/>
            <a:ext cx="1223999" cy="138499"/>
          </a:xfrm>
        </p:spPr>
        <p:txBody>
          <a:bodyPr/>
          <a:lstStyle>
            <a:lvl1pPr>
              <a:defRPr>
                <a:solidFill>
                  <a:schemeClr val="bg1"/>
                </a:solidFill>
              </a:defRPr>
            </a:lvl1pPr>
          </a:lstStyle>
          <a:p>
            <a:r>
              <a:rPr lang="de-DE" smtClean="0"/>
              <a:t>Stand: Februar 2025</a:t>
            </a:r>
            <a:endParaRPr lang="de-DE" dirty="0"/>
          </a:p>
        </p:txBody>
      </p:sp>
    </p:spTree>
    <p:extLst>
      <p:ext uri="{BB962C8B-B14F-4D97-AF65-F5344CB8AC3E}">
        <p14:creationId xmlns:p14="http://schemas.microsoft.com/office/powerpoint/2010/main" val="25005378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77"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Bildplatzhalter 28"/>
          <p:cNvSpPr>
            <a:spLocks noGrp="1"/>
          </p:cNvSpPr>
          <p:nvPr>
            <p:ph type="pic" sz="quarter" idx="14" hasCustomPrompt="1"/>
          </p:nvPr>
        </p:nvSpPr>
        <p:spPr>
          <a:xfrm>
            <a:off x="0" y="1"/>
            <a:ext cx="12200467" cy="6854825"/>
          </a:xfrm>
          <a:prstGeom prst="rect">
            <a:avLst/>
          </a:prstGeom>
        </p:spPr>
        <p:txBody>
          <a:bodyPr vert="horz" anchor="ctr">
            <a:noAutofit/>
          </a:bodyPr>
          <a:lstStyle>
            <a:lvl1pPr algn="ctr">
              <a:defRPr b="0" cap="none" baseline="0">
                <a:solidFill>
                  <a:schemeClr val="bg2"/>
                </a:solidFill>
              </a:defRPr>
            </a:lvl1pPr>
          </a:lstStyle>
          <a:p>
            <a:pPr lvl="0"/>
            <a:r>
              <a:rPr lang="de-DE" noProof="0" dirty="0" smtClean="0"/>
              <a:t>Bild durch Klicken auf Symbol hinzufügen</a:t>
            </a:r>
            <a:br>
              <a:rPr lang="de-DE" noProof="0" dirty="0" smtClean="0"/>
            </a:br>
            <a:r>
              <a:rPr lang="de-DE" noProof="0" dirty="0" smtClean="0"/>
              <a:t/>
            </a:r>
            <a:br>
              <a:rPr lang="de-DE" noProof="0" dirty="0" smtClean="0"/>
            </a:br>
            <a:r>
              <a:rPr lang="de-DE" noProof="0" dirty="0" smtClean="0"/>
              <a:t/>
            </a:r>
            <a:br>
              <a:rPr lang="de-DE" noProof="0" dirty="0" smtClean="0"/>
            </a:br>
            <a:r>
              <a:rPr lang="de-DE" noProof="0" dirty="0" smtClean="0"/>
              <a:t/>
            </a:r>
            <a:br>
              <a:rPr lang="de-DE" noProof="0" dirty="0" smtClean="0"/>
            </a:br>
            <a:endParaRPr lang="de-DE" noProof="0" dirty="0" smtClean="0"/>
          </a:p>
        </p:txBody>
      </p:sp>
      <p:sp>
        <p:nvSpPr>
          <p:cNvPr id="8" name="Textplatzhalter 32"/>
          <p:cNvSpPr>
            <a:spLocks noGrp="1"/>
          </p:cNvSpPr>
          <p:nvPr>
            <p:ph type="body" sz="quarter" idx="15" hasCustomPrompt="1"/>
          </p:nvPr>
        </p:nvSpPr>
        <p:spPr>
          <a:xfrm>
            <a:off x="0" y="4267200"/>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9" name="ClipArt-Platzhalter 34"/>
          <p:cNvSpPr>
            <a:spLocks noGrp="1"/>
          </p:cNvSpPr>
          <p:nvPr>
            <p:ph type="clipArt" sz="quarter" idx="17" hasCustomPrompt="1"/>
          </p:nvPr>
        </p:nvSpPr>
        <p:spPr>
          <a:xfrm>
            <a:off x="8832000" y="3824287"/>
            <a:ext cx="3360000"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
        <p:nvSpPr>
          <p:cNvPr id="2" name="Titel 1"/>
          <p:cNvSpPr>
            <a:spLocks noGrp="1"/>
          </p:cNvSpPr>
          <p:nvPr>
            <p:ph type="ctrTitle" hasCustomPrompt="1"/>
          </p:nvPr>
        </p:nvSpPr>
        <p:spPr>
          <a:xfrm>
            <a:off x="527051" y="4835838"/>
            <a:ext cx="8064000" cy="923330"/>
          </a:xfrm>
        </p:spPr>
        <p:txBody>
          <a:bodyPr/>
          <a:lstStyle>
            <a:lvl1pPr algn="l">
              <a:defRPr>
                <a:solidFill>
                  <a:schemeClr val="bg1"/>
                </a:solidFill>
              </a:defRPr>
            </a:lvl1pPr>
          </a:lstStyle>
          <a:p>
            <a:r>
              <a:rPr lang="de-DE" dirty="0" err="1" smtClean="0"/>
              <a:t>PräsentationsTitel</a:t>
            </a:r>
            <a:r>
              <a:rPr lang="de-DE" dirty="0" smtClean="0"/>
              <a:t> durch Klicken bearbeiten</a:t>
            </a:r>
            <a:endParaRPr lang="de-DE" dirty="0"/>
          </a:p>
        </p:txBody>
      </p:sp>
      <p:sp>
        <p:nvSpPr>
          <p:cNvPr id="3" name="Untertitel 2"/>
          <p:cNvSpPr>
            <a:spLocks noGrp="1"/>
          </p:cNvSpPr>
          <p:nvPr>
            <p:ph type="subTitle" idx="1" hasCustomPrompt="1"/>
          </p:nvPr>
        </p:nvSpPr>
        <p:spPr>
          <a:xfrm>
            <a:off x="527051" y="5817567"/>
            <a:ext cx="8064000" cy="270843"/>
          </a:xfrm>
        </p:spPr>
        <p:txBody>
          <a:bodyPr anchor="t"/>
          <a:lstStyle>
            <a:lvl1pPr marL="0" indent="0" algn="l">
              <a:spcAft>
                <a:spcPts val="0"/>
              </a:spcAft>
              <a:buNone/>
              <a:defRPr lang="de-DE" sz="1600" b="0" kern="1200" cap="none" baseline="0" dirty="0">
                <a:solidFill>
                  <a:schemeClr val="bg1"/>
                </a:solidFill>
                <a:latin typeface="Arial" pitchFamily="34" charset="0"/>
                <a:ea typeface="MS PGothic" pitchFamily="34" charset="-128"/>
                <a:cs typeface="ＭＳ Ｐゴシック"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Subline durch Klicken bearbeiten</a:t>
            </a:r>
            <a:endParaRPr lang="de-DE" dirty="0"/>
          </a:p>
        </p:txBody>
      </p:sp>
      <p:sp>
        <p:nvSpPr>
          <p:cNvPr id="4" name="Datumsplatzhalter 3"/>
          <p:cNvSpPr>
            <a:spLocks noGrp="1"/>
          </p:cNvSpPr>
          <p:nvPr>
            <p:ph type="dt" sz="half" idx="10"/>
          </p:nvPr>
        </p:nvSpPr>
        <p:spPr>
          <a:xfrm>
            <a:off x="10294375" y="6516001"/>
            <a:ext cx="1366343"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Tree>
    <p:extLst>
      <p:ext uri="{BB962C8B-B14F-4D97-AF65-F5344CB8AC3E}">
        <p14:creationId xmlns:p14="http://schemas.microsoft.com/office/powerpoint/2010/main" val="82677712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8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063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130423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8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165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61253770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268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58608002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370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93080184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9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470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7117599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2" name="Bildplatzhalter 16">
            <a:extLst>
              <a:ext uri="{FF2B5EF4-FFF2-40B4-BE49-F238E27FC236}">
                <a16:creationId xmlns:a16="http://schemas.microsoft.com/office/drawing/2014/main" id="{56AA53A7-279C-452D-AC85-D9C93E4C7CE0}"/>
              </a:ext>
            </a:extLst>
          </p:cNvPr>
          <p:cNvSpPr>
            <a:spLocks noGrp="1"/>
          </p:cNvSpPr>
          <p:nvPr>
            <p:ph type="pic" sz="quarter" idx="27"/>
          </p:nvPr>
        </p:nvSpPr>
        <p:spPr>
          <a:xfrm>
            <a:off x="-11267" y="3178"/>
            <a:ext cx="12207501" cy="6854822"/>
          </a:xfrm>
          <a:custGeom>
            <a:avLst/>
            <a:gdLst>
              <a:gd name="connsiteX0" fmla="*/ 1 w 12199033"/>
              <a:gd name="connsiteY0" fmla="*/ 0 h 6854822"/>
              <a:gd name="connsiteX1" fmla="*/ 12195858 w 12199033"/>
              <a:gd name="connsiteY1" fmla="*/ 0 h 6854822"/>
              <a:gd name="connsiteX2" fmla="*/ 12195858 w 12199033"/>
              <a:gd name="connsiteY2" fmla="*/ 3824285 h 6854822"/>
              <a:gd name="connsiteX3" fmla="*/ 9682239 w 12199033"/>
              <a:gd name="connsiteY3" fmla="*/ 3824285 h 6854822"/>
              <a:gd name="connsiteX4" fmla="*/ 9682239 w 12199033"/>
              <a:gd name="connsiteY4" fmla="*/ 4264022 h 6854822"/>
              <a:gd name="connsiteX5" fmla="*/ 12199033 w 12199033"/>
              <a:gd name="connsiteY5" fmla="*/ 4264022 h 6854822"/>
              <a:gd name="connsiteX6" fmla="*/ 12199033 w 12199033"/>
              <a:gd name="connsiteY6" fmla="*/ 6854822 h 6854822"/>
              <a:gd name="connsiteX7" fmla="*/ 12195333 w 12199033"/>
              <a:gd name="connsiteY7" fmla="*/ 6854822 h 6854822"/>
              <a:gd name="connsiteX8" fmla="*/ 9682239 w 12199033"/>
              <a:gd name="connsiteY8" fmla="*/ 6854822 h 6854822"/>
              <a:gd name="connsiteX9" fmla="*/ 9593281 w 12199033"/>
              <a:gd name="connsiteY9" fmla="*/ 6854822 h 6854822"/>
              <a:gd name="connsiteX10" fmla="*/ 3858 w 12199033"/>
              <a:gd name="connsiteY10" fmla="*/ 6854822 h 6854822"/>
              <a:gd name="connsiteX11" fmla="*/ 0 w 12199033"/>
              <a:gd name="connsiteY11" fmla="*/ 6854822 h 6854822"/>
              <a:gd name="connsiteX12" fmla="*/ 0 w 12199033"/>
              <a:gd name="connsiteY12" fmla="*/ 3817935 h 6854822"/>
              <a:gd name="connsiteX13" fmla="*/ 1 w 12199033"/>
              <a:gd name="connsiteY13" fmla="*/ 3817935 h 685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9033" h="6854822">
                <a:moveTo>
                  <a:pt x="1" y="0"/>
                </a:moveTo>
                <a:lnTo>
                  <a:pt x="12195858" y="0"/>
                </a:lnTo>
                <a:lnTo>
                  <a:pt x="12195858" y="3824285"/>
                </a:lnTo>
                <a:lnTo>
                  <a:pt x="9682239" y="3824285"/>
                </a:lnTo>
                <a:lnTo>
                  <a:pt x="9682239" y="4264022"/>
                </a:lnTo>
                <a:lnTo>
                  <a:pt x="12199033" y="4264022"/>
                </a:lnTo>
                <a:lnTo>
                  <a:pt x="12199033" y="6854822"/>
                </a:lnTo>
                <a:lnTo>
                  <a:pt x="12195333" y="6854822"/>
                </a:lnTo>
                <a:lnTo>
                  <a:pt x="9682239" y="6854822"/>
                </a:lnTo>
                <a:lnTo>
                  <a:pt x="9593281" y="6854822"/>
                </a:lnTo>
                <a:lnTo>
                  <a:pt x="3858" y="6854822"/>
                </a:lnTo>
                <a:lnTo>
                  <a:pt x="0" y="6854822"/>
                </a:lnTo>
                <a:lnTo>
                  <a:pt x="0" y="3817935"/>
                </a:lnTo>
                <a:lnTo>
                  <a:pt x="1" y="3817935"/>
                </a:lnTo>
                <a:close/>
              </a:path>
            </a:pathLst>
          </a:custGeom>
        </p:spPr>
        <p:txBody>
          <a:bodyPr wrap="square">
            <a:noAutofit/>
          </a:bodyPr>
          <a:lstStyle/>
          <a:p>
            <a:r>
              <a:rPr lang="de-DE" dirty="0" smtClean="0"/>
              <a:t>Bild durch Klicken auf Symbol hinzufügen</a:t>
            </a:r>
            <a:endParaRPr lang="de-DE" dirty="0"/>
          </a:p>
        </p:txBody>
      </p:sp>
      <p:sp>
        <p:nvSpPr>
          <p:cNvPr id="13" name="Textplatzhalter 32">
            <a:extLst>
              <a:ext uri="{FF2B5EF4-FFF2-40B4-BE49-F238E27FC236}">
                <a16:creationId xmlns:a16="http://schemas.microsoft.com/office/drawing/2014/main" id="{06E4DE93-451C-4BC2-BA5E-396D64540D64}"/>
              </a:ext>
            </a:extLst>
          </p:cNvPr>
          <p:cNvSpPr>
            <a:spLocks noGrp="1"/>
          </p:cNvSpPr>
          <p:nvPr>
            <p:ph type="body" sz="quarter" idx="28" hasCustomPrompt="1"/>
          </p:nvPr>
        </p:nvSpPr>
        <p:spPr>
          <a:xfrm>
            <a:off x="4234" y="4267200"/>
            <a:ext cx="12192000" cy="2590800"/>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pic>
        <p:nvPicPr>
          <p:cNvPr id="14" name="Grafik 13">
            <a:extLst>
              <a:ext uri="{FF2B5EF4-FFF2-40B4-BE49-F238E27FC236}">
                <a16:creationId xmlns:a16="http://schemas.microsoft.com/office/drawing/2014/main" id="{000F3ABE-4C1A-42AC-94C1-2AE70246A221}"/>
              </a:ext>
            </a:extLst>
          </p:cNvPr>
          <p:cNvPicPr>
            <a:picLocks noChangeAspect="1"/>
          </p:cNvPicPr>
          <p:nvPr userDrawn="1"/>
        </p:nvPicPr>
        <p:blipFill>
          <a:blip r:embed="rId2"/>
          <a:stretch>
            <a:fillRect/>
          </a:stretch>
        </p:blipFill>
        <p:spPr>
          <a:xfrm>
            <a:off x="9674547" y="3821314"/>
            <a:ext cx="2520000" cy="446336"/>
          </a:xfrm>
          <a:prstGeom prst="rect">
            <a:avLst/>
          </a:prstGeom>
        </p:spPr>
      </p:pic>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p:cNvSpPr>
            <a:spLocks noGrp="1"/>
          </p:cNvSpPr>
          <p:nvPr>
            <p:ph type="dt" sz="half" idx="10"/>
          </p:nvPr>
        </p:nvSpPr>
        <p:spPr>
          <a:xfrm>
            <a:off x="10436719" y="6516001"/>
            <a:ext cx="1223999" cy="138499"/>
          </a:xfrm>
        </p:spPr>
        <p:txBody>
          <a:bodyPr/>
          <a:lstStyle>
            <a:lvl1pPr>
              <a:defRPr>
                <a:solidFill>
                  <a:schemeClr val="bg1"/>
                </a:solidFill>
              </a:defRPr>
            </a:lvl1pPr>
          </a:lstStyle>
          <a:p>
            <a:r>
              <a:rPr lang="de-DE" smtClean="0"/>
              <a:t>Stand: Februar 2025</a:t>
            </a:r>
            <a:endParaRPr lang="de-DE" dirty="0"/>
          </a:p>
        </p:txBody>
      </p:sp>
    </p:spTree>
    <p:extLst>
      <p:ext uri="{BB962C8B-B14F-4D97-AF65-F5344CB8AC3E}">
        <p14:creationId xmlns:p14="http://schemas.microsoft.com/office/powerpoint/2010/main" val="37643568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el (benutzerdefiniert)">
    <p:spTree>
      <p:nvGrpSpPr>
        <p:cNvPr id="1" name=""/>
        <p:cNvGrpSpPr/>
        <p:nvPr/>
      </p:nvGrpSpPr>
      <p:grpSpPr>
        <a:xfrm>
          <a:off x="0" y="0"/>
          <a:ext cx="0" cy="0"/>
          <a:chOff x="0" y="0"/>
          <a:chExt cx="0" cy="0"/>
        </a:xfrm>
      </p:grpSpPr>
      <p:sp>
        <p:nvSpPr>
          <p:cNvPr id="7" name="Bildplatzhalter 7">
            <a:extLst>
              <a:ext uri="{FF2B5EF4-FFF2-40B4-BE49-F238E27FC236}">
                <a16:creationId xmlns:a16="http://schemas.microsoft.com/office/drawing/2014/main" id="{1FD0EE4C-6FF8-8188-AA02-1625E0978DC8}"/>
              </a:ext>
              <a:ext uri="{C183D7F6-B498-43B3-948B-1728B52AA6E4}">
                <adec:decorative xmlns="" xmlns:adec="http://schemas.microsoft.com/office/drawing/2017/decorative" val="1"/>
              </a:ext>
            </a:extLst>
          </p:cNvPr>
          <p:cNvSpPr>
            <a:spLocks noGrp="1"/>
          </p:cNvSpPr>
          <p:nvPr>
            <p:ph type="pic" sz="quarter" idx="16"/>
          </p:nvPr>
        </p:nvSpPr>
        <p:spPr>
          <a:xfrm>
            <a:off x="0" y="0"/>
            <a:ext cx="12192000" cy="6858000"/>
          </a:xfrm>
        </p:spPr>
        <p:txBody>
          <a:bodyPr/>
          <a:lstStyle/>
          <a:p>
            <a:r>
              <a:rPr lang="de-DE" dirty="0"/>
              <a:t>Bild durch Klicken auf Symbol hinzufügen</a:t>
            </a:r>
          </a:p>
        </p:txBody>
      </p:sp>
      <p:sp>
        <p:nvSpPr>
          <p:cNvPr id="10" name="Textplatzhalter 32">
            <a:extLst>
              <a:ext uri="{FF2B5EF4-FFF2-40B4-BE49-F238E27FC236}">
                <a16:creationId xmlns:a16="http://schemas.microsoft.com/office/drawing/2014/main" id="{5253C309-8218-A6E5-680A-9D56AD7042E9}"/>
              </a:ext>
              <a:ext uri="{C183D7F6-B498-43B3-948B-1728B52AA6E4}">
                <adec:decorative xmlns="" xmlns:adec="http://schemas.microsoft.com/office/drawing/2017/decorative" val="1"/>
              </a:ext>
            </a:extLst>
          </p:cNvPr>
          <p:cNvSpPr>
            <a:spLocks noGrp="1"/>
          </p:cNvSpPr>
          <p:nvPr>
            <p:ph type="body" sz="quarter" idx="15" hasCustomPrompt="1"/>
          </p:nvPr>
        </p:nvSpPr>
        <p:spPr>
          <a:xfrm>
            <a:off x="0" y="6390000"/>
            <a:ext cx="12193200" cy="468000"/>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p:cNvSpPr>
            <a:spLocks noGrp="1"/>
          </p:cNvSpPr>
          <p:nvPr>
            <p:ph type="dt" sz="half" idx="10"/>
          </p:nvPr>
        </p:nvSpPr>
        <p:spPr>
          <a:xfrm>
            <a:off x="9378000" y="6516001"/>
            <a:ext cx="1223999" cy="138499"/>
          </a:xfrm>
        </p:spPr>
        <p:txBody>
          <a:bodyPr/>
          <a:lstStyle>
            <a:lvl1pPr>
              <a:defRPr>
                <a:solidFill>
                  <a:schemeClr val="bg1"/>
                </a:solidFill>
              </a:defRPr>
            </a:lvl1pPr>
          </a:lstStyle>
          <a:p>
            <a:r>
              <a:rPr lang="de-DE" smtClean="0"/>
              <a:t>Stand: Februar 2025</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359546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10" name="Textplatzhalter 32">
            <a:extLst>
              <a:ext uri="{FF2B5EF4-FFF2-40B4-BE49-F238E27FC236}">
                <a16:creationId xmlns:a16="http://schemas.microsoft.com/office/drawing/2014/main" id="{B5A35FC5-E1E9-4DF1-99EA-08CD0DDA3E52}"/>
              </a:ext>
            </a:extLst>
          </p:cNvPr>
          <p:cNvSpPr>
            <a:spLocks noGrp="1"/>
          </p:cNvSpPr>
          <p:nvPr>
            <p:ph type="body" sz="quarter" idx="15" hasCustomPrompt="1"/>
          </p:nvPr>
        </p:nvSpPr>
        <p:spPr>
          <a:xfrm>
            <a:off x="-1" y="6391275"/>
            <a:ext cx="12193200" cy="466725"/>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sp>
        <p:nvSpPr>
          <p:cNvPr id="9" name="Bildplatzhalter 8"/>
          <p:cNvSpPr>
            <a:spLocks noGrp="1"/>
          </p:cNvSpPr>
          <p:nvPr>
            <p:ph type="pic" sz="quarter" idx="26"/>
          </p:nvPr>
        </p:nvSpPr>
        <p:spPr>
          <a:xfrm>
            <a:off x="0" y="1252538"/>
            <a:ext cx="12193520" cy="5605462"/>
          </a:xfrm>
        </p:spPr>
        <p:txBody>
          <a:bodyPr/>
          <a:lstStyle/>
          <a:p>
            <a:endParaRPr lang="de-DE"/>
          </a:p>
        </p:txBody>
      </p:sp>
      <p:sp>
        <p:nvSpPr>
          <p:cNvPr id="2" name="Titel 1"/>
          <p:cNvSpPr>
            <a:spLocks noGrp="1"/>
          </p:cNvSpPr>
          <p:nvPr>
            <p:ph type="title" hasCustomPrompt="1"/>
          </p:nvPr>
        </p:nvSpPr>
        <p:spPr>
          <a:xfrm>
            <a:off x="528000" y="632082"/>
            <a:ext cx="11132717" cy="461665"/>
          </a:xfrm>
        </p:spPr>
        <p:txBody>
          <a:bodyPr/>
          <a:lstStyle>
            <a:lvl1pPr>
              <a:defRPr/>
            </a:lvl1pPr>
          </a:lstStyle>
          <a:p>
            <a:r>
              <a:rPr lang="de-DE" dirty="0" err="1"/>
              <a:t>KapitelTitel</a:t>
            </a:r>
            <a:r>
              <a:rPr lang="de-DE" dirty="0"/>
              <a:t> durch Klicken bearbeiten</a:t>
            </a:r>
          </a:p>
        </p:txBody>
      </p:sp>
      <p:sp>
        <p:nvSpPr>
          <p:cNvPr id="3" name="Textplatzhalter 7">
            <a:extLst>
              <a:ext uri="{FF2B5EF4-FFF2-40B4-BE49-F238E27FC236}">
                <a16:creationId xmlns:a16="http://schemas.microsoft.com/office/drawing/2014/main" id="{8D1A00FE-E112-E6C0-1C99-062BE1A7CDB2}"/>
              </a:ext>
            </a:extLst>
          </p:cNvPr>
          <p:cNvSpPr>
            <a:spLocks noGrp="1"/>
          </p:cNvSpPr>
          <p:nvPr>
            <p:ph type="body" sz="quarter" idx="25" hasCustomPrompt="1"/>
          </p:nvPr>
        </p:nvSpPr>
        <p:spPr>
          <a:xfrm>
            <a:off x="10558245" y="1539041"/>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74809" y="6516002"/>
            <a:ext cx="1173199" cy="138499"/>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1" name="Grafik 10" descr="Ein Bild, das Text, draußen, rot, Geschirr enthält.&#10;&#10;Automatisch generierte Beschreibung">
            <a:extLst>
              <a:ext uri="{FF2B5EF4-FFF2-40B4-BE49-F238E27FC236}">
                <a16:creationId xmlns:a16="http://schemas.microsoft.com/office/drawing/2014/main" id="{B5BC686B-B836-4979-A33B-1AA2266AB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3120" y="6172608"/>
            <a:ext cx="1220400" cy="218667"/>
          </a:xfrm>
          <a:prstGeom prst="rect">
            <a:avLst/>
          </a:prstGeom>
        </p:spPr>
      </p:pic>
    </p:spTree>
    <p:extLst>
      <p:ext uri="{BB962C8B-B14F-4D97-AF65-F5344CB8AC3E}">
        <p14:creationId xmlns:p14="http://schemas.microsoft.com/office/powerpoint/2010/main" val="23634100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Kapitel: Farbe ">
    <p:spTree>
      <p:nvGrpSpPr>
        <p:cNvPr id="1" name=""/>
        <p:cNvGrpSpPr/>
        <p:nvPr/>
      </p:nvGrpSpPr>
      <p:grpSpPr>
        <a:xfrm>
          <a:off x="0" y="0"/>
          <a:ext cx="0" cy="0"/>
          <a:chOff x="0" y="0"/>
          <a:chExt cx="0" cy="0"/>
        </a:xfrm>
      </p:grpSpPr>
      <p:sp>
        <p:nvSpPr>
          <p:cNvPr id="3" name="Rechteck 2">
            <a:extLst>
              <a:ext uri="{C183D7F6-B498-43B3-948B-1728B52AA6E4}">
                <adec:decorative xmlns="" xmlns:adec="http://schemas.microsoft.com/office/drawing/2017/decorative" val="1"/>
              </a:ext>
            </a:extLst>
          </p:cNvPr>
          <p:cNvSpPr/>
          <p:nvPr userDrawn="1"/>
        </p:nvSpPr>
        <p:spPr>
          <a:xfrm>
            <a:off x="0" y="0"/>
            <a:ext cx="12189169" cy="6389528"/>
          </a:xfrm>
          <a:prstGeom prst="rect">
            <a:avLst/>
          </a:prstGeom>
          <a:solidFill>
            <a:srgbClr val="006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66B807E-194B-FCB9-995F-18035DC6D05D}"/>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err="1"/>
              <a:t>KapitelTitel</a:t>
            </a:r>
            <a:r>
              <a:rPr lang="de-DE" dirty="0"/>
              <a:t> durch Klicken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85201" y="6514953"/>
            <a:ext cx="1173199" cy="138499"/>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11697678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einspalti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C57ABAC-F15D-F807-A243-F06E94F85066}"/>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14" name="Inhaltsplatzhalter 13">
            <a:extLst>
              <a:ext uri="{FF2B5EF4-FFF2-40B4-BE49-F238E27FC236}">
                <a16:creationId xmlns:a16="http://schemas.microsoft.com/office/drawing/2014/main" id="{DC5EF196-4DD9-4AD8-84E4-FE234C58E97C}"/>
              </a:ext>
            </a:extLst>
          </p:cNvPr>
          <p:cNvSpPr>
            <a:spLocks noGrp="1"/>
          </p:cNvSpPr>
          <p:nvPr>
            <p:ph idx="1" hasCustomPrompt="1"/>
          </p:nvPr>
        </p:nvSpPr>
        <p:spPr>
          <a:xfrm>
            <a:off x="528000" y="1238479"/>
            <a:ext cx="11132717" cy="49311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wrap="square">
            <a:noAutofit/>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6605743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0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31292585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F058A3B-17BF-B092-B2B1-EA02AD8DBD1E}"/>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marL="0" indent="0">
              <a:buNone/>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2" name="Inhaltsplatzhalter 11"/>
          <p:cNvSpPr>
            <a:spLocks noGrp="1"/>
          </p:cNvSpPr>
          <p:nvPr>
            <p:ph sz="quarter" idx="19" hasCustomPrompt="1"/>
          </p:nvPr>
        </p:nvSpPr>
        <p:spPr>
          <a:xfrm>
            <a:off x="6242051" y="1243966"/>
            <a:ext cx="5418667" cy="2189317"/>
          </a:xfrm>
        </p:spPr>
        <p:txBody>
          <a:bodyPr/>
          <a:lstStyle>
            <a:lvl1pPr>
              <a:defRPr/>
            </a:lvl1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85201" y="6516001"/>
            <a:ext cx="1173199" cy="138499"/>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7337909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 Grafik,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4B840D3-F7C3-89C0-E8D0-BCEE625C9C33}"/>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a:t>Bild oder Grafik durch Klicken auf das entsprechende Symbol einfügen</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endParaRPr lang="de-DE" dirty="0"/>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2265601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o + Headlin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2F4A90C-48D4-F28B-88C3-F005C28217C4}"/>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a:xfrm>
            <a:off x="528000" y="6516001"/>
            <a:ext cx="7847651" cy="138500"/>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85201" y="6516001"/>
            <a:ext cx="1173199" cy="138500"/>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a:xfrm>
            <a:off x="9758400" y="6516001"/>
            <a:ext cx="507200" cy="138500"/>
          </a:xfrm>
        </p:spPr>
        <p:txBody>
          <a:bodyPr/>
          <a:lstStyle>
            <a:lvl1pPr>
              <a:defRPr>
                <a:solidFill>
                  <a:schemeClr val="bg1"/>
                </a:solidFill>
              </a:defRPr>
            </a:lvl1pPr>
          </a:lstStyle>
          <a:p>
            <a:fld id="{D8777AF0-6F9E-4FA1-95B5-C7A94C1869B6}" type="slidenum">
              <a:rPr lang="de-DE" smtClean="0"/>
              <a:pPr/>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9679024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3CF00C-E711-9FB6-97EF-EE0A82BC5EFF}"/>
              </a:ext>
              <a:ext uri="{C183D7F6-B498-43B3-948B-1728B52AA6E4}">
                <adec:decorative xmlns="" xmlns:adec="http://schemas.microsoft.com/office/drawing/2017/decorative" val="1"/>
              </a:ext>
            </a:extLst>
          </p:cNvPr>
          <p:cNvSpPr/>
          <p:nvPr userDrawn="1"/>
        </p:nvSpPr>
        <p:spPr>
          <a:xfrm>
            <a:off x="0" y="0"/>
            <a:ext cx="12189169" cy="4267199"/>
          </a:xfrm>
          <a:prstGeom prst="rect">
            <a:avLst/>
          </a:prstGeom>
          <a:solidFill>
            <a:srgbClr val="006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E7240C6-F013-FADF-00A4-C150D0691FA3}"/>
              </a:ext>
              <a:ext uri="{C183D7F6-B498-43B3-948B-1728B52AA6E4}">
                <adec:decorative xmlns="" xmlns:adec="http://schemas.microsoft.com/office/drawing/2017/decorative" val="1"/>
              </a:ext>
            </a:extLst>
          </p:cNvPr>
          <p:cNvSpPr/>
          <p:nvPr userDrawn="1"/>
        </p:nvSpPr>
        <p:spPr>
          <a:xfrm>
            <a:off x="6433" y="4267199"/>
            <a:ext cx="12189169" cy="2590801"/>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4485275"/>
            <a:ext cx="8064000" cy="215444"/>
          </a:xfrm>
        </p:spPr>
        <p:txBody>
          <a:bodyPr/>
          <a:lstStyle>
            <a:lvl1pPr>
              <a:defRPr sz="1400" cap="none" baseline="0">
                <a:solidFill>
                  <a:schemeClr val="bg1"/>
                </a:solidFill>
              </a:defRPr>
            </a:lvl1pPr>
          </a:lstStyle>
          <a:p>
            <a:r>
              <a:rPr lang="de-DE" dirty="0"/>
              <a:t>Titel durch Klicken bearbeiten</a:t>
            </a:r>
          </a:p>
        </p:txBody>
      </p:sp>
      <p:sp>
        <p:nvSpPr>
          <p:cNvPr id="3" name="Inhaltsplatzhalter 2"/>
          <p:cNvSpPr>
            <a:spLocks noGrp="1"/>
          </p:cNvSpPr>
          <p:nvPr>
            <p:ph idx="1" hasCustomPrompt="1"/>
          </p:nvPr>
        </p:nvSpPr>
        <p:spPr>
          <a:xfrm>
            <a:off x="528000" y="4795067"/>
            <a:ext cx="8064000" cy="218586"/>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a:t>Informationen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10487519" y="6516001"/>
            <a:ext cx="1173199" cy="138499"/>
          </a:xfrm>
        </p:spPr>
        <p:txBody>
          <a:bodyPr/>
          <a:lstStyle>
            <a:lvl1pPr>
              <a:defRPr>
                <a:solidFill>
                  <a:schemeClr val="bg1"/>
                </a:solidFill>
              </a:defRPr>
            </a:lvl1pPr>
          </a:lstStyle>
          <a:p>
            <a:r>
              <a:rPr lang="de-DE" smtClean="0"/>
              <a:t>Stand: Februar 2025</a:t>
            </a:r>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9169" y="3821759"/>
            <a:ext cx="2520000" cy="445418"/>
          </a:xfrm>
          <a:prstGeom prst="rect">
            <a:avLst/>
          </a:prstGeom>
        </p:spPr>
      </p:pic>
    </p:spTree>
    <p:extLst>
      <p:ext uri="{BB962C8B-B14F-4D97-AF65-F5344CB8AC3E}">
        <p14:creationId xmlns:p14="http://schemas.microsoft.com/office/powerpoint/2010/main" val="12578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4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8507787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17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1841643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24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1216415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6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7523282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9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6881060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31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6625841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34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1698143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41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313641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benutzerdefiniert)">
    <p:spTree>
      <p:nvGrpSpPr>
        <p:cNvPr id="1" name=""/>
        <p:cNvGrpSpPr/>
        <p:nvPr/>
      </p:nvGrpSpPr>
      <p:grpSpPr>
        <a:xfrm>
          <a:off x="0" y="0"/>
          <a:ext cx="0" cy="0"/>
          <a:chOff x="0" y="0"/>
          <a:chExt cx="0" cy="0"/>
        </a:xfrm>
      </p:grpSpPr>
      <p:sp>
        <p:nvSpPr>
          <p:cNvPr id="7" name="Bildplatzhalter 7">
            <a:extLst>
              <a:ext uri="{FF2B5EF4-FFF2-40B4-BE49-F238E27FC236}">
                <a16:creationId xmlns:a16="http://schemas.microsoft.com/office/drawing/2014/main" id="{1FD0EE4C-6FF8-8188-AA02-1625E0978DC8}"/>
              </a:ext>
              <a:ext uri="{C183D7F6-B498-43B3-948B-1728B52AA6E4}">
                <adec:decorative xmlns="" xmlns:adec="http://schemas.microsoft.com/office/drawing/2017/decorative" val="1"/>
              </a:ext>
            </a:extLst>
          </p:cNvPr>
          <p:cNvSpPr>
            <a:spLocks noGrp="1"/>
          </p:cNvSpPr>
          <p:nvPr>
            <p:ph type="pic" sz="quarter" idx="16"/>
          </p:nvPr>
        </p:nvSpPr>
        <p:spPr>
          <a:xfrm>
            <a:off x="0" y="0"/>
            <a:ext cx="12192000" cy="6858000"/>
          </a:xfrm>
        </p:spPr>
        <p:txBody>
          <a:bodyPr/>
          <a:lstStyle/>
          <a:p>
            <a:r>
              <a:rPr lang="de-DE" smtClean="0"/>
              <a:t>Bild durch Klicken auf Symbol hinzufügen</a:t>
            </a:r>
            <a:endParaRPr lang="de-DE" dirty="0"/>
          </a:p>
        </p:txBody>
      </p:sp>
      <p:sp>
        <p:nvSpPr>
          <p:cNvPr id="10" name="Textplatzhalter 32">
            <a:extLst>
              <a:ext uri="{FF2B5EF4-FFF2-40B4-BE49-F238E27FC236}">
                <a16:creationId xmlns:a16="http://schemas.microsoft.com/office/drawing/2014/main" id="{5253C309-8218-A6E5-680A-9D56AD7042E9}"/>
              </a:ext>
              <a:ext uri="{C183D7F6-B498-43B3-948B-1728B52AA6E4}">
                <adec:decorative xmlns="" xmlns:adec="http://schemas.microsoft.com/office/drawing/2017/decorative" val="1"/>
              </a:ext>
            </a:extLst>
          </p:cNvPr>
          <p:cNvSpPr>
            <a:spLocks noGrp="1"/>
          </p:cNvSpPr>
          <p:nvPr>
            <p:ph type="body" sz="quarter" idx="15" hasCustomPrompt="1"/>
          </p:nvPr>
        </p:nvSpPr>
        <p:spPr>
          <a:xfrm>
            <a:off x="0" y="6390000"/>
            <a:ext cx="12193200" cy="468000"/>
          </a:xfrm>
          <a:prstGeom prst="rect">
            <a:avLst/>
          </a:prstGeom>
          <a:solidFill>
            <a:schemeClr val="accent1">
              <a:alpha val="76000"/>
            </a:schemeClr>
          </a:solidFill>
        </p:spPr>
        <p:txBody>
          <a:bodyPr vert="horz"/>
          <a:lstStyle>
            <a:lvl1pPr>
              <a:defRPr b="0" i="0">
                <a:latin typeface="Arial"/>
              </a:defRPr>
            </a:lvl1pPr>
          </a:lstStyle>
          <a:p>
            <a:pPr lvl="0"/>
            <a:r>
              <a:rPr lang="de-DE" dirty="0"/>
              <a:t> </a:t>
            </a:r>
          </a:p>
        </p:txBody>
      </p:sp>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p:cNvSpPr>
            <a:spLocks noGrp="1"/>
          </p:cNvSpPr>
          <p:nvPr>
            <p:ph type="dt" sz="half" idx="10"/>
          </p:nvPr>
        </p:nvSpPr>
        <p:spPr>
          <a:xfrm>
            <a:off x="9378000" y="6516001"/>
            <a:ext cx="1223999" cy="138499"/>
          </a:xfrm>
        </p:spPr>
        <p:txBody>
          <a:bodyPr/>
          <a:lstStyle>
            <a:lvl1pPr>
              <a:defRPr>
                <a:solidFill>
                  <a:schemeClr val="bg1"/>
                </a:solidFill>
              </a:defRPr>
            </a:lvl1pPr>
          </a:lstStyle>
          <a:p>
            <a:r>
              <a:rPr lang="de-DE" smtClean="0"/>
              <a:t>Stand: Februar 2025</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51701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43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6459306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46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0149704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48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4475022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50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9574152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53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7984894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58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7276734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565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281516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70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9074895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872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8339308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974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9965463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Bildplatzhalter 8"/>
          <p:cNvSpPr>
            <a:spLocks noGrp="1"/>
          </p:cNvSpPr>
          <p:nvPr>
            <p:ph type="pic" sz="quarter" idx="26"/>
          </p:nvPr>
        </p:nvSpPr>
        <p:spPr>
          <a:xfrm>
            <a:off x="0" y="1252538"/>
            <a:ext cx="12193520" cy="5605462"/>
          </a:xfrm>
        </p:spPr>
        <p:txBody>
          <a:bodyPr/>
          <a:lstStyle/>
          <a:p>
            <a:r>
              <a:rPr lang="de-DE" smtClean="0"/>
              <a:t>Bild durch Klicken auf Symbol hinzufügen</a:t>
            </a:r>
            <a:endParaRPr lang="de-DE"/>
          </a:p>
        </p:txBody>
      </p:sp>
      <p:sp>
        <p:nvSpPr>
          <p:cNvPr id="2" name="Titel 1"/>
          <p:cNvSpPr>
            <a:spLocks noGrp="1"/>
          </p:cNvSpPr>
          <p:nvPr>
            <p:ph type="title" hasCustomPrompt="1"/>
          </p:nvPr>
        </p:nvSpPr>
        <p:spPr>
          <a:xfrm>
            <a:off x="528000" y="632082"/>
            <a:ext cx="11132717" cy="461665"/>
          </a:xfrm>
        </p:spPr>
        <p:txBody>
          <a:bodyPr/>
          <a:lstStyle>
            <a:lvl1pPr>
              <a:defRPr/>
            </a:lvl1pPr>
          </a:lstStyle>
          <a:p>
            <a:r>
              <a:rPr lang="de-DE" dirty="0" err="1"/>
              <a:t>KapitelTitel</a:t>
            </a:r>
            <a:r>
              <a:rPr lang="de-DE" dirty="0"/>
              <a:t> durch Klicken bearbeiten</a:t>
            </a:r>
          </a:p>
        </p:txBody>
      </p:sp>
      <p:sp>
        <p:nvSpPr>
          <p:cNvPr id="3" name="Textplatzhalter 7">
            <a:extLst>
              <a:ext uri="{FF2B5EF4-FFF2-40B4-BE49-F238E27FC236}">
                <a16:creationId xmlns:a16="http://schemas.microsoft.com/office/drawing/2014/main" id="{8D1A00FE-E112-E6C0-1C99-062BE1A7CDB2}"/>
              </a:ext>
            </a:extLst>
          </p:cNvPr>
          <p:cNvSpPr>
            <a:spLocks noGrp="1"/>
          </p:cNvSpPr>
          <p:nvPr>
            <p:ph type="body" sz="quarter" idx="25" hasCustomPrompt="1"/>
          </p:nvPr>
        </p:nvSpPr>
        <p:spPr>
          <a:xfrm>
            <a:off x="10558245" y="1539041"/>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74809" y="6516002"/>
            <a:ext cx="1173199" cy="138499"/>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10" name="Textplatzhalter 32">
            <a:extLst>
              <a:ext uri="{FF2B5EF4-FFF2-40B4-BE49-F238E27FC236}">
                <a16:creationId xmlns:a16="http://schemas.microsoft.com/office/drawing/2014/main" id="{B5A35FC5-E1E9-4DF1-99EA-08CD0DDA3E52}"/>
              </a:ext>
            </a:extLst>
          </p:cNvPr>
          <p:cNvSpPr>
            <a:spLocks noGrp="1"/>
          </p:cNvSpPr>
          <p:nvPr>
            <p:ph type="body" sz="quarter" idx="15" hasCustomPrompt="1"/>
          </p:nvPr>
        </p:nvSpPr>
        <p:spPr>
          <a:xfrm>
            <a:off x="-1" y="6391275"/>
            <a:ext cx="12193200" cy="466725"/>
          </a:xfrm>
          <a:prstGeom prst="rect">
            <a:avLst/>
          </a:prstGeom>
          <a:solidFill>
            <a:srgbClr val="78787A"/>
          </a:solidFill>
        </p:spPr>
        <p:txBody>
          <a:bodyPr vert="horz"/>
          <a:lstStyle>
            <a:lvl1pPr>
              <a:defRPr b="0" i="0">
                <a:latin typeface="Arial"/>
              </a:defRPr>
            </a:lvl1pPr>
          </a:lstStyle>
          <a:p>
            <a:pPr lvl="0"/>
            <a:r>
              <a:rPr lang="de-DE" dirty="0"/>
              <a:t> </a:t>
            </a:r>
          </a:p>
        </p:txBody>
      </p:sp>
      <p:pic>
        <p:nvPicPr>
          <p:cNvPr id="11" name="Grafik 10" descr="Ein Bild, das Text, draußen, rot, Geschirr enthält.&#10;&#10;Automatisch generierte Beschreibung">
            <a:extLst>
              <a:ext uri="{FF2B5EF4-FFF2-40B4-BE49-F238E27FC236}">
                <a16:creationId xmlns:a16="http://schemas.microsoft.com/office/drawing/2014/main" id="{B5BC686B-B836-4979-A33B-1AA2266AB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3120" y="6172608"/>
            <a:ext cx="1220400" cy="218667"/>
          </a:xfrm>
          <a:prstGeom prst="rect">
            <a:avLst/>
          </a:prstGeom>
        </p:spPr>
      </p:pic>
    </p:spTree>
    <p:extLst>
      <p:ext uri="{BB962C8B-B14F-4D97-AF65-F5344CB8AC3E}">
        <p14:creationId xmlns:p14="http://schemas.microsoft.com/office/powerpoint/2010/main" val="2891257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077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2739578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282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0316912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384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1175066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486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92735260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589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3129984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91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8363303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794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6188895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896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3775919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998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70921179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01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560390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Farbe ">
    <p:spTree>
      <p:nvGrpSpPr>
        <p:cNvPr id="1" name=""/>
        <p:cNvGrpSpPr/>
        <p:nvPr/>
      </p:nvGrpSpPr>
      <p:grpSpPr>
        <a:xfrm>
          <a:off x="0" y="0"/>
          <a:ext cx="0" cy="0"/>
          <a:chOff x="0" y="0"/>
          <a:chExt cx="0" cy="0"/>
        </a:xfrm>
      </p:grpSpPr>
      <p:sp>
        <p:nvSpPr>
          <p:cNvPr id="3" name="Rechteck 2">
            <a:extLst>
              <a:ext uri="{C183D7F6-B498-43B3-948B-1728B52AA6E4}">
                <adec:decorative xmlns="" xmlns:adec="http://schemas.microsoft.com/office/drawing/2017/decorative" val="1"/>
              </a:ext>
            </a:extLst>
          </p:cNvPr>
          <p:cNvSpPr/>
          <p:nvPr userDrawn="1"/>
        </p:nvSpPr>
        <p:spPr>
          <a:xfrm>
            <a:off x="0" y="0"/>
            <a:ext cx="12189169" cy="6389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66B807E-194B-FCB9-995F-18035DC6D05D}"/>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err="1"/>
              <a:t>KapitelTitel</a:t>
            </a:r>
            <a:r>
              <a:rPr lang="de-DE" dirty="0"/>
              <a:t> durch Klicken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85201" y="6514953"/>
            <a:ext cx="1173199" cy="138499"/>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93623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203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44686005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306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4773378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408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5519709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510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46754577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613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35012349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715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68219393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818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91525051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920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2941223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022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26027762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330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6569872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einspalti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C57ABAC-F15D-F807-A243-F06E94F85066}"/>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14" name="Inhaltsplatzhalter 13">
            <a:extLst>
              <a:ext uri="{FF2B5EF4-FFF2-40B4-BE49-F238E27FC236}">
                <a16:creationId xmlns:a16="http://schemas.microsoft.com/office/drawing/2014/main" id="{DC5EF196-4DD9-4AD8-84E4-FE234C58E97C}"/>
              </a:ext>
            </a:extLst>
          </p:cNvPr>
          <p:cNvSpPr>
            <a:spLocks noGrp="1"/>
          </p:cNvSpPr>
          <p:nvPr>
            <p:ph idx="1" hasCustomPrompt="1"/>
          </p:nvPr>
        </p:nvSpPr>
        <p:spPr>
          <a:xfrm>
            <a:off x="528000" y="1238479"/>
            <a:ext cx="11132717" cy="49311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wrap="square">
            <a:noAutofit/>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102247380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432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1434819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534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046194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637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8810869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739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79880295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842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3090562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944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60380565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046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1725535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149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31946629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251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70487199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354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9632065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F058A3B-17BF-B092-B2B1-EA02AD8DBD1E}"/>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marL="0" indent="0">
              <a:buNone/>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2" name="Inhaltsplatzhalter 11"/>
          <p:cNvSpPr>
            <a:spLocks noGrp="1"/>
          </p:cNvSpPr>
          <p:nvPr>
            <p:ph sz="quarter" idx="19" hasCustomPrompt="1"/>
          </p:nvPr>
        </p:nvSpPr>
        <p:spPr>
          <a:xfrm>
            <a:off x="6242051" y="1243966"/>
            <a:ext cx="5418667" cy="2189317"/>
          </a:xfrm>
        </p:spPr>
        <p:txBody>
          <a:bodyPr/>
          <a:lstStyle>
            <a:lvl1pPr>
              <a:defRPr/>
            </a:lvl1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85201" y="6516001"/>
            <a:ext cx="1173199" cy="138499"/>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40614677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4564"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81013316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558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45318615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6612"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12184521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7636"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18788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866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0871792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0708"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12195649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377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06250910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582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05387466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684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3751353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889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129523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Grafik,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4B840D3-F7C3-89C0-E8D0-BCEE625C9C33}"/>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a:t>Bild oder Grafik durch Klicken auf das entsprechende Symbol einfügen</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endParaRPr lang="de-DE" dirty="0"/>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4514085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992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79441591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094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94058295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196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64772284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299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25207051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401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11099213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504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20619418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606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61945330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708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41192355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811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86735752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913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2052690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o + Headlin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2F4A90C-48D4-F28B-88C3-F005C28217C4}"/>
              </a:ext>
              <a:ext uri="{C183D7F6-B498-43B3-948B-1728B52AA6E4}">
                <adec:decorative xmlns=""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a:xfrm>
            <a:off x="528000" y="6516001"/>
            <a:ext cx="7847651" cy="138500"/>
          </a:xfrm>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8585201" y="6516001"/>
            <a:ext cx="1173199" cy="138500"/>
          </a:xfrm>
        </p:spPr>
        <p:txBody>
          <a:bodyPr/>
          <a:lstStyle>
            <a:lvl1pPr>
              <a:defRPr>
                <a:solidFill>
                  <a:schemeClr val="bg1"/>
                </a:solidFill>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1"/>
              </a:ext>
            </a:extLst>
          </p:cNvPr>
          <p:cNvSpPr>
            <a:spLocks noGrp="1"/>
          </p:cNvSpPr>
          <p:nvPr>
            <p:ph type="sldNum" sz="quarter" idx="12"/>
          </p:nvPr>
        </p:nvSpPr>
        <p:spPr>
          <a:xfrm>
            <a:off x="9758400" y="6516001"/>
            <a:ext cx="507200" cy="138500"/>
          </a:xfrm>
        </p:spPr>
        <p:txBody>
          <a:bodyPr/>
          <a:lstStyle>
            <a:lvl1pPr>
              <a:defRPr>
                <a:solidFill>
                  <a:schemeClr val="bg1"/>
                </a:solidFill>
              </a:defRPr>
            </a:lvl1pPr>
          </a:lstStyle>
          <a:p>
            <a:fld id="{D8777AF0-6F9E-4FA1-95B5-C7A94C1869B6}" type="slidenum">
              <a:rPr lang="de-DE" smtClean="0"/>
              <a:pPr/>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26389980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016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03316116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118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52108736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20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25759018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323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13837902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425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54587095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528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21960318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630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45821757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7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732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7957615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835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59528274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9377"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0639525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3CF00C-E711-9FB6-97EF-EE0A82BC5EFF}"/>
              </a:ext>
              <a:ext uri="{C183D7F6-B498-43B3-948B-1728B52AA6E4}">
                <adec:decorative xmlns="" xmlns:adec="http://schemas.microsoft.com/office/drawing/2017/decorative" val="1"/>
              </a:ext>
            </a:extLst>
          </p:cNvPr>
          <p:cNvSpPr/>
          <p:nvPr userDrawn="1"/>
        </p:nvSpPr>
        <p:spPr>
          <a:xfrm>
            <a:off x="0" y="0"/>
            <a:ext cx="12189169" cy="4267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E7240C6-F013-FADF-00A4-C150D0691FA3}"/>
              </a:ext>
              <a:ext uri="{C183D7F6-B498-43B3-948B-1728B52AA6E4}">
                <adec:decorative xmlns="" xmlns:adec="http://schemas.microsoft.com/office/drawing/2017/decorative" val="1"/>
              </a:ext>
            </a:extLst>
          </p:cNvPr>
          <p:cNvSpPr/>
          <p:nvPr userDrawn="1"/>
        </p:nvSpPr>
        <p:spPr>
          <a:xfrm>
            <a:off x="6433" y="4267199"/>
            <a:ext cx="12189169" cy="2590801"/>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4485275"/>
            <a:ext cx="8064000" cy="215444"/>
          </a:xfrm>
        </p:spPr>
        <p:txBody>
          <a:bodyPr/>
          <a:lstStyle>
            <a:lvl1pPr>
              <a:defRPr sz="1400" cap="none" baseline="0">
                <a:solidFill>
                  <a:schemeClr val="bg1"/>
                </a:solidFill>
              </a:defRPr>
            </a:lvl1pPr>
          </a:lstStyle>
          <a:p>
            <a:r>
              <a:rPr lang="de-DE" dirty="0"/>
              <a:t>Titel durch Klicken bearbeiten</a:t>
            </a:r>
          </a:p>
        </p:txBody>
      </p:sp>
      <p:sp>
        <p:nvSpPr>
          <p:cNvPr id="3" name="Inhaltsplatzhalter 2"/>
          <p:cNvSpPr>
            <a:spLocks noGrp="1"/>
          </p:cNvSpPr>
          <p:nvPr>
            <p:ph idx="1" hasCustomPrompt="1"/>
          </p:nvPr>
        </p:nvSpPr>
        <p:spPr>
          <a:xfrm>
            <a:off x="528000" y="4795067"/>
            <a:ext cx="8064000" cy="218586"/>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a:t>Informationen bearbeiten</a:t>
            </a:r>
          </a:p>
        </p:txBody>
      </p:sp>
      <p:sp>
        <p:nvSpPr>
          <p:cNvPr id="5" name="Fußzeilenplatzhalter 4">
            <a:extLst>
              <a:ext uri="{C183D7F6-B498-43B3-948B-1728B52AA6E4}">
                <adec:decorative xmlns=""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a:xfrm>
            <a:off x="10487519" y="6516001"/>
            <a:ext cx="1173199" cy="138499"/>
          </a:xfrm>
        </p:spPr>
        <p:txBody>
          <a:bodyPr/>
          <a:lstStyle>
            <a:lvl1pPr>
              <a:defRPr>
                <a:solidFill>
                  <a:schemeClr val="bg1"/>
                </a:solidFill>
              </a:defRPr>
            </a:lvl1pPr>
          </a:lstStyle>
          <a:p>
            <a:r>
              <a:rPr lang="de-DE" smtClean="0"/>
              <a:t>Stand: Februar 2025</a:t>
            </a:r>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9169" y="3821759"/>
            <a:ext cx="2520000" cy="445418"/>
          </a:xfrm>
          <a:prstGeom prst="rect">
            <a:avLst/>
          </a:prstGeom>
        </p:spPr>
      </p:pic>
    </p:spTree>
    <p:extLst>
      <p:ext uri="{BB962C8B-B14F-4D97-AF65-F5344CB8AC3E}">
        <p14:creationId xmlns:p14="http://schemas.microsoft.com/office/powerpoint/2010/main" val="3428161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040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50275050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142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89343072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44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90038568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473" name="think-cell Folie" r:id="rId4" imgW="270" imgH="270" progId="TCLayout.ActiveDocument.1">
                  <p:embed/>
                </p:oleObj>
              </mc:Choice>
              <mc:Fallback>
                <p:oleObj name="think-cell Folie" r:id="rId4" imgW="270" imgH="270"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smtClean="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smtClean="0"/>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smtClean="0"/>
              <a:t>Titel durch Klicken bearbeiten</a:t>
            </a:r>
            <a:endParaRPr lang="de-DE" dirty="0"/>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320263435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449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1038144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5517"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73309680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8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6541"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259135945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8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7565"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114280572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8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8589"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410195086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8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961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smtClean="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smtClean="0"/>
              <a:t>Titel durch Klicken bearbeiten</a:t>
            </a:r>
            <a:endParaRPr lang="de-DE" dirty="0"/>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smtClean="0"/>
              <a:t>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smtClean="0"/>
              <a:t>Stand: Februar 2025</a:t>
            </a:r>
            <a:endParaRPr lang="de-DE"/>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smtClean="0"/>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6"/>
            <a:stretch>
              <a:fillRect/>
            </a:stretch>
          </a:blipFill>
        </p:spPr>
        <p:txBody>
          <a:bodyPr vert="horz"/>
          <a:lstStyle>
            <a:lvl1pPr>
              <a:defRPr/>
            </a:lvl1pPr>
          </a:lstStyle>
          <a:p>
            <a:pPr lvl="0"/>
            <a:r>
              <a:rPr lang="de-DE" noProof="0" dirty="0" smtClean="0"/>
              <a:t> </a:t>
            </a:r>
            <a:endParaRPr lang="de-DE" noProof="0" dirty="0"/>
          </a:p>
        </p:txBody>
      </p:sp>
    </p:spTree>
    <p:extLst>
      <p:ext uri="{BB962C8B-B14F-4D97-AF65-F5344CB8AC3E}">
        <p14:creationId xmlns:p14="http://schemas.microsoft.com/office/powerpoint/2010/main" val="5015178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image" Target="../media/image2.sv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image" Target="../media/image2.svg"/><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image" Target="../media/image1.png"/><Relationship Id="rId5" Type="http://schemas.openxmlformats.org/officeDocument/2006/relationships/slideLayout" Target="../slideLayouts/slideLayout109.xml"/><Relationship Id="rId10" Type="http://schemas.openxmlformats.org/officeDocument/2006/relationships/theme" Target="../theme/theme2.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8000" y="632082"/>
            <a:ext cx="11132717" cy="461665"/>
          </a:xfrm>
          <a:prstGeom prst="rect">
            <a:avLst/>
          </a:prstGeom>
        </p:spPr>
        <p:txBody>
          <a:bodyPr vert="horz" wrap="square" lIns="0" tIns="0" rIns="0" bIns="0" rtlCol="0" anchor="b">
            <a:spAutoFit/>
          </a:bodyPr>
          <a:lstStyle/>
          <a:p>
            <a:r>
              <a:rPr lang="de-DE" dirty="0"/>
              <a:t>Titel durch Klicken bearbeiten</a:t>
            </a:r>
          </a:p>
        </p:txBody>
      </p:sp>
      <p:sp>
        <p:nvSpPr>
          <p:cNvPr id="3" name="Textplatzhalter 2"/>
          <p:cNvSpPr>
            <a:spLocks noGrp="1"/>
          </p:cNvSpPr>
          <p:nvPr>
            <p:ph type="body" idx="1"/>
          </p:nvPr>
        </p:nvSpPr>
        <p:spPr>
          <a:xfrm>
            <a:off x="528000" y="1243966"/>
            <a:ext cx="11132717" cy="2189317"/>
          </a:xfrm>
          <a:prstGeom prst="rect">
            <a:avLst/>
          </a:prstGeom>
        </p:spPr>
        <p:txBody>
          <a:bodyPr vert="horz" wrap="square" lIns="0" tIns="0" rIns="0" bIns="0" rtlCol="0">
            <a:spAutoFit/>
          </a:body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 xmlns:adec="http://schemas.microsoft.com/office/drawing/2017/decorative" val="0"/>
              </a:ext>
            </a:extLst>
          </p:cNvPr>
          <p:cNvSpPr>
            <a:spLocks noGrp="1"/>
          </p:cNvSpPr>
          <p:nvPr>
            <p:ph type="ftr" sz="quarter" idx="3"/>
          </p:nvPr>
        </p:nvSpPr>
        <p:spPr>
          <a:xfrm>
            <a:off x="528000" y="6516001"/>
            <a:ext cx="7847651" cy="138499"/>
          </a:xfrm>
          <a:prstGeom prst="rect">
            <a:avLst/>
          </a:prstGeom>
        </p:spPr>
        <p:txBody>
          <a:bodyPr vert="horz" wrap="square" lIns="0" tIns="0" rIns="0" bIns="0" rtlCol="0" anchor="ctr">
            <a:spAutoFit/>
          </a:bodyP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0"/>
              </a:ext>
            </a:extLst>
          </p:cNvPr>
          <p:cNvSpPr>
            <a:spLocks noGrp="1"/>
          </p:cNvSpPr>
          <p:nvPr>
            <p:ph type="dt" sz="half" idx="2"/>
          </p:nvPr>
        </p:nvSpPr>
        <p:spPr>
          <a:xfrm>
            <a:off x="8585201" y="6516001"/>
            <a:ext cx="1173199"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0"/>
              </a:ext>
            </a:extLst>
          </p:cNvPr>
          <p:cNvSpPr>
            <a:spLocks noGrp="1"/>
          </p:cNvSpPr>
          <p:nvPr>
            <p:ph type="sldNum" sz="quarter" idx="4"/>
          </p:nvPr>
        </p:nvSpPr>
        <p:spPr>
          <a:xfrm>
            <a:off x="9758400" y="6516001"/>
            <a:ext cx="507200"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D8777AF0-6F9E-4FA1-95B5-C7A94C1869B6}" type="slidenum">
              <a:rPr lang="de-DE" smtClean="0"/>
              <a:pPr/>
              <a:t>‹Nr.›</a:t>
            </a:fld>
            <a:endParaRPr lang="de-DE" dirty="0"/>
          </a:p>
        </p:txBody>
      </p:sp>
    </p:spTree>
    <p:extLst>
      <p:ext uri="{BB962C8B-B14F-4D97-AF65-F5344CB8AC3E}">
        <p14:creationId xmlns:p14="http://schemas.microsoft.com/office/powerpoint/2010/main" val="225842574"/>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55" r:id="rId3"/>
    <p:sldLayoutId id="2147483656" r:id="rId4"/>
    <p:sldLayoutId id="2147483650" r:id="rId5"/>
    <p:sldLayoutId id="2147483657" r:id="rId6"/>
    <p:sldLayoutId id="2147483658" r:id="rId7"/>
    <p:sldLayoutId id="2147483659" r:id="rId8"/>
    <p:sldLayoutId id="2147483661" r:id="rId9"/>
    <p:sldLayoutId id="2147483712" r:id="rId10"/>
    <p:sldLayoutId id="2147483713" r:id="rId11"/>
    <p:sldLayoutId id="2147483715" r:id="rId12"/>
    <p:sldLayoutId id="2147483716" r:id="rId13"/>
    <p:sldLayoutId id="2147483719" r:id="rId14"/>
    <p:sldLayoutId id="2147483720" r:id="rId15"/>
    <p:sldLayoutId id="2147483721" r:id="rId16"/>
    <p:sldLayoutId id="2147483722" r:id="rId17"/>
    <p:sldLayoutId id="2147483723" r:id="rId18"/>
    <p:sldLayoutId id="2147483726" r:id="rId19"/>
    <p:sldLayoutId id="2147483727" r:id="rId20"/>
    <p:sldLayoutId id="2147483728" r:id="rId21"/>
    <p:sldLayoutId id="2147483729" r:id="rId22"/>
    <p:sldLayoutId id="2147483730" r:id="rId23"/>
    <p:sldLayoutId id="2147483731" r:id="rId24"/>
    <p:sldLayoutId id="2147483733" r:id="rId25"/>
    <p:sldLayoutId id="2147483735" r:id="rId26"/>
    <p:sldLayoutId id="2147483737" r:id="rId27"/>
    <p:sldLayoutId id="2147483738" r:id="rId28"/>
    <p:sldLayoutId id="2147483739" r:id="rId29"/>
    <p:sldLayoutId id="2147483740"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773" r:id="rId60"/>
    <p:sldLayoutId id="2147483774" r:id="rId61"/>
    <p:sldLayoutId id="2147483775" r:id="rId62"/>
    <p:sldLayoutId id="2147483776" r:id="rId63"/>
    <p:sldLayoutId id="2147483777" r:id="rId64"/>
    <p:sldLayoutId id="2147483779" r:id="rId65"/>
    <p:sldLayoutId id="2147483781" r:id="rId66"/>
    <p:sldLayoutId id="2147483783" r:id="rId67"/>
    <p:sldLayoutId id="2147483784" r:id="rId68"/>
    <p:sldLayoutId id="2147483786" r:id="rId69"/>
    <p:sldLayoutId id="2147483787" r:id="rId70"/>
    <p:sldLayoutId id="2147483788" r:id="rId71"/>
    <p:sldLayoutId id="2147483789" r:id="rId72"/>
    <p:sldLayoutId id="2147483790" r:id="rId73"/>
    <p:sldLayoutId id="2147483791" r:id="rId74"/>
    <p:sldLayoutId id="2147483792" r:id="rId75"/>
    <p:sldLayoutId id="2147483793" r:id="rId76"/>
    <p:sldLayoutId id="2147483794" r:id="rId77"/>
    <p:sldLayoutId id="2147483795" r:id="rId78"/>
    <p:sldLayoutId id="2147483796" r:id="rId79"/>
    <p:sldLayoutId id="2147483797" r:id="rId80"/>
    <p:sldLayoutId id="2147483798" r:id="rId81"/>
    <p:sldLayoutId id="2147483799" r:id="rId82"/>
    <p:sldLayoutId id="2147483800" r:id="rId83"/>
    <p:sldLayoutId id="2147483801" r:id="rId84"/>
    <p:sldLayoutId id="2147483802" r:id="rId85"/>
    <p:sldLayoutId id="2147483803" r:id="rId86"/>
    <p:sldLayoutId id="2147483804" r:id="rId87"/>
    <p:sldLayoutId id="2147483805" r:id="rId88"/>
    <p:sldLayoutId id="2147483806" r:id="rId89"/>
    <p:sldLayoutId id="2147483807" r:id="rId90"/>
    <p:sldLayoutId id="2147483808" r:id="rId91"/>
    <p:sldLayoutId id="2147483809" r:id="rId92"/>
    <p:sldLayoutId id="2147483810" r:id="rId93"/>
    <p:sldLayoutId id="2147483811" r:id="rId94"/>
    <p:sldLayoutId id="2147483813" r:id="rId95"/>
    <p:sldLayoutId id="2147483814" r:id="rId96"/>
    <p:sldLayoutId id="2147483815" r:id="rId97"/>
    <p:sldLayoutId id="2147483816" r:id="rId98"/>
    <p:sldLayoutId id="2147483817" r:id="rId99"/>
    <p:sldLayoutId id="2147483818" r:id="rId100"/>
    <p:sldLayoutId id="2147483820" r:id="rId101"/>
    <p:sldLayoutId id="2147483821" r:id="rId102"/>
    <p:sldLayoutId id="2147483822" r:id="rId103"/>
    <p:sldLayoutId id="2147483823" r:id="rId104"/>
  </p:sldLayoutIdLst>
  <p:hf sldNum="0" hdr="0"/>
  <p:txStyles>
    <p:titleStyle>
      <a:lvl1pPr algn="l" defTabSz="914400" rtl="0" eaLnBrk="1" latinLnBrk="0" hangingPunct="1">
        <a:spcBef>
          <a:spcPct val="0"/>
        </a:spcBef>
        <a:buNone/>
        <a:defRPr lang="de-DE" sz="3000" b="1" i="0" kern="1200" cap="all" baseline="0" dirty="0">
          <a:solidFill>
            <a:schemeClr val="tx1"/>
          </a:solidFill>
          <a:latin typeface="Arial" panose="020B0604020202020204" pitchFamily="34" charset="0"/>
          <a:ea typeface="MS PGothic" pitchFamily="34" charset="-128"/>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Tx/>
        <a:buNone/>
        <a:defRPr lang="de-DE" sz="1800" b="0" kern="1200" cap="none" baseline="0" dirty="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106">
            <a:extLst>
              <a:ext uri="{96DAC541-7B7A-43D3-8B79-37D633B846F1}">
                <asvg:svgBlip xmlns="" xmlns:asvg="http://schemas.microsoft.com/office/drawing/2016/SVG/main" r:embed="rId108"/>
              </a:ext>
            </a:extLst>
          </a:blip>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8000" y="632082"/>
            <a:ext cx="11132717" cy="461665"/>
          </a:xfrm>
          <a:prstGeom prst="rect">
            <a:avLst/>
          </a:prstGeom>
        </p:spPr>
        <p:txBody>
          <a:bodyPr vert="horz" wrap="square" lIns="0" tIns="0" rIns="0" bIns="0" rtlCol="0" anchor="b">
            <a:spAutoFit/>
          </a:bodyPr>
          <a:lstStyle/>
          <a:p>
            <a:r>
              <a:rPr lang="de-DE" dirty="0"/>
              <a:t>Titel durch Klicken bearbeiten</a:t>
            </a:r>
          </a:p>
        </p:txBody>
      </p:sp>
      <p:sp>
        <p:nvSpPr>
          <p:cNvPr id="3" name="Textplatzhalter 2"/>
          <p:cNvSpPr>
            <a:spLocks noGrp="1"/>
          </p:cNvSpPr>
          <p:nvPr>
            <p:ph type="body" idx="1"/>
          </p:nvPr>
        </p:nvSpPr>
        <p:spPr>
          <a:xfrm>
            <a:off x="528000" y="1243966"/>
            <a:ext cx="11132717" cy="2189317"/>
          </a:xfrm>
          <a:prstGeom prst="rect">
            <a:avLst/>
          </a:prstGeom>
        </p:spPr>
        <p:txBody>
          <a:bodyPr vert="horz" wrap="square" lIns="0" tIns="0" rIns="0" bIns="0" rtlCol="0">
            <a:spAutoFit/>
          </a:body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 xmlns:adec="http://schemas.microsoft.com/office/drawing/2017/decorative" val="0"/>
              </a:ext>
            </a:extLst>
          </p:cNvPr>
          <p:cNvSpPr>
            <a:spLocks noGrp="1"/>
          </p:cNvSpPr>
          <p:nvPr>
            <p:ph type="ftr" sz="quarter" idx="3"/>
          </p:nvPr>
        </p:nvSpPr>
        <p:spPr>
          <a:xfrm>
            <a:off x="528000" y="6516001"/>
            <a:ext cx="7847651" cy="138499"/>
          </a:xfrm>
          <a:prstGeom prst="rect">
            <a:avLst/>
          </a:prstGeom>
        </p:spPr>
        <p:txBody>
          <a:bodyPr vert="horz" wrap="square" lIns="0" tIns="0" rIns="0" bIns="0" rtlCol="0" anchor="ctr">
            <a:spAutoFit/>
          </a:bodyP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smtClean="0"/>
              <a:t>© 2024 Verbraucherzentrale Bundesverband e.V.</a:t>
            </a:r>
            <a:endParaRPr lang="de-DE" dirty="0"/>
          </a:p>
        </p:txBody>
      </p:sp>
      <p:sp>
        <p:nvSpPr>
          <p:cNvPr id="4" name="Datumsplatzhalter 3">
            <a:extLst>
              <a:ext uri="{C183D7F6-B498-43B3-948B-1728B52AA6E4}">
                <adec:decorative xmlns="" xmlns:adec="http://schemas.microsoft.com/office/drawing/2017/decorative" val="0"/>
              </a:ext>
            </a:extLst>
          </p:cNvPr>
          <p:cNvSpPr>
            <a:spLocks noGrp="1"/>
          </p:cNvSpPr>
          <p:nvPr>
            <p:ph type="dt" sz="half" idx="2"/>
          </p:nvPr>
        </p:nvSpPr>
        <p:spPr>
          <a:xfrm>
            <a:off x="8585201" y="6516001"/>
            <a:ext cx="1173199"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smtClean="0"/>
              <a:t>Stand: Februar 2025</a:t>
            </a:r>
            <a:endParaRPr lang="de-DE" dirty="0"/>
          </a:p>
        </p:txBody>
      </p:sp>
      <p:sp>
        <p:nvSpPr>
          <p:cNvPr id="6" name="Foliennummernplatzhalter 5">
            <a:extLst>
              <a:ext uri="{C183D7F6-B498-43B3-948B-1728B52AA6E4}">
                <adec:decorative xmlns="" xmlns:adec="http://schemas.microsoft.com/office/drawing/2017/decorative" val="0"/>
              </a:ext>
            </a:extLst>
          </p:cNvPr>
          <p:cNvSpPr>
            <a:spLocks noGrp="1"/>
          </p:cNvSpPr>
          <p:nvPr>
            <p:ph type="sldNum" sz="quarter" idx="4"/>
          </p:nvPr>
        </p:nvSpPr>
        <p:spPr>
          <a:xfrm>
            <a:off x="9758400" y="6516001"/>
            <a:ext cx="507200"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D8777AF0-6F9E-4FA1-95B5-C7A94C1869B6}" type="slidenum">
              <a:rPr lang="de-DE" smtClean="0"/>
              <a:pPr/>
              <a:t>‹Nr.›</a:t>
            </a:fld>
            <a:endParaRPr lang="de-DE" dirty="0"/>
          </a:p>
        </p:txBody>
      </p:sp>
    </p:spTree>
    <p:extLst>
      <p:ext uri="{BB962C8B-B14F-4D97-AF65-F5344CB8AC3E}">
        <p14:creationId xmlns:p14="http://schemas.microsoft.com/office/powerpoint/2010/main" val="38221996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sldNum="0" hdr="0"/>
  <p:txStyles>
    <p:titleStyle>
      <a:lvl1pPr algn="l" defTabSz="914400" rtl="0" eaLnBrk="1" latinLnBrk="0" hangingPunct="1">
        <a:spcBef>
          <a:spcPct val="0"/>
        </a:spcBef>
        <a:buNone/>
        <a:defRPr lang="de-DE" sz="3000" b="1" i="0" kern="1200" cap="all" baseline="0" dirty="0">
          <a:solidFill>
            <a:schemeClr val="tx1"/>
          </a:solidFill>
          <a:latin typeface="Arial" panose="020B0604020202020204" pitchFamily="34" charset="0"/>
          <a:ea typeface="MS PGothic" pitchFamily="34" charset="-128"/>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0" kern="1200" cap="none" baseline="0" dirty="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11">
            <a:extLst>
              <a:ext uri="{96DAC541-7B7A-43D3-8B79-37D633B846F1}">
                <asvg:svgBlip xmlns="" xmlns:asvg="http://schemas.microsoft.com/office/drawing/2016/SVG/main" r:embed="rId12"/>
              </a:ext>
            </a:extLst>
          </a:blip>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vzbv.de/meldungen/lootboxen-verleiten-zum-wiederholten-geldausgeben"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vzbv.de/meldungen/lootboxen-verleiten-zum-wiederholten-geldausgeben"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vzbv.de/meldungen/lootboxen-verleiten-zum-wiederholten-geldausgebe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E5E6"/>
        </a:solidFill>
        <a:effectLst/>
      </p:bgPr>
    </p:bg>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a:srcRect l="16597" t="28189" r="67383" b="23111"/>
          <a:stretch/>
        </p:blipFill>
        <p:spPr>
          <a:xfrm rot="21136307">
            <a:off x="580426" y="212628"/>
            <a:ext cx="5656865" cy="5373932"/>
          </a:xfrm>
          <a:prstGeom prst="rect">
            <a:avLst/>
          </a:prstGeom>
          <a:ln>
            <a:noFill/>
          </a:ln>
          <a:effectLst>
            <a:softEdge rad="112500"/>
          </a:effectLst>
        </p:spPr>
      </p:pic>
      <p:sp>
        <p:nvSpPr>
          <p:cNvPr id="3" name="Textplatzhalter 2"/>
          <p:cNvSpPr>
            <a:spLocks noGrp="1"/>
          </p:cNvSpPr>
          <p:nvPr>
            <p:ph type="body" sz="quarter" idx="28"/>
          </p:nvPr>
        </p:nvSpPr>
        <p:spPr>
          <a:solidFill>
            <a:schemeClr val="accent1"/>
          </a:solidFill>
        </p:spPr>
        <p:txBody>
          <a:bodyPr/>
          <a:lstStyle/>
          <a:p>
            <a:endParaRPr lang="de-DE" dirty="0"/>
          </a:p>
        </p:txBody>
      </p:sp>
      <p:sp>
        <p:nvSpPr>
          <p:cNvPr id="4" name="Titel 3"/>
          <p:cNvSpPr>
            <a:spLocks noGrp="1"/>
          </p:cNvSpPr>
          <p:nvPr>
            <p:ph type="title"/>
          </p:nvPr>
        </p:nvSpPr>
        <p:spPr>
          <a:xfrm>
            <a:off x="522000" y="4827600"/>
            <a:ext cx="8064000" cy="1384995"/>
          </a:xfrm>
        </p:spPr>
        <p:txBody>
          <a:bodyPr/>
          <a:lstStyle/>
          <a:p>
            <a:r>
              <a:rPr lang="de-DE" dirty="0" smtClean="0"/>
              <a:t>Abgezockt beim Zocken - </a:t>
            </a:r>
            <a:r>
              <a:rPr lang="de-DE" noProof="1"/>
              <a:t>Kostenfallen beim Online-Gaming</a:t>
            </a:r>
            <a:r>
              <a:rPr lang="de-DE" dirty="0" smtClean="0"/>
              <a:t> </a:t>
            </a:r>
            <a:br>
              <a:rPr lang="de-DE" dirty="0" smtClean="0"/>
            </a:br>
            <a:endParaRPr lang="de-DE" dirty="0"/>
          </a:p>
        </p:txBody>
      </p:sp>
      <p:sp>
        <p:nvSpPr>
          <p:cNvPr id="5" name="Textplatzhalter 4"/>
          <p:cNvSpPr>
            <a:spLocks noGrp="1"/>
          </p:cNvSpPr>
          <p:nvPr>
            <p:ph type="body" sz="quarter" idx="24"/>
          </p:nvPr>
        </p:nvSpPr>
        <p:spPr>
          <a:xfrm>
            <a:off x="518400" y="5817600"/>
            <a:ext cx="8064000" cy="270843"/>
          </a:xfrm>
        </p:spPr>
        <p:txBody>
          <a:bodyPr/>
          <a:lstStyle/>
          <a:p>
            <a:r>
              <a:rPr lang="de-DE" noProof="1" smtClean="0"/>
              <a:t>Verbraucherchecker</a:t>
            </a:r>
            <a:r>
              <a:rPr lang="de-DE" noProof="1"/>
              <a:t>: Workshops für </a:t>
            </a:r>
            <a:r>
              <a:rPr lang="de-DE" noProof="1" smtClean="0"/>
              <a:t>Jugendliche</a:t>
            </a:r>
            <a:endParaRPr lang="de-DE" noProof="1"/>
          </a:p>
        </p:txBody>
      </p:sp>
      <p:sp>
        <p:nvSpPr>
          <p:cNvPr id="7" name="Fußzeilenplatzhalter 6"/>
          <p:cNvSpPr>
            <a:spLocks noGrp="1"/>
          </p:cNvSpPr>
          <p:nvPr>
            <p:ph type="ftr" sz="quarter" idx="11"/>
          </p:nvPr>
        </p:nvSpPr>
        <p:spPr/>
        <p:txBody>
          <a:bodyPr/>
          <a:lstStyle/>
          <a:p>
            <a:r>
              <a:rPr lang="de-DE" smtClean="0"/>
              <a:t>© 2024 Verbraucherzentrale Bundesverband e.V.</a:t>
            </a:r>
            <a:endParaRPr lang="de-DE" dirty="0"/>
          </a:p>
        </p:txBody>
      </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7518" y="109344"/>
            <a:ext cx="3726582" cy="2786256"/>
          </a:xfrm>
          <a:prstGeom prst="rect">
            <a:avLst/>
          </a:prstGeom>
        </p:spPr>
      </p:pic>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925951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Wahr oder falsch</a:t>
            </a:r>
            <a:r>
              <a:rPr lang="de-DE" dirty="0" smtClean="0"/>
              <a:t>? (1)</a:t>
            </a:r>
            <a:endParaRPr lang="de-DE" dirty="0"/>
          </a:p>
        </p:txBody>
      </p:sp>
      <p:sp>
        <p:nvSpPr>
          <p:cNvPr id="10" name="Inhaltsplatzhalter 9"/>
          <p:cNvSpPr>
            <a:spLocks noGrp="1"/>
          </p:cNvSpPr>
          <p:nvPr>
            <p:ph idx="1"/>
          </p:nvPr>
        </p:nvSpPr>
        <p:spPr/>
        <p:txBody>
          <a:bodyPr/>
          <a:lstStyle/>
          <a:p>
            <a:endParaRPr lang="de-DE" sz="2000" cap="none" dirty="0" smtClean="0"/>
          </a:p>
          <a:p>
            <a:r>
              <a:rPr lang="de-DE" sz="2000" cap="none" dirty="0" smtClean="0"/>
              <a:t>In-Game-Käufe </a:t>
            </a:r>
            <a:r>
              <a:rPr lang="de-DE" sz="2000" cap="none" dirty="0"/>
              <a:t>gibt es nur in kostenlosen Spielen</a:t>
            </a:r>
            <a:r>
              <a:rPr lang="de-DE" sz="2000" cap="none" dirty="0" smtClean="0"/>
              <a:t>.</a:t>
            </a:r>
            <a:r>
              <a:rPr lang="de-DE" sz="2000" i="1" cap="none" dirty="0" smtClean="0"/>
              <a:t/>
            </a:r>
            <a:br>
              <a:rPr lang="de-DE" sz="2000" i="1" cap="none" dirty="0" smtClean="0"/>
            </a:br>
            <a:r>
              <a:rPr lang="de-DE" sz="2000" i="1" cap="none" dirty="0" smtClean="0"/>
              <a:t/>
            </a:r>
            <a:br>
              <a:rPr lang="de-DE" sz="2000" i="1" cap="none" dirty="0" smtClean="0"/>
            </a:br>
            <a:endParaRPr lang="de-DE" sz="2000" cap="none" dirty="0" smtClean="0">
              <a:solidFill>
                <a:srgbClr val="DB007A"/>
              </a:solidFill>
            </a:endParaRPr>
          </a:p>
          <a:p>
            <a:r>
              <a:rPr lang="de-DE" sz="2000" dirty="0"/>
              <a:t> </a:t>
            </a:r>
            <a:endParaRPr lang="de-DE" sz="2000" b="0" cap="none" dirty="0"/>
          </a:p>
        </p:txBody>
      </p:sp>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404189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die Antwort ist (1)…</a:t>
            </a:r>
            <a:endParaRPr lang="de-DE" dirty="0"/>
          </a:p>
        </p:txBody>
      </p:sp>
      <p:sp>
        <p:nvSpPr>
          <p:cNvPr id="10" name="Inhaltsplatzhalter 9"/>
          <p:cNvSpPr>
            <a:spLocks noGrp="1"/>
          </p:cNvSpPr>
          <p:nvPr>
            <p:ph idx="1"/>
          </p:nvPr>
        </p:nvSpPr>
        <p:spPr/>
        <p:txBody>
          <a:bodyPr/>
          <a:lstStyle/>
          <a:p>
            <a:endParaRPr lang="de-DE" sz="2000" cap="none" dirty="0" smtClean="0"/>
          </a:p>
          <a:p>
            <a:r>
              <a:rPr lang="de-DE" sz="2000" cap="none" dirty="0" smtClean="0"/>
              <a:t>In-Game-Käufe </a:t>
            </a:r>
            <a:r>
              <a:rPr lang="de-DE" sz="2000" cap="none" dirty="0"/>
              <a:t>gibt es nur in kostenlosen Spielen</a:t>
            </a:r>
            <a:r>
              <a:rPr lang="de-DE" sz="2000" cap="none" dirty="0" smtClean="0"/>
              <a:t>.</a:t>
            </a:r>
            <a:r>
              <a:rPr lang="de-DE" sz="2000" i="1" cap="none" dirty="0" smtClean="0"/>
              <a:t/>
            </a:r>
            <a:br>
              <a:rPr lang="de-DE" sz="2000" i="1" cap="none" dirty="0" smtClean="0"/>
            </a:br>
            <a:endParaRPr lang="de-DE" sz="2000" i="1" cap="none" dirty="0" smtClean="0"/>
          </a:p>
          <a:p>
            <a:r>
              <a:rPr lang="de-DE" sz="2000" cap="none" dirty="0" smtClean="0">
                <a:solidFill>
                  <a:srgbClr val="DB007A"/>
                </a:solidFill>
              </a:rPr>
              <a:t>FALSCH</a:t>
            </a:r>
          </a:p>
          <a:p>
            <a:r>
              <a:rPr lang="de-DE" sz="2000" b="0" cap="none" dirty="0" smtClean="0"/>
              <a:t>Auch </a:t>
            </a:r>
            <a:r>
              <a:rPr lang="de-DE" sz="2000" b="0" cap="none" dirty="0"/>
              <a:t>in immer mehr </a:t>
            </a:r>
            <a:r>
              <a:rPr lang="de-DE" sz="2000" cap="none" dirty="0"/>
              <a:t>kostenpflichtigen Spielen </a:t>
            </a:r>
            <a:r>
              <a:rPr lang="de-DE" sz="2000" b="0" cap="none" dirty="0"/>
              <a:t>finden sich mittlerweile Shops, in denen </a:t>
            </a:r>
            <a:r>
              <a:rPr lang="de-DE" sz="2000" b="0" cap="none" dirty="0" smtClean="0"/>
              <a:t>Zusatzinhalte </a:t>
            </a:r>
            <a:r>
              <a:rPr lang="de-DE" sz="2000" b="0" cap="none" dirty="0"/>
              <a:t>über echtes Geld erworben werden können</a:t>
            </a:r>
            <a:r>
              <a:rPr lang="de-DE" sz="2000" b="0" cap="none" dirty="0" smtClean="0"/>
              <a:t>.</a:t>
            </a:r>
            <a:r>
              <a:rPr lang="de-DE" sz="2000" dirty="0"/>
              <a:t> </a:t>
            </a:r>
            <a:endParaRPr lang="de-DE" sz="2000" dirty="0" smtClean="0"/>
          </a:p>
          <a:p>
            <a:endParaRPr lang="de-DE" sz="2000" b="0" cap="none" dirty="0" smtClean="0"/>
          </a:p>
          <a:p>
            <a:r>
              <a:rPr lang="de-DE" sz="2000" cap="none" dirty="0" smtClean="0"/>
              <a:t>DAS PROBLEM:</a:t>
            </a:r>
            <a:endParaRPr lang="de-DE" sz="2000" cap="none" dirty="0"/>
          </a:p>
          <a:p>
            <a:r>
              <a:rPr lang="de-DE" sz="2000" b="0" cap="none" dirty="0" smtClean="0"/>
              <a:t>Einmal gekauft, kann ein Spiel durch In-Game-Käufe doch noch teurer werden als </a:t>
            </a:r>
            <a:r>
              <a:rPr lang="de-DE" sz="2000" b="0" cap="none" dirty="0"/>
              <a:t>gedacht. </a:t>
            </a:r>
            <a:r>
              <a:rPr lang="de-DE" sz="2000" b="0" cap="none" dirty="0" err="1"/>
              <a:t>Spieler:innen</a:t>
            </a:r>
            <a:r>
              <a:rPr lang="de-DE" sz="2000" b="0" cap="none" dirty="0"/>
              <a:t> werden durch den Spielmechanismus motiviert, Geld zu zahlen, um im Spiel vorankommen zu können.</a:t>
            </a:r>
          </a:p>
          <a:p>
            <a:r>
              <a:rPr lang="de-DE" sz="2000" b="0" cap="none" dirty="0" smtClean="0"/>
              <a:t>Durch </a:t>
            </a:r>
            <a:r>
              <a:rPr lang="de-DE" sz="2000" b="0" cap="none" dirty="0"/>
              <a:t>In-Game-Käufe können selbst kostenlos installierbare "Free </a:t>
            </a:r>
            <a:r>
              <a:rPr lang="de-DE" sz="2000" b="0" cap="none" dirty="0" err="1"/>
              <a:t>to</a:t>
            </a:r>
            <a:r>
              <a:rPr lang="de-DE" sz="2000" b="0" cap="none" dirty="0"/>
              <a:t> </a:t>
            </a:r>
            <a:r>
              <a:rPr lang="de-DE" sz="2000" b="0" cap="none" dirty="0" err="1"/>
              <a:t>play</a:t>
            </a:r>
            <a:r>
              <a:rPr lang="de-DE" sz="2000" b="0" cap="none" dirty="0"/>
              <a:t>"-Spiele teuer werden. </a:t>
            </a:r>
          </a:p>
        </p:txBody>
      </p:sp>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842735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Wahr oder falsch</a:t>
            </a:r>
            <a:r>
              <a:rPr lang="de-DE" dirty="0" smtClean="0"/>
              <a:t>? (2)</a:t>
            </a:r>
            <a:endParaRPr lang="de-DE" dirty="0"/>
          </a:p>
        </p:txBody>
      </p:sp>
      <p:sp>
        <p:nvSpPr>
          <p:cNvPr id="10" name="Inhaltsplatzhalter 9"/>
          <p:cNvSpPr>
            <a:spLocks noGrp="1"/>
          </p:cNvSpPr>
          <p:nvPr>
            <p:ph idx="1"/>
          </p:nvPr>
        </p:nvSpPr>
        <p:spPr/>
        <p:txBody>
          <a:bodyPr/>
          <a:lstStyle/>
          <a:p>
            <a:endParaRPr lang="de-DE" sz="2000" cap="none" dirty="0" smtClean="0"/>
          </a:p>
          <a:p>
            <a:r>
              <a:rPr lang="de-DE" sz="2000" cap="none" dirty="0" smtClean="0"/>
              <a:t>Bei In-Game-Käufen </a:t>
            </a:r>
            <a:r>
              <a:rPr lang="de-DE" sz="2000" cap="none" dirty="0"/>
              <a:t>wird ausschließlich über </a:t>
            </a:r>
            <a:r>
              <a:rPr lang="de-DE" sz="2000" cap="none" dirty="0" smtClean="0"/>
              <a:t>In-Game-Währung </a:t>
            </a:r>
            <a:r>
              <a:rPr lang="de-DE" sz="2000" cap="none" dirty="0"/>
              <a:t>bezahlt.</a:t>
            </a:r>
          </a:p>
          <a:p>
            <a:r>
              <a:rPr lang="de-DE" sz="2000" cap="none" dirty="0"/>
              <a:t> </a:t>
            </a:r>
          </a:p>
          <a:p>
            <a:endParaRPr lang="de-DE" sz="2000" b="0" cap="none" dirty="0"/>
          </a:p>
        </p:txBody>
      </p:sp>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675116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Die Antwort ist (2)…</a:t>
            </a:r>
            <a:endParaRPr lang="de-DE" dirty="0"/>
          </a:p>
        </p:txBody>
      </p:sp>
      <p:sp>
        <p:nvSpPr>
          <p:cNvPr id="10" name="Inhaltsplatzhalter 9"/>
          <p:cNvSpPr>
            <a:spLocks noGrp="1"/>
          </p:cNvSpPr>
          <p:nvPr>
            <p:ph idx="1"/>
          </p:nvPr>
        </p:nvSpPr>
        <p:spPr/>
        <p:txBody>
          <a:bodyPr/>
          <a:lstStyle/>
          <a:p>
            <a:endParaRPr lang="de-DE" sz="2000" cap="none" dirty="0" smtClean="0"/>
          </a:p>
          <a:p>
            <a:r>
              <a:rPr lang="de-DE" sz="2000" cap="none" dirty="0" smtClean="0"/>
              <a:t>Bei In-Game-Käufen </a:t>
            </a:r>
            <a:r>
              <a:rPr lang="de-DE" sz="2000" cap="none" dirty="0"/>
              <a:t>wird ausschließlich über </a:t>
            </a:r>
            <a:r>
              <a:rPr lang="de-DE" sz="2000" cap="none" dirty="0" smtClean="0"/>
              <a:t>In-Game-Währung </a:t>
            </a:r>
            <a:r>
              <a:rPr lang="de-DE" sz="2000" cap="none" dirty="0"/>
              <a:t>bezahlt.</a:t>
            </a:r>
          </a:p>
          <a:p>
            <a:endParaRPr lang="de-DE" sz="2000" cap="none" dirty="0" smtClean="0"/>
          </a:p>
          <a:p>
            <a:r>
              <a:rPr lang="de-DE" sz="2000" cap="none" dirty="0" smtClean="0">
                <a:solidFill>
                  <a:srgbClr val="DB007A"/>
                </a:solidFill>
              </a:rPr>
              <a:t>FALSCH</a:t>
            </a:r>
          </a:p>
          <a:p>
            <a:r>
              <a:rPr lang="de-DE" sz="2000" b="0" cap="none" dirty="0"/>
              <a:t>B</a:t>
            </a:r>
            <a:r>
              <a:rPr lang="de-DE" sz="2000" b="0" cap="none" dirty="0" smtClean="0"/>
              <a:t>ei In-Game-Käufen </a:t>
            </a:r>
            <a:r>
              <a:rPr lang="de-DE" sz="2000" b="0" cap="none" dirty="0"/>
              <a:t>kann, neben der In-Game-Währung, auch mit </a:t>
            </a:r>
            <a:r>
              <a:rPr lang="de-DE" sz="2000" cap="none" dirty="0"/>
              <a:t>echtem Geld</a:t>
            </a:r>
            <a:r>
              <a:rPr lang="de-DE" sz="2000" b="0" cap="none" dirty="0"/>
              <a:t> bezahlt werden. Teilweise lassen sich </a:t>
            </a:r>
            <a:r>
              <a:rPr lang="de-DE" sz="2000" b="0" cap="none" dirty="0" smtClean="0"/>
              <a:t>Produkte </a:t>
            </a:r>
            <a:r>
              <a:rPr lang="de-DE" sz="2000" b="0" cap="none" dirty="0"/>
              <a:t>nur mit echtem Geld kaufen</a:t>
            </a:r>
            <a:r>
              <a:rPr lang="de-DE" sz="2000" b="0" cap="none" dirty="0" smtClean="0"/>
              <a:t>.</a:t>
            </a:r>
          </a:p>
          <a:p>
            <a:endParaRPr lang="de-DE" sz="2000" b="0" cap="none" dirty="0"/>
          </a:p>
          <a:p>
            <a:r>
              <a:rPr lang="de-DE" sz="2000" dirty="0"/>
              <a:t>Das Problem: </a:t>
            </a:r>
            <a:endParaRPr lang="de-DE" sz="2000" dirty="0" smtClean="0"/>
          </a:p>
          <a:p>
            <a:r>
              <a:rPr lang="de-DE" sz="2000" b="0" cap="none" dirty="0" smtClean="0"/>
              <a:t>Knapp </a:t>
            </a:r>
            <a:r>
              <a:rPr lang="de-DE" sz="2000" b="0" cap="none" dirty="0"/>
              <a:t>vier von zehn </a:t>
            </a:r>
            <a:r>
              <a:rPr lang="de-DE" sz="2000" b="0" cap="none" dirty="0" err="1"/>
              <a:t>Gamer:innen</a:t>
            </a:r>
            <a:r>
              <a:rPr lang="de-DE" sz="2000" b="0" cap="none" dirty="0"/>
              <a:t> (39 Prozent) haben bereits Geld für Zusatzinhalte in digitalen </a:t>
            </a:r>
            <a:r>
              <a:rPr lang="de-DE" sz="2000" b="0" cap="none" dirty="0" smtClean="0"/>
              <a:t>Spielen ausgegeben. Ein </a:t>
            </a:r>
            <a:r>
              <a:rPr lang="de-DE" sz="2000" b="0" cap="none" dirty="0"/>
              <a:t>Viertel von ihnen gibt monatlich 100 € oder mehr für Zusatzinhalte in digitalen Spielen aus</a:t>
            </a:r>
            <a:r>
              <a:rPr lang="de-DE" sz="2000" b="0" cap="none" dirty="0" smtClean="0"/>
              <a:t>. Gut </a:t>
            </a:r>
            <a:r>
              <a:rPr lang="de-DE" sz="2000" b="0" cap="none" dirty="0"/>
              <a:t>drei von zehn (31 Prozent) </a:t>
            </a:r>
            <a:r>
              <a:rPr lang="de-DE" sz="2000" b="0" cap="none" dirty="0" err="1"/>
              <a:t>Gamer:innen</a:t>
            </a:r>
            <a:r>
              <a:rPr lang="de-DE" sz="2000" b="0" cap="none" dirty="0"/>
              <a:t>, die Ausgaben tätigen, geben an, schon einmal </a:t>
            </a:r>
            <a:r>
              <a:rPr lang="de-DE" sz="2000" cap="none" dirty="0"/>
              <a:t>mehr Geld </a:t>
            </a:r>
            <a:r>
              <a:rPr lang="de-DE" sz="2000" b="0" cap="none" dirty="0" smtClean="0"/>
              <a:t>für Zusatzinhalte </a:t>
            </a:r>
            <a:r>
              <a:rPr lang="de-DE" sz="2000" b="0" cap="none" dirty="0"/>
              <a:t>in digitalen Spielen ausgegeben zu haben, als sie vorhatten.</a:t>
            </a:r>
          </a:p>
          <a:p>
            <a:r>
              <a:rPr lang="de-DE" sz="2000" cap="none" dirty="0"/>
              <a:t> </a:t>
            </a:r>
          </a:p>
          <a:p>
            <a:endParaRPr lang="de-DE" sz="2000" b="0" cap="none" dirty="0"/>
          </a:p>
        </p:txBody>
      </p:sp>
      <p:sp>
        <p:nvSpPr>
          <p:cNvPr id="7" name="Textfeld 6"/>
          <p:cNvSpPr txBox="1"/>
          <p:nvPr/>
        </p:nvSpPr>
        <p:spPr>
          <a:xfrm>
            <a:off x="1855109" y="6064664"/>
            <a:ext cx="9178653" cy="246221"/>
          </a:xfrm>
          <a:prstGeom prst="rect">
            <a:avLst/>
          </a:prstGeom>
          <a:noFill/>
        </p:spPr>
        <p:txBody>
          <a:bodyPr wrap="square" rtlCol="0">
            <a:spAutoFit/>
          </a:bodyPr>
          <a:lstStyle/>
          <a:p>
            <a:r>
              <a:rPr lang="de-DE" sz="1000" dirty="0"/>
              <a:t>Quelle: </a:t>
            </a:r>
            <a:r>
              <a:rPr lang="de-DE" sz="1000" dirty="0">
                <a:hlinkClick r:id="rId3"/>
              </a:rPr>
              <a:t>https://www.vzbv.de/meldungen/lootboxen-verleiten-zum-wiederholten-geldausgeben</a:t>
            </a:r>
            <a:r>
              <a:rPr lang="de-DE" sz="1000" dirty="0"/>
              <a:t>, Stand Dezember 2023</a:t>
            </a:r>
          </a:p>
        </p:txBody>
      </p:sp>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721370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Was sind </a:t>
            </a:r>
            <a:r>
              <a:rPr lang="de-DE" dirty="0" smtClean="0"/>
              <a:t>„Lootboxen“?</a:t>
            </a:r>
            <a:endParaRPr lang="de-DE" dirty="0"/>
          </a:p>
        </p:txBody>
      </p:sp>
      <p:sp>
        <p:nvSpPr>
          <p:cNvPr id="10" name="Inhaltsplatzhalter 9"/>
          <p:cNvSpPr>
            <a:spLocks noGrp="1"/>
          </p:cNvSpPr>
          <p:nvPr>
            <p:ph idx="1"/>
          </p:nvPr>
        </p:nvSpPr>
        <p:spPr/>
        <p:txBody>
          <a:bodyPr/>
          <a:lstStyle/>
          <a:p>
            <a:r>
              <a:rPr lang="de-DE" sz="2000" dirty="0"/>
              <a:t> </a:t>
            </a:r>
            <a:endParaRPr lang="de-DE" sz="2000" dirty="0" smtClean="0"/>
          </a:p>
          <a:p>
            <a:r>
              <a:rPr lang="de-DE" sz="2000" cap="none" dirty="0" smtClean="0"/>
              <a:t>Welche </a:t>
            </a:r>
            <a:r>
              <a:rPr lang="de-DE" sz="2000" cap="none" dirty="0"/>
              <a:t>Antworten über Lootboxen sind wahr</a:t>
            </a:r>
            <a:r>
              <a:rPr lang="de-DE" sz="2000" cap="none" dirty="0" smtClean="0"/>
              <a:t>?</a:t>
            </a:r>
            <a:r>
              <a:rPr lang="de-DE" sz="2000" i="1" cap="none" dirty="0" smtClean="0"/>
              <a:t/>
            </a:r>
            <a:br>
              <a:rPr lang="de-DE" sz="2000" i="1" cap="none" dirty="0" smtClean="0"/>
            </a:br>
            <a:endParaRPr lang="de-DE" sz="2000" cap="none" dirty="0" smtClean="0">
              <a:solidFill>
                <a:srgbClr val="019BA5"/>
              </a:solidFill>
            </a:endParaRPr>
          </a:p>
          <a:p>
            <a:pPr>
              <a:lnSpc>
                <a:spcPct val="107000"/>
              </a:lnSpc>
              <a:spcAft>
                <a:spcPts val="0"/>
              </a:spcAft>
            </a:pPr>
            <a:r>
              <a:rPr lang="de-DE" sz="2000" b="0" cap="none" dirty="0" smtClean="0">
                <a:ea typeface="Calibri" panose="020F0502020204030204" pitchFamily="34" charset="0"/>
                <a:cs typeface="Times New Roman" panose="02020603050405020304" pitchFamily="18" charset="0"/>
              </a:rPr>
              <a:t>a) </a:t>
            </a:r>
            <a:r>
              <a:rPr lang="de-DE" sz="2000" b="0" cap="none" dirty="0" err="1" smtClean="0">
                <a:ea typeface="Calibri" panose="020F0502020204030204" pitchFamily="34" charset="0"/>
                <a:cs typeface="Times New Roman" panose="02020603050405020304" pitchFamily="18" charset="0"/>
              </a:rPr>
              <a:t>Lootboxen</a:t>
            </a:r>
            <a:r>
              <a:rPr lang="de-DE" sz="2000" b="0" cap="none" dirty="0" smtClean="0">
                <a:ea typeface="Calibri" panose="020F0502020204030204" pitchFamily="34" charset="0"/>
                <a:cs typeface="Times New Roman" panose="02020603050405020304" pitchFamily="18" charset="0"/>
              </a:rPr>
              <a:t> </a:t>
            </a:r>
            <a:r>
              <a:rPr lang="de-DE" sz="2000" b="0" cap="none" dirty="0">
                <a:ea typeface="Calibri" panose="020F0502020204030204" pitchFamily="34" charset="0"/>
                <a:cs typeface="Times New Roman" panose="02020603050405020304" pitchFamily="18" charset="0"/>
              </a:rPr>
              <a:t>sind kostenpflichtige Boxen, die den Spieler:innen in jedem Fall helfen, innerhalb ihres Spiels voranzukommen. </a:t>
            </a:r>
            <a:endParaRPr lang="de-DE" sz="2000" b="0" cap="none" dirty="0" smtClean="0">
              <a:ea typeface="Calibri" panose="020F0502020204030204" pitchFamily="34" charset="0"/>
              <a:cs typeface="Times New Roman" panose="02020603050405020304" pitchFamily="18" charset="0"/>
            </a:endParaRPr>
          </a:p>
          <a:p>
            <a:pPr marL="342900" indent="-342900">
              <a:lnSpc>
                <a:spcPct val="107000"/>
              </a:lnSpc>
              <a:spcAft>
                <a:spcPts val="0"/>
              </a:spcAft>
              <a:buFont typeface="Wingdings" panose="05000000000000000000" pitchFamily="2" charset="2"/>
              <a:buChar char="§"/>
            </a:pPr>
            <a:endParaRPr lang="de-DE" sz="2000" b="0" cap="none" dirty="0" smtClean="0">
              <a:ea typeface="Calibri" panose="020F0502020204030204" pitchFamily="34" charset="0"/>
              <a:cs typeface="Times New Roman" panose="02020603050405020304" pitchFamily="18" charset="0"/>
            </a:endParaRPr>
          </a:p>
          <a:p>
            <a:pPr>
              <a:lnSpc>
                <a:spcPct val="107000"/>
              </a:lnSpc>
              <a:spcAft>
                <a:spcPts val="0"/>
              </a:spcAft>
            </a:pPr>
            <a:r>
              <a:rPr lang="de-DE" sz="2000" b="0" cap="none" dirty="0" smtClean="0">
                <a:ea typeface="Calibri" panose="020F0502020204030204" pitchFamily="34" charset="0"/>
                <a:cs typeface="Times New Roman" panose="02020603050405020304" pitchFamily="18" charset="0"/>
              </a:rPr>
              <a:t>b) Mit </a:t>
            </a:r>
            <a:r>
              <a:rPr lang="de-DE" sz="2000" b="0" cap="none" dirty="0">
                <a:ea typeface="Calibri" panose="020F0502020204030204" pitchFamily="34" charset="0"/>
                <a:cs typeface="Times New Roman" panose="02020603050405020304" pitchFamily="18" charset="0"/>
              </a:rPr>
              <a:t>Lootboxen können Spieler:innen Inhalte wie neue Charaktere, Erweiterungen, neue Level (Spielabschnitte), Upgrades (Verbesserungen) oder mehr Leben erwerben</a:t>
            </a:r>
            <a:r>
              <a:rPr lang="de-DE" sz="2000" b="0" cap="none" dirty="0" smtClean="0">
                <a:ea typeface="Calibri" panose="020F0502020204030204" pitchFamily="34" charset="0"/>
                <a:cs typeface="Times New Roman" panose="02020603050405020304" pitchFamily="18" charset="0"/>
              </a:rPr>
              <a:t>.</a:t>
            </a:r>
          </a:p>
          <a:p>
            <a:pPr marL="342900" indent="-342900">
              <a:lnSpc>
                <a:spcPct val="107000"/>
              </a:lnSpc>
              <a:spcAft>
                <a:spcPts val="0"/>
              </a:spcAft>
              <a:buFont typeface="Wingdings" panose="05000000000000000000" pitchFamily="2" charset="2"/>
              <a:buChar char="§"/>
            </a:pPr>
            <a:endParaRPr lang="de-DE" sz="2000" b="0" cap="non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000" b="0" cap="none" dirty="0" smtClean="0">
                <a:ea typeface="Calibri" panose="020F0502020204030204" pitchFamily="34" charset="0"/>
                <a:cs typeface="Times New Roman" panose="02020603050405020304" pitchFamily="18" charset="0"/>
              </a:rPr>
              <a:t>c) Beim </a:t>
            </a:r>
            <a:r>
              <a:rPr lang="de-DE" sz="2000" b="0" cap="none" dirty="0">
                <a:ea typeface="Calibri" panose="020F0502020204030204" pitchFamily="34" charset="0"/>
                <a:cs typeface="Times New Roman" panose="02020603050405020304" pitchFamily="18" charset="0"/>
              </a:rPr>
              <a:t>Kauf von Lootboxen wissen Spieler:innen vorher nicht, was sich in den Boxen befindet</a:t>
            </a:r>
            <a:r>
              <a:rPr lang="de-DE" sz="2000" b="0" cap="none" dirty="0" smtClean="0">
                <a:ea typeface="Calibri" panose="020F0502020204030204" pitchFamily="34" charset="0"/>
                <a:cs typeface="Times New Roman" panose="02020603050405020304" pitchFamily="18" charset="0"/>
              </a:rPr>
              <a:t>.</a:t>
            </a:r>
          </a:p>
          <a:p>
            <a:pPr marL="342900" indent="-342900">
              <a:lnSpc>
                <a:spcPct val="107000"/>
              </a:lnSpc>
              <a:spcAft>
                <a:spcPts val="0"/>
              </a:spcAft>
              <a:buFont typeface="Wingdings" panose="05000000000000000000" pitchFamily="2" charset="2"/>
              <a:buChar char="§"/>
            </a:pPr>
            <a:endParaRPr lang="de-DE" sz="2000" b="0" cap="non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b="0" cap="none" dirty="0" smtClean="0">
                <a:ea typeface="Calibri" panose="020F0502020204030204" pitchFamily="34" charset="0"/>
                <a:cs typeface="Times New Roman" panose="02020603050405020304" pitchFamily="18" charset="0"/>
              </a:rPr>
              <a:t>d) Werbung </a:t>
            </a:r>
            <a:r>
              <a:rPr lang="de-DE" sz="2000" b="0" cap="none" dirty="0">
                <a:ea typeface="Calibri" panose="020F0502020204030204" pitchFamily="34" charset="0"/>
                <a:cs typeface="Times New Roman" panose="02020603050405020304" pitchFamily="18" charset="0"/>
              </a:rPr>
              <a:t>innerhalb von Spielen kann Spieler:innen dazu drängen, Lootboxen zu kaufen, um im Spiel schneller voranzukommen.</a:t>
            </a:r>
            <a:endParaRPr lang="de-DE" sz="2000" b="0" cap="none" dirty="0">
              <a:latin typeface="Calibri" panose="020F0502020204030204" pitchFamily="34" charset="0"/>
              <a:ea typeface="Calibri" panose="020F0502020204030204" pitchFamily="34" charset="0"/>
              <a:cs typeface="Times New Roman" panose="02020603050405020304" pitchFamily="18" charset="0"/>
            </a:endParaRPr>
          </a:p>
          <a:p>
            <a:endParaRPr lang="de-DE" sz="2000" b="0" cap="none" dirty="0"/>
          </a:p>
        </p:txBody>
      </p:sp>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1071367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„Lootboxen“ sind…</a:t>
            </a:r>
            <a:endParaRPr lang="de-DE" dirty="0"/>
          </a:p>
        </p:txBody>
      </p:sp>
      <p:sp>
        <p:nvSpPr>
          <p:cNvPr id="10" name="Inhaltsplatzhalter 9"/>
          <p:cNvSpPr>
            <a:spLocks noGrp="1"/>
          </p:cNvSpPr>
          <p:nvPr>
            <p:ph idx="1"/>
          </p:nvPr>
        </p:nvSpPr>
        <p:spPr/>
        <p:txBody>
          <a:bodyPr/>
          <a:lstStyle/>
          <a:p>
            <a:r>
              <a:rPr lang="de-DE" sz="2000" dirty="0"/>
              <a:t> </a:t>
            </a:r>
            <a:endParaRPr lang="de-DE" sz="2000" dirty="0" smtClean="0"/>
          </a:p>
          <a:p>
            <a:r>
              <a:rPr lang="de-DE" sz="2000" cap="none" dirty="0" smtClean="0"/>
              <a:t>Welche </a:t>
            </a:r>
            <a:r>
              <a:rPr lang="de-DE" sz="2000" cap="none" dirty="0"/>
              <a:t>Antworten über Lootboxen sind wahr</a:t>
            </a:r>
            <a:r>
              <a:rPr lang="de-DE" sz="2000" cap="none" dirty="0" smtClean="0"/>
              <a:t>?</a:t>
            </a:r>
            <a:r>
              <a:rPr lang="de-DE" sz="2000" i="1" cap="none" dirty="0" smtClean="0"/>
              <a:t/>
            </a:r>
            <a:br>
              <a:rPr lang="de-DE" sz="2000" i="1" cap="none" dirty="0" smtClean="0"/>
            </a:br>
            <a:endParaRPr lang="de-DE" sz="2000" cap="none" dirty="0" smtClean="0">
              <a:solidFill>
                <a:srgbClr val="019BA5"/>
              </a:solidFill>
            </a:endParaRPr>
          </a:p>
          <a:p>
            <a:pPr marL="342900" indent="-342900">
              <a:lnSpc>
                <a:spcPct val="107000"/>
              </a:lnSpc>
              <a:spcAft>
                <a:spcPts val="0"/>
              </a:spcAft>
              <a:buFont typeface="Wingdings" panose="05000000000000000000" pitchFamily="2" charset="2"/>
              <a:buChar char="ý"/>
            </a:pPr>
            <a:r>
              <a:rPr lang="de-DE" sz="2000" cap="none" dirty="0" smtClean="0">
                <a:solidFill>
                  <a:srgbClr val="DB007A"/>
                </a:solidFill>
                <a:ea typeface="Calibri" panose="020F0502020204030204" pitchFamily="34" charset="0"/>
                <a:cs typeface="Times New Roman" panose="02020603050405020304" pitchFamily="18" charset="0"/>
              </a:rPr>
              <a:t>FALSCH:</a:t>
            </a:r>
            <a:r>
              <a:rPr lang="de-DE" sz="2000" b="0" cap="none" dirty="0" smtClean="0">
                <a:solidFill>
                  <a:srgbClr val="DB007A"/>
                </a:solidFill>
                <a:ea typeface="Calibri" panose="020F0502020204030204" pitchFamily="34" charset="0"/>
                <a:cs typeface="Times New Roman" panose="02020603050405020304" pitchFamily="18" charset="0"/>
              </a:rPr>
              <a:t> </a:t>
            </a:r>
            <a:r>
              <a:rPr lang="de-DE" sz="2000" b="0" cap="none" dirty="0" smtClean="0">
                <a:ea typeface="Calibri" panose="020F0502020204030204" pitchFamily="34" charset="0"/>
                <a:cs typeface="Times New Roman" panose="02020603050405020304" pitchFamily="18" charset="0"/>
              </a:rPr>
              <a:t>Lootboxen </a:t>
            </a:r>
            <a:r>
              <a:rPr lang="de-DE" sz="2000" b="0" cap="none" dirty="0">
                <a:ea typeface="Calibri" panose="020F0502020204030204" pitchFamily="34" charset="0"/>
                <a:cs typeface="Times New Roman" panose="02020603050405020304" pitchFamily="18" charset="0"/>
              </a:rPr>
              <a:t>sind kostenpflichtige Boxen, die den Spieler:innen in jedem Fall helfen, </a:t>
            </a:r>
            <a:r>
              <a:rPr lang="de-DE" sz="2000" b="0" cap="none" dirty="0" smtClean="0">
                <a:ea typeface="Calibri" panose="020F0502020204030204" pitchFamily="34" charset="0"/>
                <a:cs typeface="Times New Roman" panose="02020603050405020304" pitchFamily="18" charset="0"/>
              </a:rPr>
              <a:t>innerhalb </a:t>
            </a:r>
            <a:r>
              <a:rPr lang="de-DE" sz="2000" b="0" cap="none" dirty="0">
                <a:ea typeface="Calibri" panose="020F0502020204030204" pitchFamily="34" charset="0"/>
                <a:cs typeface="Times New Roman" panose="02020603050405020304" pitchFamily="18" charset="0"/>
              </a:rPr>
              <a:t>ihres Spiels voranzukommen</a:t>
            </a:r>
            <a:r>
              <a:rPr lang="de-DE" sz="2000" b="0" cap="none" dirty="0" smtClean="0">
                <a:ea typeface="Calibri" panose="020F0502020204030204" pitchFamily="34" charset="0"/>
                <a:cs typeface="Times New Roman" panose="02020603050405020304" pitchFamily="18" charset="0"/>
              </a:rPr>
              <a:t>.</a:t>
            </a:r>
          </a:p>
          <a:p>
            <a:pPr>
              <a:lnSpc>
                <a:spcPct val="107000"/>
              </a:lnSpc>
              <a:spcAft>
                <a:spcPts val="0"/>
              </a:spcAft>
            </a:pPr>
            <a:endParaRPr lang="de-DE" sz="2000" b="0" cap="none" dirty="0">
              <a:solidFill>
                <a:srgbClr val="DB007A"/>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 typeface="Wingdings" panose="05000000000000000000" pitchFamily="2" charset="2"/>
              <a:buChar char=""/>
            </a:pPr>
            <a:r>
              <a:rPr lang="de-DE" sz="2000" cap="none" dirty="0" smtClean="0">
                <a:solidFill>
                  <a:srgbClr val="019BA5"/>
                </a:solidFill>
                <a:ea typeface="Calibri" panose="020F0502020204030204" pitchFamily="34" charset="0"/>
                <a:cs typeface="Times New Roman" panose="02020603050405020304" pitchFamily="18" charset="0"/>
              </a:rPr>
              <a:t>RICHTIG:</a:t>
            </a:r>
            <a:r>
              <a:rPr lang="de-DE" sz="2000" b="0" cap="none" dirty="0" smtClean="0">
                <a:solidFill>
                  <a:srgbClr val="019BA5"/>
                </a:solidFill>
                <a:ea typeface="Calibri" panose="020F0502020204030204" pitchFamily="34" charset="0"/>
                <a:cs typeface="Times New Roman" panose="02020603050405020304" pitchFamily="18" charset="0"/>
              </a:rPr>
              <a:t> </a:t>
            </a:r>
            <a:r>
              <a:rPr lang="de-DE" sz="2000" b="0" cap="none" dirty="0" smtClean="0">
                <a:ea typeface="Calibri" panose="020F0502020204030204" pitchFamily="34" charset="0"/>
                <a:cs typeface="Times New Roman" panose="02020603050405020304" pitchFamily="18" charset="0"/>
              </a:rPr>
              <a:t>Mit Lootboxen können Spieler:innen Inhalte wie neue Charaktere, </a:t>
            </a:r>
            <a:r>
              <a:rPr lang="de-DE" sz="2000" b="0" cap="none" dirty="0">
                <a:ea typeface="Calibri" panose="020F0502020204030204" pitchFamily="34" charset="0"/>
                <a:cs typeface="Times New Roman" panose="02020603050405020304" pitchFamily="18" charset="0"/>
              </a:rPr>
              <a:t>Erweiterungen, neue Level (Spielabschnitte), Upgrades (Verbesserungen) oder mehr Leben erwerben</a:t>
            </a:r>
            <a:r>
              <a:rPr lang="de-DE" sz="2000" b="0" cap="none" dirty="0" smtClean="0">
                <a:ea typeface="Calibri" panose="020F0502020204030204" pitchFamily="34" charset="0"/>
                <a:cs typeface="Times New Roman" panose="02020603050405020304" pitchFamily="18" charset="0"/>
              </a:rPr>
              <a:t>.</a:t>
            </a:r>
          </a:p>
          <a:p>
            <a:pPr marL="342900" indent="-342900">
              <a:lnSpc>
                <a:spcPct val="107000"/>
              </a:lnSpc>
              <a:spcAft>
                <a:spcPts val="0"/>
              </a:spcAft>
              <a:buFont typeface="Wingdings" panose="05000000000000000000" pitchFamily="2" charset="2"/>
              <a:buChar char=""/>
            </a:pPr>
            <a:endParaRPr lang="de-DE" sz="2000" b="0" cap="none" dirty="0">
              <a:solidFill>
                <a:srgbClr val="019BA5"/>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 typeface="Wingdings" panose="05000000000000000000" pitchFamily="2" charset="2"/>
              <a:buChar char=""/>
            </a:pPr>
            <a:r>
              <a:rPr lang="de-DE" sz="2000" cap="none" dirty="0">
                <a:solidFill>
                  <a:srgbClr val="019BA5"/>
                </a:solidFill>
                <a:ea typeface="Calibri" panose="020F0502020204030204" pitchFamily="34" charset="0"/>
                <a:cs typeface="Times New Roman" panose="02020603050405020304" pitchFamily="18" charset="0"/>
              </a:rPr>
              <a:t>RICHTIG: </a:t>
            </a:r>
            <a:r>
              <a:rPr lang="de-DE" sz="2000" b="0" cap="none" dirty="0" smtClean="0">
                <a:ea typeface="Calibri" panose="020F0502020204030204" pitchFamily="34" charset="0"/>
                <a:cs typeface="Times New Roman" panose="02020603050405020304" pitchFamily="18" charset="0"/>
              </a:rPr>
              <a:t>Beim </a:t>
            </a:r>
            <a:r>
              <a:rPr lang="de-DE" sz="2000" b="0" cap="none" dirty="0">
                <a:ea typeface="Calibri" panose="020F0502020204030204" pitchFamily="34" charset="0"/>
                <a:cs typeface="Times New Roman" panose="02020603050405020304" pitchFamily="18" charset="0"/>
              </a:rPr>
              <a:t>Kauf von Lootboxen wissen Spieler:innen vorher nicht, was sich in den Boxen befindet</a:t>
            </a:r>
            <a:r>
              <a:rPr lang="de-DE" sz="2000" b="0" cap="none" dirty="0" smtClean="0">
                <a:ea typeface="Calibri" panose="020F0502020204030204" pitchFamily="34" charset="0"/>
                <a:cs typeface="Times New Roman" panose="02020603050405020304" pitchFamily="18" charset="0"/>
              </a:rPr>
              <a:t>.</a:t>
            </a:r>
          </a:p>
          <a:p>
            <a:pPr marL="342900" indent="-342900">
              <a:lnSpc>
                <a:spcPct val="107000"/>
              </a:lnSpc>
              <a:spcAft>
                <a:spcPts val="0"/>
              </a:spcAft>
              <a:buFont typeface="Wingdings" panose="05000000000000000000" pitchFamily="2" charset="2"/>
              <a:buChar char=""/>
            </a:pPr>
            <a:endParaRPr lang="de-DE" sz="2000" b="0" cap="none" dirty="0">
              <a:solidFill>
                <a:srgbClr val="019BA5"/>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r>
              <a:rPr lang="de-DE" sz="2000" cap="none" dirty="0">
                <a:solidFill>
                  <a:srgbClr val="019BA5"/>
                </a:solidFill>
                <a:ea typeface="Calibri" panose="020F0502020204030204" pitchFamily="34" charset="0"/>
                <a:cs typeface="Times New Roman" panose="02020603050405020304" pitchFamily="18" charset="0"/>
              </a:rPr>
              <a:t>RICHTIG: </a:t>
            </a:r>
            <a:r>
              <a:rPr lang="de-DE" sz="2000" b="0" cap="none" dirty="0" smtClean="0">
                <a:ea typeface="Calibri" panose="020F0502020204030204" pitchFamily="34" charset="0"/>
                <a:cs typeface="Times New Roman" panose="02020603050405020304" pitchFamily="18" charset="0"/>
              </a:rPr>
              <a:t>Werbung </a:t>
            </a:r>
            <a:r>
              <a:rPr lang="de-DE" sz="2000" b="0" cap="none" dirty="0">
                <a:ea typeface="Calibri" panose="020F0502020204030204" pitchFamily="34" charset="0"/>
                <a:cs typeface="Times New Roman" panose="02020603050405020304" pitchFamily="18" charset="0"/>
              </a:rPr>
              <a:t>innerhalb von Spielen kann Spieler:innen dazu drängen, Lootboxen zu kaufen, um im Spiel schneller voranzukommen.</a:t>
            </a:r>
            <a:endParaRPr lang="de-DE" sz="2000" b="0" cap="none" dirty="0">
              <a:latin typeface="Calibri" panose="020F0502020204030204" pitchFamily="34" charset="0"/>
              <a:ea typeface="Calibri" panose="020F0502020204030204" pitchFamily="34" charset="0"/>
              <a:cs typeface="Times New Roman" panose="02020603050405020304" pitchFamily="18" charset="0"/>
            </a:endParaRPr>
          </a:p>
          <a:p>
            <a:endParaRPr lang="de-DE" sz="2000" b="0" cap="none" dirty="0"/>
          </a:p>
        </p:txBody>
      </p:sp>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4025800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a:srcRect l="55126" t="28552" r="25625" b="26734"/>
          <a:stretch/>
        </p:blipFill>
        <p:spPr>
          <a:xfrm>
            <a:off x="3245586" y="2038497"/>
            <a:ext cx="2021945" cy="1321007"/>
          </a:xfrm>
          <a:prstGeom prst="rect">
            <a:avLst/>
          </a:prstGeom>
        </p:spPr>
      </p:pic>
      <p:sp>
        <p:nvSpPr>
          <p:cNvPr id="9" name="Titel 8"/>
          <p:cNvSpPr>
            <a:spLocks noGrp="1"/>
          </p:cNvSpPr>
          <p:nvPr>
            <p:ph type="title"/>
          </p:nvPr>
        </p:nvSpPr>
        <p:spPr/>
        <p:txBody>
          <a:bodyPr/>
          <a:lstStyle/>
          <a:p>
            <a:r>
              <a:rPr lang="de-DE" dirty="0"/>
              <a:t>Was sind „</a:t>
            </a:r>
            <a:r>
              <a:rPr lang="de-DE" dirty="0" err="1"/>
              <a:t>lootboxen</a:t>
            </a:r>
            <a:r>
              <a:rPr lang="de-DE" dirty="0" smtClean="0"/>
              <a:t>“? - Beispiele</a:t>
            </a:r>
            <a:endParaRPr lang="de-DE" dirty="0"/>
          </a:p>
        </p:txBody>
      </p:sp>
      <p:pic>
        <p:nvPicPr>
          <p:cNvPr id="8" name="Grafik 7"/>
          <p:cNvPicPr>
            <a:picLocks noChangeAspect="1"/>
          </p:cNvPicPr>
          <p:nvPr/>
        </p:nvPicPr>
        <p:blipFill rotWithShape="1">
          <a:blip r:embed="rId4"/>
          <a:srcRect l="53333" t="19919" r="23125" b="35555"/>
          <a:stretch/>
        </p:blipFill>
        <p:spPr>
          <a:xfrm>
            <a:off x="528000" y="1612071"/>
            <a:ext cx="3285021" cy="1747433"/>
          </a:xfrm>
          <a:prstGeom prst="rect">
            <a:avLst/>
          </a:prstGeom>
        </p:spPr>
      </p:pic>
      <p:pic>
        <p:nvPicPr>
          <p:cNvPr id="14" name="Grafik 13"/>
          <p:cNvPicPr>
            <a:picLocks noChangeAspect="1"/>
          </p:cNvPicPr>
          <p:nvPr/>
        </p:nvPicPr>
        <p:blipFill rotWithShape="1">
          <a:blip r:embed="rId5"/>
          <a:srcRect l="53719" t="26729" r="19792" b="27778"/>
          <a:stretch/>
        </p:blipFill>
        <p:spPr>
          <a:xfrm>
            <a:off x="4578420" y="3634927"/>
            <a:ext cx="3446100" cy="1664577"/>
          </a:xfrm>
          <a:prstGeom prst="rect">
            <a:avLst/>
          </a:prstGeom>
        </p:spPr>
      </p:pic>
      <p:pic>
        <p:nvPicPr>
          <p:cNvPr id="3" name="Grafik 2"/>
          <p:cNvPicPr>
            <a:picLocks noChangeAspect="1"/>
          </p:cNvPicPr>
          <p:nvPr/>
        </p:nvPicPr>
        <p:blipFill rotWithShape="1">
          <a:blip r:embed="rId6"/>
          <a:srcRect l="20278" t="27284" r="47639" b="39136"/>
          <a:stretch/>
        </p:blipFill>
        <p:spPr>
          <a:xfrm>
            <a:off x="565220" y="3634927"/>
            <a:ext cx="4013200" cy="2362750"/>
          </a:xfrm>
          <a:prstGeom prst="rect">
            <a:avLst/>
          </a:prstGeom>
        </p:spPr>
      </p:pic>
      <p:sp>
        <p:nvSpPr>
          <p:cNvPr id="4" name="Rechteck 3"/>
          <p:cNvSpPr/>
          <p:nvPr/>
        </p:nvSpPr>
        <p:spPr>
          <a:xfrm>
            <a:off x="6192257" y="5661899"/>
            <a:ext cx="3327355" cy="646331"/>
          </a:xfrm>
          <a:prstGeom prst="rect">
            <a:avLst/>
          </a:prstGeom>
        </p:spPr>
        <p:txBody>
          <a:bodyPr wrap="square">
            <a:spAutoFit/>
          </a:bodyPr>
          <a:lstStyle/>
          <a:p>
            <a:r>
              <a:rPr lang="de-DE" sz="900" dirty="0">
                <a:solidFill>
                  <a:schemeClr val="bg1">
                    <a:lumMod val="65000"/>
                  </a:schemeClr>
                </a:solidFill>
              </a:rPr>
              <a:t>Screenshots: https://www.youtube.com/watch?v=IAqEuh8Lcv4; https://www.youtube.com/watch?v=7lf5jmhjTvI&amp;t=23s; https://www.youtube.com/watch?v=oLcvV2IEptE</a:t>
            </a:r>
          </a:p>
        </p:txBody>
      </p:sp>
      <p:sp>
        <p:nvSpPr>
          <p:cNvPr id="5" name="Fußzeilenplatzhalter 4"/>
          <p:cNvSpPr>
            <a:spLocks noGrp="1"/>
          </p:cNvSpPr>
          <p:nvPr>
            <p:ph type="ftr" sz="quarter" idx="11"/>
          </p:nvPr>
        </p:nvSpPr>
        <p:spPr/>
        <p:txBody>
          <a:bodyPr/>
          <a:lstStyle/>
          <a:p>
            <a:r>
              <a:rPr lang="de-DE" smtClean="0"/>
              <a:t>© 2024 Verbraucherzentrale Bundesverband e.V.</a:t>
            </a:r>
            <a:endParaRPr lang="de-DE" dirty="0"/>
          </a:p>
        </p:txBody>
      </p:sp>
      <p:pic>
        <p:nvPicPr>
          <p:cNvPr id="6" name="Grafik 5"/>
          <p:cNvPicPr>
            <a:picLocks noChangeAspect="1"/>
          </p:cNvPicPr>
          <p:nvPr/>
        </p:nvPicPr>
        <p:blipFill>
          <a:blip r:embed="rId7"/>
          <a:stretch>
            <a:fillRect/>
          </a:stretch>
        </p:blipFill>
        <p:spPr>
          <a:xfrm>
            <a:off x="8231778" y="724930"/>
            <a:ext cx="2765885" cy="4574574"/>
          </a:xfrm>
          <a:prstGeom prst="rect">
            <a:avLst/>
          </a:prstGeom>
        </p:spPr>
      </p:pic>
      <p:sp>
        <p:nvSpPr>
          <p:cNvPr id="7" name="Rechteck 6"/>
          <p:cNvSpPr/>
          <p:nvPr/>
        </p:nvSpPr>
        <p:spPr>
          <a:xfrm>
            <a:off x="8161079" y="5309603"/>
            <a:ext cx="3483161" cy="230832"/>
          </a:xfrm>
          <a:prstGeom prst="rect">
            <a:avLst/>
          </a:prstGeom>
        </p:spPr>
        <p:txBody>
          <a:bodyPr wrap="square">
            <a:spAutoFit/>
          </a:bodyPr>
          <a:lstStyle/>
          <a:p>
            <a:r>
              <a:rPr lang="de-DE" sz="900" dirty="0" smtClean="0"/>
              <a:t>Screenshot. https</a:t>
            </a:r>
            <a:r>
              <a:rPr lang="de-DE" sz="900" dirty="0"/>
              <a:t>://www.youtube.com/watch?v=j3wfqC5JBg8</a:t>
            </a:r>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3257803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Das Problem mit „</a:t>
            </a:r>
            <a:r>
              <a:rPr lang="de-DE" dirty="0" err="1" smtClean="0"/>
              <a:t>lootboxen</a:t>
            </a:r>
            <a:r>
              <a:rPr lang="de-DE" dirty="0"/>
              <a:t>“?</a:t>
            </a:r>
          </a:p>
        </p:txBody>
      </p:sp>
      <p:sp>
        <p:nvSpPr>
          <p:cNvPr id="10" name="Inhaltsplatzhalter 9"/>
          <p:cNvSpPr>
            <a:spLocks noGrp="1"/>
          </p:cNvSpPr>
          <p:nvPr>
            <p:ph idx="1"/>
          </p:nvPr>
        </p:nvSpPr>
        <p:spPr/>
        <p:txBody>
          <a:bodyPr/>
          <a:lstStyle/>
          <a:p>
            <a:endParaRPr lang="de-DE" sz="2000" cap="none" dirty="0" smtClean="0"/>
          </a:p>
          <a:p>
            <a:r>
              <a:rPr lang="de-DE" sz="2000" b="0" cap="none" dirty="0" err="1" smtClean="0"/>
              <a:t>Lootboxen</a:t>
            </a:r>
            <a:r>
              <a:rPr lang="de-DE" sz="2000" b="0" cap="none" dirty="0" smtClean="0"/>
              <a:t> ähneln mit ihren kostenpflichtigen Zufallsinhalten dem Glücksspiel </a:t>
            </a:r>
          </a:p>
          <a:p>
            <a:r>
              <a:rPr lang="de-DE" sz="2000" b="0" cap="none" dirty="0" smtClean="0"/>
              <a:t>Sie stehen in </a:t>
            </a:r>
            <a:r>
              <a:rPr lang="de-DE" sz="2000" b="0" cap="none" dirty="0"/>
              <a:t>Verdacht, suchtähnliches Kaufverhalten zu erzeugen</a:t>
            </a:r>
            <a:r>
              <a:rPr lang="de-DE" sz="2000" b="0" cap="none" dirty="0" smtClean="0"/>
              <a:t>.</a:t>
            </a:r>
          </a:p>
          <a:p>
            <a:r>
              <a:rPr lang="de-DE" sz="2000" b="0" cap="none" dirty="0" smtClean="0"/>
              <a:t>75 </a:t>
            </a:r>
            <a:r>
              <a:rPr lang="de-DE" sz="2000" b="0" cap="none" dirty="0"/>
              <a:t>Prozent der </a:t>
            </a:r>
            <a:r>
              <a:rPr lang="de-DE" sz="2000" b="0" cap="none" dirty="0" err="1"/>
              <a:t>Gamer:innen</a:t>
            </a:r>
            <a:r>
              <a:rPr lang="de-DE" sz="2000" b="0" cap="none" dirty="0"/>
              <a:t> stimmen zu, dass </a:t>
            </a:r>
            <a:r>
              <a:rPr lang="de-DE" sz="2000" b="0" cap="none" dirty="0" err="1"/>
              <a:t>Lootboxen</a:t>
            </a:r>
            <a:r>
              <a:rPr lang="de-DE" sz="2000" b="0" cap="none" dirty="0"/>
              <a:t> sie dazu verleiten, wiederholt Geld auszugeben.</a:t>
            </a:r>
            <a:endParaRPr lang="de-DE" sz="2000" dirty="0"/>
          </a:p>
          <a:p>
            <a:r>
              <a:rPr lang="de-DE" sz="2000" cap="none" dirty="0" smtClean="0"/>
              <a:t/>
            </a:r>
            <a:br>
              <a:rPr lang="de-DE" sz="2000" cap="none" dirty="0" smtClean="0"/>
            </a:br>
            <a:endParaRPr lang="de-DE" sz="2000" b="0" cap="none" dirty="0" smtClean="0"/>
          </a:p>
        </p:txBody>
      </p:sp>
      <p:sp>
        <p:nvSpPr>
          <p:cNvPr id="5" name="Textfeld 4"/>
          <p:cNvSpPr txBox="1"/>
          <p:nvPr/>
        </p:nvSpPr>
        <p:spPr>
          <a:xfrm>
            <a:off x="1855109" y="6064664"/>
            <a:ext cx="9178653" cy="246221"/>
          </a:xfrm>
          <a:prstGeom prst="rect">
            <a:avLst/>
          </a:prstGeom>
          <a:noFill/>
        </p:spPr>
        <p:txBody>
          <a:bodyPr wrap="square" rtlCol="0">
            <a:spAutoFit/>
          </a:bodyPr>
          <a:lstStyle/>
          <a:p>
            <a:r>
              <a:rPr lang="de-DE" sz="1000" dirty="0"/>
              <a:t>Quelle: </a:t>
            </a:r>
            <a:r>
              <a:rPr lang="de-DE" sz="1000" dirty="0">
                <a:hlinkClick r:id="rId3"/>
              </a:rPr>
              <a:t>https://www.vzbv.de/meldungen/lootboxen-verleiten-zum-wiederholten-geldausgeben</a:t>
            </a:r>
            <a:r>
              <a:rPr lang="de-DE" sz="1000" dirty="0"/>
              <a:t>, Stand Dezember 2023</a:t>
            </a:r>
          </a:p>
        </p:txBody>
      </p:sp>
      <p:sp>
        <p:nvSpPr>
          <p:cNvPr id="7" name="Rechteck 6"/>
          <p:cNvSpPr/>
          <p:nvPr/>
        </p:nvSpPr>
        <p:spPr>
          <a:xfrm>
            <a:off x="3839496" y="3683650"/>
            <a:ext cx="6959683" cy="1877437"/>
          </a:xfrm>
          <a:prstGeom prst="rect">
            <a:avLst/>
          </a:prstGeom>
        </p:spPr>
        <p:txBody>
          <a:bodyPr wrap="square">
            <a:spAutoFit/>
          </a:bodyPr>
          <a:lstStyle/>
          <a:p>
            <a:r>
              <a:rPr lang="de-DE" sz="2000" i="1" dirty="0"/>
              <a:t>„</a:t>
            </a:r>
            <a:r>
              <a:rPr lang="de-DE" sz="2000" i="1" dirty="0" err="1"/>
              <a:t>Lootboxen</a:t>
            </a:r>
            <a:r>
              <a:rPr lang="de-DE" sz="2000" i="1" dirty="0"/>
              <a:t> verleiten zum Geld ausgeben – insbesondere Kinder und Jugendliche sind anfällig für Werbung. Sie sind sich der finanziellen Auswirkungen ihrer Käufe oft nicht bewusst.“</a:t>
            </a:r>
          </a:p>
          <a:p>
            <a:endParaRPr lang="de-DE" sz="1400" dirty="0"/>
          </a:p>
          <a:p>
            <a:r>
              <a:rPr lang="de-DE" sz="1200" dirty="0"/>
              <a:t>Sabrina Wagner, Referentin im Team Marktbeobachtung des vzbv</a:t>
            </a:r>
          </a:p>
          <a:p>
            <a:endParaRPr lang="de-DE" sz="100" dirty="0">
              <a:solidFill>
                <a:schemeClr val="bg1">
                  <a:lumMod val="65000"/>
                </a:schemeClr>
              </a:solidFill>
            </a:endParaRPr>
          </a:p>
          <a:p>
            <a:r>
              <a:rPr lang="de-DE" sz="900" dirty="0">
                <a:solidFill>
                  <a:schemeClr val="bg1">
                    <a:lumMod val="65000"/>
                  </a:schemeClr>
                </a:solidFill>
              </a:rPr>
              <a:t>Foto: © 2023 Verbraucherzentrale Bundesverband e.V.</a:t>
            </a:r>
          </a:p>
        </p:txBody>
      </p:sp>
      <p:pic>
        <p:nvPicPr>
          <p:cNvPr id="12" name="Grafik 11"/>
          <p:cNvPicPr/>
          <p:nvPr/>
        </p:nvPicPr>
        <p:blipFill>
          <a:blip r:embed="rId4"/>
          <a:stretch>
            <a:fillRect/>
          </a:stretch>
        </p:blipFill>
        <p:spPr>
          <a:xfrm>
            <a:off x="1920001" y="3683650"/>
            <a:ext cx="1609725" cy="1590675"/>
          </a:xfrm>
          <a:prstGeom prst="ellipse">
            <a:avLst/>
          </a:prstGeom>
        </p:spPr>
      </p:pic>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45631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Wahr oder falsch</a:t>
            </a:r>
            <a:r>
              <a:rPr lang="de-DE" dirty="0" smtClean="0"/>
              <a:t>? (3)</a:t>
            </a:r>
            <a:endParaRPr lang="de-DE" dirty="0"/>
          </a:p>
        </p:txBody>
      </p:sp>
      <p:sp>
        <p:nvSpPr>
          <p:cNvPr id="10" name="Inhaltsplatzhalter 9"/>
          <p:cNvSpPr>
            <a:spLocks noGrp="1"/>
          </p:cNvSpPr>
          <p:nvPr>
            <p:ph idx="1"/>
          </p:nvPr>
        </p:nvSpPr>
        <p:spPr/>
        <p:txBody>
          <a:bodyPr/>
          <a:lstStyle/>
          <a:p>
            <a:endParaRPr lang="de-DE" sz="2000" cap="none" dirty="0" smtClean="0"/>
          </a:p>
          <a:p>
            <a:r>
              <a:rPr lang="de-DE" sz="2000" cap="none" dirty="0"/>
              <a:t>Eltern müssen nicht für die Käufe bezahlen, die ihre minderjährigen Kinder innerhalb von </a:t>
            </a:r>
            <a:r>
              <a:rPr lang="de-DE" sz="2000" cap="none" dirty="0" smtClean="0"/>
              <a:t>Online-Spielen </a:t>
            </a:r>
            <a:r>
              <a:rPr lang="de-DE" sz="2000" cap="none" dirty="0"/>
              <a:t>tätigen.</a:t>
            </a:r>
          </a:p>
          <a:p>
            <a:endParaRPr lang="de-DE" sz="2000" b="0" cap="none" dirty="0"/>
          </a:p>
        </p:txBody>
      </p:sp>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1870421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Die Antwort ist (3)…</a:t>
            </a:r>
            <a:endParaRPr lang="de-DE" dirty="0"/>
          </a:p>
        </p:txBody>
      </p:sp>
      <p:sp>
        <p:nvSpPr>
          <p:cNvPr id="10" name="Inhaltsplatzhalter 9"/>
          <p:cNvSpPr>
            <a:spLocks noGrp="1"/>
          </p:cNvSpPr>
          <p:nvPr>
            <p:ph idx="1"/>
          </p:nvPr>
        </p:nvSpPr>
        <p:spPr/>
        <p:txBody>
          <a:bodyPr/>
          <a:lstStyle/>
          <a:p>
            <a:endParaRPr lang="de-DE" sz="2000" cap="none" dirty="0" smtClean="0"/>
          </a:p>
          <a:p>
            <a:r>
              <a:rPr lang="de-DE" sz="2000" cap="none" dirty="0"/>
              <a:t>Eltern müssen nicht für die Käufe bezahlen, die ihre minderjährigen Kinder innerhalb von </a:t>
            </a:r>
            <a:r>
              <a:rPr lang="de-DE" sz="2000" cap="none" dirty="0" smtClean="0"/>
              <a:t>Online-Spielen </a:t>
            </a:r>
            <a:r>
              <a:rPr lang="de-DE" sz="2000" cap="none" dirty="0"/>
              <a:t>tätigen.</a:t>
            </a:r>
          </a:p>
          <a:p>
            <a:endParaRPr lang="de-DE" sz="2000" cap="none" dirty="0" smtClean="0">
              <a:solidFill>
                <a:srgbClr val="019BA5"/>
              </a:solidFill>
            </a:endParaRPr>
          </a:p>
          <a:p>
            <a:r>
              <a:rPr lang="de-DE" sz="2000" cap="none" dirty="0" smtClean="0">
                <a:solidFill>
                  <a:srgbClr val="019BA5"/>
                </a:solidFill>
              </a:rPr>
              <a:t>RICHTIG:</a:t>
            </a:r>
          </a:p>
          <a:p>
            <a:r>
              <a:rPr lang="de-DE" sz="2000" cap="none" dirty="0" smtClean="0"/>
              <a:t>Grundsätzlich</a:t>
            </a:r>
            <a:r>
              <a:rPr lang="de-DE" sz="2000" b="0" cap="none" dirty="0" smtClean="0"/>
              <a:t> gilt: Für einen wirksamen Vertragsabschluss benötigen Kinder und Jugendliche die </a:t>
            </a:r>
            <a:r>
              <a:rPr lang="de-DE" sz="2000" cap="none" dirty="0" smtClean="0"/>
              <a:t>vorherige Einwilligung</a:t>
            </a:r>
            <a:r>
              <a:rPr lang="de-DE" sz="2000" b="0" cap="none" dirty="0" smtClean="0"/>
              <a:t> oder eine </a:t>
            </a:r>
            <a:r>
              <a:rPr lang="de-DE" sz="2000" cap="none" dirty="0" smtClean="0"/>
              <a:t>nachträgliche Genehmigung </a:t>
            </a:r>
            <a:r>
              <a:rPr lang="de-DE" sz="2000" b="0" cap="none" dirty="0" smtClean="0"/>
              <a:t>ihrer Eltern. Haben sie diese nicht, besteht in der Regel keine Zahlungspflicht. </a:t>
            </a:r>
          </a:p>
          <a:p>
            <a:r>
              <a:rPr lang="de-DE" sz="2000" b="0" cap="none" dirty="0" smtClean="0"/>
              <a:t>Die </a:t>
            </a:r>
            <a:r>
              <a:rPr lang="de-DE" sz="2000" b="0" cap="none" dirty="0"/>
              <a:t>Praxis zeigt: Wenn Eltern </a:t>
            </a:r>
            <a:r>
              <a:rPr lang="de-DE" sz="2000" cap="none" dirty="0"/>
              <a:t>schnell handeln </a:t>
            </a:r>
            <a:r>
              <a:rPr lang="de-DE" sz="2000" b="0" cap="none" dirty="0"/>
              <a:t>und direkt Einspruch gegen die Abbuchungen einlegen, müssen sie oftmals nicht für die In-Game- oder In-App-Käufe ihrer minderjährigen Kinder bezahlen. </a:t>
            </a:r>
            <a:endParaRPr lang="de-DE" sz="2000" b="0" cap="none" dirty="0" smtClean="0"/>
          </a:p>
          <a:p>
            <a:r>
              <a:rPr lang="de-DE" sz="2000" cap="none" dirty="0" smtClean="0"/>
              <a:t>Aber: Warten Eltern </a:t>
            </a:r>
            <a:r>
              <a:rPr lang="de-DE" sz="2000" cap="none" dirty="0"/>
              <a:t>zu lange </a:t>
            </a:r>
            <a:r>
              <a:rPr lang="de-DE" sz="2000" b="0" cap="none" dirty="0"/>
              <a:t>mit dem Einspruch, kann das einer </a:t>
            </a:r>
            <a:r>
              <a:rPr lang="de-DE" sz="2000" cap="none" dirty="0"/>
              <a:t>Duldung</a:t>
            </a:r>
            <a:r>
              <a:rPr lang="de-DE" sz="2000" b="0" cap="none" dirty="0"/>
              <a:t> gleichkommen und somit eine Zahlungspflicht begründen. </a:t>
            </a:r>
          </a:p>
          <a:p>
            <a:endParaRPr lang="de-DE" sz="2000" b="0" cap="none" dirty="0"/>
          </a:p>
        </p:txBody>
      </p:sp>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424626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Frage </a:t>
            </a:r>
            <a:r>
              <a:rPr lang="de-DE" dirty="0" smtClean="0"/>
              <a:t>in die </a:t>
            </a:r>
            <a:r>
              <a:rPr lang="de-DE" dirty="0" smtClean="0"/>
              <a:t>Runde (1)</a:t>
            </a:r>
            <a:endParaRPr lang="de-DE" dirty="0"/>
          </a:p>
        </p:txBody>
      </p:sp>
      <p:sp>
        <p:nvSpPr>
          <p:cNvPr id="10" name="Inhaltsplatzhalter 9"/>
          <p:cNvSpPr>
            <a:spLocks noGrp="1"/>
          </p:cNvSpPr>
          <p:nvPr>
            <p:ph idx="1"/>
          </p:nvPr>
        </p:nvSpPr>
        <p:spPr/>
        <p:txBody>
          <a:bodyPr/>
          <a:lstStyle/>
          <a:p>
            <a:endParaRPr lang="de-DE" sz="2000" cap="none" dirty="0" smtClean="0"/>
          </a:p>
          <a:p>
            <a:r>
              <a:rPr lang="de-DE" sz="2000" b="1" cap="none" dirty="0" smtClean="0"/>
              <a:t>Wie </a:t>
            </a:r>
            <a:r>
              <a:rPr lang="de-DE" sz="2000" b="1" cap="none" dirty="0"/>
              <a:t>oft spielt ihr </a:t>
            </a:r>
            <a:r>
              <a:rPr lang="de-DE" sz="2000" b="1" cap="none" dirty="0" smtClean="0"/>
              <a:t>digitale Spiele?</a:t>
            </a:r>
          </a:p>
          <a:p>
            <a:endParaRPr lang="de-DE" sz="2000" b="0" cap="none" dirty="0" smtClean="0"/>
          </a:p>
          <a:p>
            <a:r>
              <a:rPr lang="de-DE" sz="2000" b="0" cap="none" dirty="0" smtClean="0"/>
              <a:t>a) (fast) täglich</a:t>
            </a:r>
          </a:p>
          <a:p>
            <a:pPr marL="342900" indent="-342900">
              <a:buAutoNum type="alphaLcParenR"/>
            </a:pPr>
            <a:endParaRPr lang="de-DE" sz="2000" b="0" cap="none" dirty="0" smtClean="0"/>
          </a:p>
          <a:p>
            <a:r>
              <a:rPr lang="de-DE" sz="2000" b="0" cap="none" dirty="0" smtClean="0"/>
              <a:t>b) mehrmals pro Woche</a:t>
            </a:r>
          </a:p>
          <a:p>
            <a:endParaRPr lang="de-DE" sz="2000" b="0" cap="none" dirty="0" smtClean="0"/>
          </a:p>
          <a:p>
            <a:r>
              <a:rPr lang="de-DE" sz="2000" b="0" cap="none" dirty="0" smtClean="0"/>
              <a:t>c) etwa einmal pro Woche</a:t>
            </a:r>
          </a:p>
          <a:p>
            <a:endParaRPr lang="de-DE" sz="2000" b="0" cap="none" dirty="0" smtClean="0"/>
          </a:p>
          <a:p>
            <a:r>
              <a:rPr lang="de-DE" sz="2000" b="0" cap="none" dirty="0" smtClean="0"/>
              <a:t>d) seltener oder gar nicht</a:t>
            </a:r>
            <a:endParaRPr lang="de-DE" sz="2000" b="0" cap="non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504" y="2279624"/>
            <a:ext cx="3315871" cy="3336924"/>
          </a:xfrm>
          <a:prstGeom prst="rect">
            <a:avLst/>
          </a:prstGeom>
        </p:spPr>
      </p:pic>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1807819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Welche Antworten Sind richtig?</a:t>
            </a:r>
            <a:endParaRPr lang="de-DE" dirty="0"/>
          </a:p>
        </p:txBody>
      </p:sp>
      <p:sp>
        <p:nvSpPr>
          <p:cNvPr id="10" name="Inhaltsplatzhalter 9"/>
          <p:cNvSpPr>
            <a:spLocks noGrp="1"/>
          </p:cNvSpPr>
          <p:nvPr>
            <p:ph idx="1"/>
          </p:nvPr>
        </p:nvSpPr>
        <p:spPr/>
        <p:txBody>
          <a:bodyPr/>
          <a:lstStyle/>
          <a:p>
            <a:endParaRPr lang="de-DE" sz="2000" cap="none" dirty="0" smtClean="0"/>
          </a:p>
          <a:p>
            <a:r>
              <a:rPr lang="de-DE" sz="2000" cap="none" dirty="0" smtClean="0"/>
              <a:t>Wie </a:t>
            </a:r>
            <a:r>
              <a:rPr lang="de-DE" sz="2000" cap="none" dirty="0"/>
              <a:t>kannst du dich vor Kostenfallen bei In-Game-Käufen schützen? </a:t>
            </a:r>
          </a:p>
          <a:p>
            <a:pPr marL="342900" indent="-342900">
              <a:lnSpc>
                <a:spcPct val="107000"/>
              </a:lnSpc>
              <a:buFont typeface="+mj-lt"/>
              <a:buAutoNum type="arabicParenR"/>
            </a:pPr>
            <a:endParaRPr lang="de-DE" sz="2000" b="0" cap="none" dirty="0">
              <a:ea typeface="Calibri" panose="020F0502020204030204" pitchFamily="34" charset="0"/>
              <a:cs typeface="Times New Roman" panose="02020603050405020304" pitchFamily="18" charset="0"/>
            </a:endParaRPr>
          </a:p>
          <a:p>
            <a:pPr marL="457200" indent="-457200">
              <a:lnSpc>
                <a:spcPct val="107000"/>
              </a:lnSpc>
              <a:buAutoNum type="alphaLcParenR"/>
            </a:pPr>
            <a:r>
              <a:rPr lang="de-DE" sz="2000" b="0" cap="none" dirty="0" smtClean="0">
                <a:ea typeface="Calibri" panose="020F0502020204030204" pitchFamily="34" charset="0"/>
                <a:cs typeface="Times New Roman" panose="02020603050405020304" pitchFamily="18" charset="0"/>
              </a:rPr>
              <a:t>Prüfe </a:t>
            </a:r>
            <a:r>
              <a:rPr lang="de-DE" sz="2000" b="0" cap="none" dirty="0">
                <a:ea typeface="Calibri" panose="020F0502020204030204" pitchFamily="34" charset="0"/>
                <a:cs typeface="Times New Roman" panose="02020603050405020304" pitchFamily="18" charset="0"/>
              </a:rPr>
              <a:t>vor dem Installieren des Spiels, ob für das Weiterkommen im Spiel In-Game-Käufe erforderlich </a:t>
            </a:r>
            <a:r>
              <a:rPr lang="de-DE" sz="2000" b="0" cap="none" dirty="0" smtClean="0">
                <a:ea typeface="Calibri" panose="020F0502020204030204" pitchFamily="34" charset="0"/>
                <a:cs typeface="Times New Roman" panose="02020603050405020304" pitchFamily="18" charset="0"/>
              </a:rPr>
              <a:t>sind.</a:t>
            </a:r>
          </a:p>
          <a:p>
            <a:pPr marL="457200" indent="-457200">
              <a:lnSpc>
                <a:spcPct val="107000"/>
              </a:lnSpc>
              <a:buAutoNum type="alphaLcParenR"/>
            </a:pPr>
            <a:endParaRPr lang="de-DE" sz="2000" b="0" cap="none" dirty="0" smtClean="0">
              <a:ea typeface="Calibri" panose="020F0502020204030204" pitchFamily="34" charset="0"/>
              <a:cs typeface="Times New Roman" panose="02020603050405020304" pitchFamily="18" charset="0"/>
            </a:endParaRPr>
          </a:p>
          <a:p>
            <a:pPr marL="457200" indent="-457200">
              <a:lnSpc>
                <a:spcPct val="107000"/>
              </a:lnSpc>
              <a:buAutoNum type="alphaLcParenR"/>
            </a:pPr>
            <a:r>
              <a:rPr lang="de-DE" sz="2000" b="0" cap="none" dirty="0" smtClean="0">
                <a:ea typeface="Calibri" panose="020F0502020204030204" pitchFamily="34" charset="0"/>
                <a:cs typeface="Times New Roman" panose="02020603050405020304" pitchFamily="18" charset="0"/>
              </a:rPr>
              <a:t>Hinterlege </a:t>
            </a:r>
            <a:r>
              <a:rPr lang="de-DE" sz="2000" b="0" cap="none" dirty="0">
                <a:ea typeface="Calibri" panose="020F0502020204030204" pitchFamily="34" charset="0"/>
                <a:cs typeface="Times New Roman" panose="02020603050405020304" pitchFamily="18" charset="0"/>
              </a:rPr>
              <a:t>keine Zahlungsarten (Kreditkarten-, Konto- oder Handynummern) in deinem Benutzerkonto, sondern nutze </a:t>
            </a:r>
            <a:r>
              <a:rPr lang="de-DE" sz="2000" b="0" cap="none" dirty="0" smtClean="0">
                <a:ea typeface="Calibri" panose="020F0502020204030204" pitchFamily="34" charset="0"/>
                <a:cs typeface="Times New Roman" panose="02020603050405020304" pitchFamily="18" charset="0"/>
              </a:rPr>
              <a:t>Prepaid-Gutscheine.</a:t>
            </a:r>
          </a:p>
          <a:p>
            <a:pPr marL="457200" indent="-457200">
              <a:lnSpc>
                <a:spcPct val="107000"/>
              </a:lnSpc>
              <a:buAutoNum type="alphaLcParenR"/>
            </a:pPr>
            <a:endParaRPr lang="de-DE" sz="2000" dirty="0">
              <a:ea typeface="Calibri" panose="020F0502020204030204" pitchFamily="34" charset="0"/>
              <a:cs typeface="Times New Roman" panose="02020603050405020304" pitchFamily="18" charset="0"/>
            </a:endParaRPr>
          </a:p>
          <a:p>
            <a:pPr marL="457200" indent="-457200">
              <a:lnSpc>
                <a:spcPct val="107000"/>
              </a:lnSpc>
              <a:buAutoNum type="alphaLcParenR"/>
            </a:pPr>
            <a:r>
              <a:rPr lang="de-DE" sz="2000" b="0" cap="none" dirty="0" smtClean="0">
                <a:ea typeface="Calibri" panose="020F0502020204030204" pitchFamily="34" charset="0"/>
                <a:cs typeface="Times New Roman" panose="02020603050405020304" pitchFamily="18" charset="0"/>
              </a:rPr>
              <a:t>Schütze </a:t>
            </a:r>
            <a:r>
              <a:rPr lang="de-DE" sz="2000" b="0" cap="none" dirty="0">
                <a:ea typeface="Calibri" panose="020F0502020204030204" pitchFamily="34" charset="0"/>
                <a:cs typeface="Times New Roman" panose="02020603050405020304" pitchFamily="18" charset="0"/>
              </a:rPr>
              <a:t>alle deine Transaktionen mit einem Passwort.</a:t>
            </a:r>
          </a:p>
          <a:p>
            <a:endParaRPr lang="de-DE" sz="2000" b="0" cap="none" dirty="0"/>
          </a:p>
        </p:txBody>
      </p:sp>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2163214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Alle Antworten sind richtig</a:t>
            </a:r>
            <a:endParaRPr lang="de-DE" dirty="0"/>
          </a:p>
        </p:txBody>
      </p:sp>
      <p:sp>
        <p:nvSpPr>
          <p:cNvPr id="10" name="Inhaltsplatzhalter 9"/>
          <p:cNvSpPr>
            <a:spLocks noGrp="1"/>
          </p:cNvSpPr>
          <p:nvPr>
            <p:ph idx="1"/>
          </p:nvPr>
        </p:nvSpPr>
        <p:spPr/>
        <p:txBody>
          <a:bodyPr/>
          <a:lstStyle/>
          <a:p>
            <a:endParaRPr lang="de-DE" sz="2000" cap="none" dirty="0" smtClean="0"/>
          </a:p>
          <a:p>
            <a:r>
              <a:rPr lang="de-DE" sz="2000" cap="none" dirty="0" smtClean="0"/>
              <a:t>Wie </a:t>
            </a:r>
            <a:r>
              <a:rPr lang="de-DE" sz="2000" cap="none" dirty="0"/>
              <a:t>kannst du dich vor Kostenfallen bei </a:t>
            </a:r>
            <a:r>
              <a:rPr lang="de-DE" sz="2000" cap="none" dirty="0" smtClean="0"/>
              <a:t>In-Game-Käufen </a:t>
            </a:r>
            <a:r>
              <a:rPr lang="de-DE" sz="2000" cap="none" dirty="0"/>
              <a:t>schützen? </a:t>
            </a:r>
            <a:endParaRPr lang="de-DE" sz="2000" cap="none" dirty="0" smtClean="0"/>
          </a:p>
          <a:p>
            <a:pPr marL="342900" indent="-342900">
              <a:lnSpc>
                <a:spcPct val="107000"/>
              </a:lnSpc>
              <a:buFont typeface="+mj-lt"/>
              <a:buAutoNum type="arabicParenR"/>
            </a:pPr>
            <a:endParaRPr lang="de-DE" sz="2000" b="0" cap="none" dirty="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de-DE" sz="2000" cap="none" dirty="0">
                <a:solidFill>
                  <a:srgbClr val="019BA5"/>
                </a:solidFill>
                <a:ea typeface="Calibri" panose="020F0502020204030204" pitchFamily="34" charset="0"/>
                <a:cs typeface="Times New Roman" panose="02020603050405020304" pitchFamily="18" charset="0"/>
              </a:rPr>
              <a:t>RICHTIG: </a:t>
            </a:r>
            <a:r>
              <a:rPr lang="de-DE" sz="2000" b="0" cap="none" dirty="0" smtClean="0">
                <a:ea typeface="Calibri" panose="020F0502020204030204" pitchFamily="34" charset="0"/>
                <a:cs typeface="Times New Roman" panose="02020603050405020304" pitchFamily="18" charset="0"/>
              </a:rPr>
              <a:t>Prüfe </a:t>
            </a:r>
            <a:r>
              <a:rPr lang="de-DE" sz="2000" b="0" cap="none" dirty="0">
                <a:ea typeface="Calibri" panose="020F0502020204030204" pitchFamily="34" charset="0"/>
                <a:cs typeface="Times New Roman" panose="02020603050405020304" pitchFamily="18" charset="0"/>
              </a:rPr>
              <a:t>vor dem Installieren des Spiels, ob für das Weiterkommen im Spiel In-Game-Käufe erforderlich sind</a:t>
            </a:r>
            <a:r>
              <a:rPr lang="de-DE" sz="2000" b="0" cap="none" dirty="0" smtClean="0">
                <a:ea typeface="Calibri" panose="020F0502020204030204" pitchFamily="34" charset="0"/>
                <a:cs typeface="Times New Roman" panose="02020603050405020304" pitchFamily="18" charset="0"/>
              </a:rPr>
              <a:t>.</a:t>
            </a:r>
          </a:p>
          <a:p>
            <a:pPr marL="342900" indent="-342900">
              <a:lnSpc>
                <a:spcPct val="107000"/>
              </a:lnSpc>
              <a:buFont typeface="Wingdings" panose="05000000000000000000" pitchFamily="2" charset="2"/>
              <a:buChar char=""/>
            </a:pPr>
            <a:endParaRPr lang="de-DE" sz="2000" b="0" cap="none" dirty="0">
              <a:solidFill>
                <a:srgbClr val="019BA5"/>
              </a:solidFill>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de-DE" sz="2000" cap="none" dirty="0">
                <a:solidFill>
                  <a:srgbClr val="019BA5"/>
                </a:solidFill>
                <a:ea typeface="Calibri" panose="020F0502020204030204" pitchFamily="34" charset="0"/>
                <a:cs typeface="Times New Roman" panose="02020603050405020304" pitchFamily="18" charset="0"/>
              </a:rPr>
              <a:t>RICHTIG: </a:t>
            </a:r>
            <a:r>
              <a:rPr lang="de-DE" sz="2000" b="0" cap="none" dirty="0" smtClean="0">
                <a:ea typeface="Calibri" panose="020F0502020204030204" pitchFamily="34" charset="0"/>
                <a:cs typeface="Times New Roman" panose="02020603050405020304" pitchFamily="18" charset="0"/>
              </a:rPr>
              <a:t>Hinterlege </a:t>
            </a:r>
            <a:r>
              <a:rPr lang="de-DE" sz="2000" b="0" cap="none" dirty="0">
                <a:ea typeface="Calibri" panose="020F0502020204030204" pitchFamily="34" charset="0"/>
                <a:cs typeface="Times New Roman" panose="02020603050405020304" pitchFamily="18" charset="0"/>
              </a:rPr>
              <a:t>keine Zahlungsarten (Kreditkarten-, Konto- oder Handynummern) in deinem Benutzerkonto, sondern nutze Prepaid-Gutscheine</a:t>
            </a:r>
            <a:r>
              <a:rPr lang="de-DE" sz="2000" b="0" cap="none" dirty="0" smtClean="0">
                <a:ea typeface="Calibri" panose="020F0502020204030204" pitchFamily="34" charset="0"/>
                <a:cs typeface="Times New Roman" panose="02020603050405020304" pitchFamily="18" charset="0"/>
              </a:rPr>
              <a:t>.</a:t>
            </a:r>
          </a:p>
          <a:p>
            <a:pPr marL="342900" indent="-342900">
              <a:lnSpc>
                <a:spcPct val="107000"/>
              </a:lnSpc>
              <a:buFont typeface="Wingdings" panose="05000000000000000000" pitchFamily="2" charset="2"/>
              <a:buChar char=""/>
            </a:pPr>
            <a:endParaRPr lang="de-DE" sz="2000" b="0" cap="none" dirty="0">
              <a:solidFill>
                <a:srgbClr val="019BA5"/>
              </a:solidFill>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de-DE" sz="2000" cap="none" dirty="0">
                <a:solidFill>
                  <a:srgbClr val="019BA5"/>
                </a:solidFill>
                <a:ea typeface="Calibri" panose="020F0502020204030204" pitchFamily="34" charset="0"/>
                <a:cs typeface="Times New Roman" panose="02020603050405020304" pitchFamily="18" charset="0"/>
              </a:rPr>
              <a:t>RICHTIG: </a:t>
            </a:r>
            <a:r>
              <a:rPr lang="de-DE" sz="2000" b="0" cap="none" dirty="0" smtClean="0">
                <a:ea typeface="Calibri" panose="020F0502020204030204" pitchFamily="34" charset="0"/>
                <a:cs typeface="Times New Roman" panose="02020603050405020304" pitchFamily="18" charset="0"/>
              </a:rPr>
              <a:t>Schütze </a:t>
            </a:r>
            <a:r>
              <a:rPr lang="de-DE" sz="2000" b="0" cap="none" dirty="0">
                <a:ea typeface="Calibri" panose="020F0502020204030204" pitchFamily="34" charset="0"/>
                <a:cs typeface="Times New Roman" panose="02020603050405020304" pitchFamily="18" charset="0"/>
              </a:rPr>
              <a:t>alle deine Transaktionen mit einem Passwort</a:t>
            </a:r>
            <a:r>
              <a:rPr lang="de-DE" sz="2000" b="0" cap="none" dirty="0" smtClean="0">
                <a:ea typeface="Calibri" panose="020F0502020204030204" pitchFamily="34" charset="0"/>
                <a:cs typeface="Times New Roman" panose="02020603050405020304" pitchFamily="18" charset="0"/>
              </a:rPr>
              <a:t>.</a:t>
            </a:r>
          </a:p>
          <a:p>
            <a:pPr>
              <a:lnSpc>
                <a:spcPct val="107000"/>
              </a:lnSpc>
            </a:pPr>
            <a:endParaRPr lang="de-DE" sz="2000" dirty="0">
              <a:ea typeface="Calibri" panose="020F0502020204030204" pitchFamily="34" charset="0"/>
              <a:cs typeface="Times New Roman" panose="02020603050405020304" pitchFamily="18" charset="0"/>
            </a:endParaRPr>
          </a:p>
          <a:p>
            <a:pPr>
              <a:lnSpc>
                <a:spcPct val="107000"/>
              </a:lnSpc>
            </a:pPr>
            <a:r>
              <a:rPr lang="de-DE" sz="2000" dirty="0">
                <a:ea typeface="Calibri" panose="020F0502020204030204" pitchFamily="34" charset="0"/>
                <a:cs typeface="Times New Roman" panose="02020603050405020304" pitchFamily="18" charset="0"/>
              </a:rPr>
              <a:t>→ </a:t>
            </a:r>
            <a:r>
              <a:rPr lang="de-DE" sz="2000" cap="none" dirty="0" smtClean="0">
                <a:ea typeface="Calibri" panose="020F0502020204030204" pitchFamily="34" charset="0"/>
                <a:cs typeface="Times New Roman" panose="02020603050405020304" pitchFamily="18" charset="0"/>
              </a:rPr>
              <a:t>Habt ihr noch andere Ideen?</a:t>
            </a:r>
          </a:p>
        </p:txBody>
      </p:sp>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4204896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3"/>
          <a:srcRect l="34500" t="22889" r="49667" b="18000"/>
          <a:stretch/>
        </p:blipFill>
        <p:spPr>
          <a:xfrm>
            <a:off x="528000" y="1238479"/>
            <a:ext cx="2255289" cy="4736107"/>
          </a:xfrm>
          <a:prstGeom prst="rect">
            <a:avLst/>
          </a:prstGeom>
        </p:spPr>
      </p:pic>
      <p:sp>
        <p:nvSpPr>
          <p:cNvPr id="2" name="Titel 1"/>
          <p:cNvSpPr>
            <a:spLocks noGrp="1"/>
          </p:cNvSpPr>
          <p:nvPr>
            <p:ph type="title"/>
          </p:nvPr>
        </p:nvSpPr>
        <p:spPr/>
        <p:txBody>
          <a:bodyPr/>
          <a:lstStyle/>
          <a:p>
            <a:r>
              <a:rPr lang="de-DE" dirty="0" smtClean="0"/>
              <a:t>Weitere Infos</a:t>
            </a:r>
            <a:endParaRPr lang="de-DE" dirty="0"/>
          </a:p>
        </p:txBody>
      </p:sp>
      <p:sp>
        <p:nvSpPr>
          <p:cNvPr id="3" name="Inhaltsplatzhalter 2"/>
          <p:cNvSpPr>
            <a:spLocks noGrp="1"/>
          </p:cNvSpPr>
          <p:nvPr>
            <p:ph idx="1"/>
          </p:nvPr>
        </p:nvSpPr>
        <p:spPr>
          <a:xfrm>
            <a:off x="2536372" y="1238479"/>
            <a:ext cx="8904514" cy="1199921"/>
          </a:xfrm>
        </p:spPr>
        <p:txBody>
          <a:bodyPr/>
          <a:lstStyle/>
          <a:p>
            <a:pPr marL="360000" lvl="4" indent="-324000">
              <a:lnSpc>
                <a:spcPct val="150000"/>
              </a:lnSpc>
              <a:buBlip>
                <a:blip r:embed="rId4"/>
              </a:buBlip>
              <a:defRPr/>
            </a:pPr>
            <a:r>
              <a:rPr lang="de-DE" sz="2000" dirty="0" smtClean="0"/>
              <a:t>Weitere Infos, Artikel, Podcasts und Videos zu diesem und weiteren Themen gibt es auf:</a:t>
            </a:r>
          </a:p>
          <a:p>
            <a:pPr marL="360000" lvl="4" indent="-324000">
              <a:lnSpc>
                <a:spcPct val="150000"/>
              </a:lnSpc>
              <a:buBlip>
                <a:blip r:embed="rId4"/>
              </a:buBlip>
              <a:defRPr/>
            </a:pPr>
            <a:endParaRPr lang="de-DE" sz="2000" dirty="0"/>
          </a:p>
          <a:p>
            <a:endParaRPr lang="de-DE" sz="2000" dirty="0"/>
          </a:p>
          <a:p>
            <a:endParaRPr lang="de-DE" sz="2000" dirty="0" smtClean="0"/>
          </a:p>
          <a:p>
            <a:endParaRPr lang="de-DE" sz="2000" dirty="0" smtClean="0"/>
          </a:p>
          <a:p>
            <a:endParaRPr lang="de-DE" sz="2000" dirty="0"/>
          </a:p>
          <a:p>
            <a:endParaRPr lang="de-DE" sz="2000" dirty="0"/>
          </a:p>
        </p:txBody>
      </p:sp>
      <p:sp>
        <p:nvSpPr>
          <p:cNvPr id="4" name="Fußzeilenplatzhalter 3"/>
          <p:cNvSpPr>
            <a:spLocks noGrp="1"/>
          </p:cNvSpPr>
          <p:nvPr>
            <p:ph type="ftr" sz="quarter" idx="11"/>
          </p:nvPr>
        </p:nvSpPr>
        <p:spPr/>
        <p:txBody>
          <a:bodyPr/>
          <a:lstStyle/>
          <a:p>
            <a:r>
              <a:rPr lang="de-DE" smtClean="0"/>
              <a:t>© 2024 Verbraucherzentrale Bundesverband e.V.</a:t>
            </a:r>
            <a:endParaRPr lang="de-DE" dirty="0"/>
          </a:p>
        </p:txBody>
      </p:sp>
      <p:sp>
        <p:nvSpPr>
          <p:cNvPr id="5" name="Datumsplatzhalter 4"/>
          <p:cNvSpPr>
            <a:spLocks noGrp="1"/>
          </p:cNvSpPr>
          <p:nvPr>
            <p:ph type="dt" sz="half" idx="10"/>
          </p:nvPr>
        </p:nvSpPr>
        <p:spPr/>
        <p:txBody>
          <a:bodyPr/>
          <a:lstStyle/>
          <a:p>
            <a:r>
              <a:rPr lang="de-DE" smtClean="0"/>
              <a:t>Stand: Februar 2025</a:t>
            </a:r>
            <a:endParaRPr lang="de-DE" dirty="0"/>
          </a:p>
        </p:txBody>
      </p:sp>
      <p:pic>
        <p:nvPicPr>
          <p:cNvPr id="7" name="Grafik 6"/>
          <p:cNvPicPr>
            <a:picLocks noChangeAspect="1"/>
          </p:cNvPicPr>
          <p:nvPr/>
        </p:nvPicPr>
        <p:blipFill rotWithShape="1">
          <a:blip r:embed="rId5"/>
          <a:srcRect l="2222" t="75272" r="88194" b="5785"/>
          <a:stretch/>
        </p:blipFill>
        <p:spPr>
          <a:xfrm>
            <a:off x="2130017" y="3416344"/>
            <a:ext cx="1802330" cy="2003832"/>
          </a:xfrm>
          <a:prstGeom prst="rect">
            <a:avLst/>
          </a:prstGeom>
        </p:spPr>
      </p:pic>
      <p:pic>
        <p:nvPicPr>
          <p:cNvPr id="10" name="Grafik 9"/>
          <p:cNvPicPr>
            <a:picLocks noChangeAspect="1"/>
          </p:cNvPicPr>
          <p:nvPr/>
        </p:nvPicPr>
        <p:blipFill rotWithShape="1">
          <a:blip r:embed="rId6"/>
          <a:srcRect l="8889" t="9753" r="10000" b="18889"/>
          <a:stretch/>
        </p:blipFill>
        <p:spPr>
          <a:xfrm>
            <a:off x="6094358" y="2134502"/>
            <a:ext cx="5195983" cy="2571300"/>
          </a:xfrm>
          <a:prstGeom prst="rect">
            <a:avLst/>
          </a:prstGeom>
        </p:spPr>
      </p:pic>
      <p:sp>
        <p:nvSpPr>
          <p:cNvPr id="11" name="Rechteck 10"/>
          <p:cNvSpPr/>
          <p:nvPr/>
        </p:nvSpPr>
        <p:spPr>
          <a:xfrm>
            <a:off x="6094358" y="4794665"/>
            <a:ext cx="4586640" cy="400110"/>
          </a:xfrm>
          <a:prstGeom prst="rect">
            <a:avLst/>
          </a:prstGeom>
        </p:spPr>
        <p:txBody>
          <a:bodyPr wrap="none">
            <a:spAutoFit/>
          </a:bodyPr>
          <a:lstStyle/>
          <a:p>
            <a:r>
              <a:rPr lang="de-DE" sz="2000" b="1" dirty="0">
                <a:solidFill>
                  <a:srgbClr val="C00000"/>
                </a:solidFill>
              </a:rPr>
              <a:t>https://www.verbraucherzentrale.de/</a:t>
            </a:r>
          </a:p>
        </p:txBody>
      </p:sp>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1899" y="4230001"/>
            <a:ext cx="1860167" cy="1860167"/>
          </a:xfrm>
          <a:prstGeom prst="rect">
            <a:avLst/>
          </a:prstGeom>
        </p:spPr>
      </p:pic>
    </p:spTree>
    <p:extLst>
      <p:ext uri="{BB962C8B-B14F-4D97-AF65-F5344CB8AC3E}">
        <p14:creationId xmlns:p14="http://schemas.microsoft.com/office/powerpoint/2010/main" val="3418203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28000" y="4485275"/>
            <a:ext cx="8064000" cy="215444"/>
          </a:xfrm>
        </p:spPr>
        <p:txBody>
          <a:bodyPr/>
          <a:lstStyle/>
          <a:p>
            <a:r>
              <a:rPr lang="de-DE"/>
              <a:t>Impressum</a:t>
            </a:r>
            <a:endParaRPr lang="de-DE" dirty="0"/>
          </a:p>
        </p:txBody>
      </p:sp>
      <p:sp>
        <p:nvSpPr>
          <p:cNvPr id="5" name="Inhaltsplatzhalter 4"/>
          <p:cNvSpPr>
            <a:spLocks noGrp="1"/>
          </p:cNvSpPr>
          <p:nvPr>
            <p:ph idx="1"/>
          </p:nvPr>
        </p:nvSpPr>
        <p:spPr>
          <a:xfrm>
            <a:off x="528638" y="4795838"/>
            <a:ext cx="8062912" cy="1575816"/>
          </a:xfrm>
        </p:spPr>
        <p:txBody>
          <a:bodyPr/>
          <a:lstStyle/>
          <a:p>
            <a:r>
              <a:rPr lang="de-DE" dirty="0"/>
              <a:t>Verbraucherzentrale </a:t>
            </a:r>
            <a:br>
              <a:rPr lang="de-DE" dirty="0"/>
            </a:br>
            <a:r>
              <a:rPr lang="de-DE" dirty="0"/>
              <a:t>Bundesverband e.V.</a:t>
            </a:r>
          </a:p>
          <a:p>
            <a:r>
              <a:rPr lang="de-DE" dirty="0"/>
              <a:t>Rudi-Dutschke-Straße 17 </a:t>
            </a:r>
            <a:br>
              <a:rPr lang="de-DE" dirty="0"/>
            </a:br>
            <a:r>
              <a:rPr lang="de-DE" dirty="0"/>
              <a:t>10969 Berlin</a:t>
            </a:r>
          </a:p>
          <a:p>
            <a:r>
              <a:rPr lang="de-DE" dirty="0"/>
              <a:t>info@vzbv.de</a:t>
            </a:r>
            <a:br>
              <a:rPr lang="de-DE" dirty="0"/>
            </a:br>
            <a:r>
              <a:rPr lang="de-DE" dirty="0"/>
              <a:t>www.vzbv.de</a:t>
            </a:r>
          </a:p>
        </p:txBody>
      </p:sp>
      <p:sp>
        <p:nvSpPr>
          <p:cNvPr id="7" name="Fußzeilenplatzhalter 6">
            <a:extLst>
              <a:ext uri="{C183D7F6-B498-43B3-948B-1728B52AA6E4}">
                <adec:decorative xmlns="" xmlns:adec="http://schemas.microsoft.com/office/drawing/2017/decorative" val="1"/>
              </a:ext>
            </a:extLst>
          </p:cNvPr>
          <p:cNvSpPr>
            <a:spLocks noGrp="1"/>
          </p:cNvSpPr>
          <p:nvPr>
            <p:ph type="ftr" sz="quarter" idx="11"/>
          </p:nvPr>
        </p:nvSpPr>
        <p:spPr>
          <a:xfrm>
            <a:off x="528000" y="6516001"/>
            <a:ext cx="7847651" cy="138499"/>
          </a:xfrm>
        </p:spPr>
        <p:txBody>
          <a:bodyPr/>
          <a:lstStyle/>
          <a:p>
            <a:r>
              <a:rPr lang="de-DE" smtClean="0"/>
              <a:t>© 2024 Verbraucherzentrale Bundesverband e.V.</a:t>
            </a:r>
            <a:endParaRPr lang="de-DE" dirty="0"/>
          </a:p>
        </p:txBody>
      </p:sp>
      <p:sp>
        <p:nvSpPr>
          <p:cNvPr id="8" name="Rechteck 7"/>
          <p:cNvSpPr/>
          <p:nvPr/>
        </p:nvSpPr>
        <p:spPr>
          <a:xfrm>
            <a:off x="302215" y="771840"/>
            <a:ext cx="5391316" cy="1015663"/>
          </a:xfrm>
          <a:prstGeom prst="rect">
            <a:avLst/>
          </a:prstGeom>
        </p:spPr>
        <p:txBody>
          <a:bodyPr wrap="square">
            <a:spAutoFit/>
          </a:bodyPr>
          <a:lstStyle/>
          <a:p>
            <a:r>
              <a:rPr lang="de-DE" sz="1200" dirty="0">
                <a:solidFill>
                  <a:schemeClr val="bg1"/>
                </a:solidFill>
                <a:latin typeface="+mj-lt"/>
              </a:rPr>
              <a:t>Dieses Werk ist lizenziert unter einer Creative </a:t>
            </a:r>
            <a:r>
              <a:rPr lang="de-DE" sz="1200" dirty="0" err="1">
                <a:solidFill>
                  <a:schemeClr val="bg1"/>
                </a:solidFill>
                <a:latin typeface="+mj-lt"/>
              </a:rPr>
              <a:t>Commons</a:t>
            </a:r>
            <a:r>
              <a:rPr lang="de-DE" sz="1200" dirty="0">
                <a:solidFill>
                  <a:schemeClr val="bg1"/>
                </a:solidFill>
                <a:latin typeface="+mj-lt"/>
              </a:rPr>
              <a:t> Namensnennung - Weitergabe unter gleichen Bedingungen 4.0 International </a:t>
            </a:r>
            <a:r>
              <a:rPr lang="de-DE" sz="1200" dirty="0" smtClean="0">
                <a:solidFill>
                  <a:schemeClr val="bg1"/>
                </a:solidFill>
                <a:latin typeface="+mj-lt"/>
              </a:rPr>
              <a:t>Lizenz. </a:t>
            </a:r>
            <a:r>
              <a:rPr lang="de-DE" sz="1200" dirty="0">
                <a:solidFill>
                  <a:schemeClr val="bg1"/>
                </a:solidFill>
                <a:latin typeface="+mj-lt"/>
              </a:rPr>
              <a:t>Der Verbraucherzentrale Bundesverband muss als </a:t>
            </a:r>
            <a:r>
              <a:rPr lang="de-DE" sz="1200" dirty="0" smtClean="0">
                <a:solidFill>
                  <a:schemeClr val="bg1"/>
                </a:solidFill>
                <a:latin typeface="+mj-lt"/>
              </a:rPr>
              <a:t>Quelle genannt </a:t>
            </a:r>
            <a:r>
              <a:rPr lang="de-DE" sz="1200" dirty="0">
                <a:solidFill>
                  <a:schemeClr val="bg1"/>
                </a:solidFill>
                <a:latin typeface="+mj-lt"/>
              </a:rPr>
              <a:t>und die oben genannte Creative </a:t>
            </a:r>
            <a:r>
              <a:rPr lang="de-DE" sz="1200" dirty="0" err="1">
                <a:solidFill>
                  <a:schemeClr val="bg1"/>
                </a:solidFill>
                <a:latin typeface="+mj-lt"/>
              </a:rPr>
              <a:t>Commons</a:t>
            </a:r>
            <a:r>
              <a:rPr lang="de-DE" sz="1200" dirty="0">
                <a:solidFill>
                  <a:schemeClr val="bg1"/>
                </a:solidFill>
                <a:latin typeface="+mj-lt"/>
              </a:rPr>
              <a:t>-Lizenz verwendet werden</a:t>
            </a:r>
            <a:r>
              <a:rPr lang="de-DE" sz="1200" dirty="0" smtClean="0">
                <a:solidFill>
                  <a:schemeClr val="bg1"/>
                </a:solidFill>
                <a:latin typeface="+mj-lt"/>
              </a:rPr>
              <a:t>. Lizenztext </a:t>
            </a:r>
            <a:r>
              <a:rPr lang="de-DE" sz="1200" dirty="0">
                <a:solidFill>
                  <a:schemeClr val="bg1"/>
                </a:solidFill>
                <a:latin typeface="+mj-lt"/>
              </a:rPr>
              <a:t>unter http://creativecommons.org/licenses/by-sa/4.0/</a:t>
            </a: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245007"/>
            <a:ext cx="1242743" cy="479659"/>
          </a:xfrm>
          <a:prstGeom prst="rect">
            <a:avLst/>
          </a:prstGeom>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3804" y="4666631"/>
            <a:ext cx="2312757" cy="1455873"/>
          </a:xfrm>
          <a:prstGeom prst="rect">
            <a:avLst/>
          </a:prstGeom>
        </p:spPr>
      </p:pic>
      <p:sp>
        <p:nvSpPr>
          <p:cNvPr id="13" name="Inhaltsplatzhalter 4"/>
          <p:cNvSpPr txBox="1">
            <a:spLocks/>
          </p:cNvSpPr>
          <p:nvPr/>
        </p:nvSpPr>
        <p:spPr>
          <a:xfrm>
            <a:off x="396000" y="3540154"/>
            <a:ext cx="4136923" cy="550920"/>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400" b="0" kern="1200" cap="none" baseline="0">
                <a:solidFill>
                  <a:schemeClr val="bg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4"/>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b="1" dirty="0" smtClean="0"/>
              <a:t>www.verbraucherchecker.de</a:t>
            </a:r>
          </a:p>
          <a:p>
            <a:r>
              <a:rPr lang="de-DE" b="1" dirty="0" smtClean="0"/>
              <a:t>www.instagram.com/verbraucherchecker</a:t>
            </a:r>
            <a:endParaRPr lang="de-DE" b="1"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259987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Frage </a:t>
            </a:r>
            <a:r>
              <a:rPr lang="de-DE" dirty="0" smtClean="0"/>
              <a:t>in die </a:t>
            </a:r>
            <a:r>
              <a:rPr lang="de-DE" dirty="0" smtClean="0"/>
              <a:t>Runde (2)</a:t>
            </a:r>
            <a:endParaRPr lang="de-DE" dirty="0"/>
          </a:p>
        </p:txBody>
      </p:sp>
      <p:sp>
        <p:nvSpPr>
          <p:cNvPr id="10" name="Inhaltsplatzhalter 9"/>
          <p:cNvSpPr>
            <a:spLocks noGrp="1"/>
          </p:cNvSpPr>
          <p:nvPr>
            <p:ph idx="1"/>
          </p:nvPr>
        </p:nvSpPr>
        <p:spPr/>
        <p:txBody>
          <a:bodyPr/>
          <a:lstStyle/>
          <a:p>
            <a:endParaRPr lang="de-DE" sz="2000" cap="none" dirty="0" smtClean="0">
              <a:solidFill>
                <a:srgbClr val="019BA5"/>
              </a:solidFill>
            </a:endParaRPr>
          </a:p>
          <a:p>
            <a:r>
              <a:rPr lang="de-DE" sz="2000" b="1" cap="none" dirty="0" smtClean="0"/>
              <a:t>Welches </a:t>
            </a:r>
            <a:r>
              <a:rPr lang="de-DE" sz="2000" b="1" cap="none" dirty="0"/>
              <a:t>Endgerät nutzt ihr am meisten, um </a:t>
            </a:r>
            <a:r>
              <a:rPr lang="de-DE" sz="2000" b="1" cap="none" dirty="0" smtClean="0"/>
              <a:t>digitale Spiele </a:t>
            </a:r>
            <a:r>
              <a:rPr lang="de-DE" sz="2000" b="1" cap="none" dirty="0"/>
              <a:t>zu spielen</a:t>
            </a:r>
            <a:r>
              <a:rPr lang="de-DE" sz="2000" b="1" cap="none" dirty="0" smtClean="0"/>
              <a:t>?</a:t>
            </a:r>
          </a:p>
          <a:p>
            <a:endParaRPr lang="de-DE" sz="2000" b="0" cap="none" dirty="0" smtClean="0"/>
          </a:p>
          <a:p>
            <a:r>
              <a:rPr lang="de-DE" sz="2000" b="0" cap="none" dirty="0" smtClean="0"/>
              <a:t>a) Smartphone/Tablet</a:t>
            </a:r>
          </a:p>
          <a:p>
            <a:pPr marL="342900" indent="-342900">
              <a:buAutoNum type="alphaLcParenR"/>
            </a:pPr>
            <a:endParaRPr lang="de-DE" sz="2000" b="0" cap="none" dirty="0"/>
          </a:p>
          <a:p>
            <a:r>
              <a:rPr lang="de-DE" sz="2000" b="0" cap="none" dirty="0"/>
              <a:t>b) </a:t>
            </a:r>
            <a:r>
              <a:rPr lang="de-DE" sz="2000" b="0" cap="none" dirty="0" smtClean="0"/>
              <a:t>PC/Laptop</a:t>
            </a:r>
          </a:p>
          <a:p>
            <a:endParaRPr lang="de-DE" sz="2000" b="0" cap="none" dirty="0"/>
          </a:p>
          <a:p>
            <a:r>
              <a:rPr lang="de-DE" sz="2000" b="0" cap="none" dirty="0"/>
              <a:t>c) Konsole: </a:t>
            </a:r>
            <a:r>
              <a:rPr lang="de-DE" sz="2000" b="0" cap="none" dirty="0" smtClean="0"/>
              <a:t>Playstation/Xbox/Nintendo-</a:t>
            </a:r>
            <a:br>
              <a:rPr lang="de-DE" sz="2000" b="0" cap="none" dirty="0" smtClean="0"/>
            </a:br>
            <a:r>
              <a:rPr lang="de-DE" sz="2000" b="0" cap="none" dirty="0" smtClean="0"/>
              <a:t>    Switch</a:t>
            </a:r>
          </a:p>
          <a:p>
            <a:endParaRPr lang="de-DE" sz="2000" b="0" cap="none" dirty="0"/>
          </a:p>
          <a:p>
            <a:r>
              <a:rPr lang="de-DE" sz="2000" b="0" cap="none" dirty="0" smtClean="0"/>
              <a:t>d) Ich spiele keine Spiele.</a:t>
            </a:r>
            <a:endParaRPr lang="de-DE" sz="2000" b="0" cap="none" dirty="0"/>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230" y="2279624"/>
            <a:ext cx="3315871" cy="3336924"/>
          </a:xfrm>
          <a:prstGeom prst="rect">
            <a:avLst/>
          </a:prstGeom>
        </p:spPr>
      </p:pic>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3931855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Fragen </a:t>
            </a:r>
            <a:r>
              <a:rPr lang="de-DE" dirty="0" smtClean="0"/>
              <a:t>in die </a:t>
            </a:r>
            <a:r>
              <a:rPr lang="de-DE" dirty="0" smtClean="0"/>
              <a:t>Runde (3)</a:t>
            </a:r>
            <a:endParaRPr lang="de-DE" dirty="0"/>
          </a:p>
        </p:txBody>
      </p:sp>
      <p:sp>
        <p:nvSpPr>
          <p:cNvPr id="10" name="Inhaltsplatzhalter 9"/>
          <p:cNvSpPr>
            <a:spLocks noGrp="1"/>
          </p:cNvSpPr>
          <p:nvPr>
            <p:ph idx="1"/>
          </p:nvPr>
        </p:nvSpPr>
        <p:spPr>
          <a:xfrm>
            <a:off x="660894" y="2864251"/>
            <a:ext cx="3094876" cy="919704"/>
          </a:xfrm>
        </p:spPr>
        <p:txBody>
          <a:bodyPr/>
          <a:lstStyle/>
          <a:p>
            <a:r>
              <a:rPr lang="de-DE" sz="2000" b="1" cap="none" dirty="0" smtClean="0"/>
              <a:t>Welche digitalen Spiele spielt ihr?</a:t>
            </a:r>
            <a:endParaRPr lang="de-DE" sz="2000" b="1" cap="none" dirty="0"/>
          </a:p>
        </p:txBody>
      </p:sp>
      <p:sp>
        <p:nvSpPr>
          <p:cNvPr id="12" name="Inhaltsplatzhalter 9"/>
          <p:cNvSpPr txBox="1">
            <a:spLocks/>
          </p:cNvSpPr>
          <p:nvPr/>
        </p:nvSpPr>
        <p:spPr>
          <a:xfrm>
            <a:off x="8566661" y="2864251"/>
            <a:ext cx="2766349" cy="1092607"/>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1" kern="1200" cap="all" baseline="0">
                <a:solidFill>
                  <a:schemeClr val="tx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3"/>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000" cap="none" dirty="0"/>
              <a:t>Warum spielt ihr keine digitalen Spiele?</a:t>
            </a:r>
            <a:endParaRPr lang="de-DE" sz="2000" dirty="0"/>
          </a:p>
          <a:p>
            <a:endParaRPr lang="de-DE" sz="2000" b="0" cap="none" dirty="0"/>
          </a:p>
        </p:txBody>
      </p:sp>
      <p:graphicFrame>
        <p:nvGraphicFramePr>
          <p:cNvPr id="3" name="Diagramm 2"/>
          <p:cNvGraphicFramePr/>
          <p:nvPr>
            <p:extLst>
              <p:ext uri="{D42A27DB-BD31-4B8C-83A1-F6EECF244321}">
                <p14:modId xmlns:p14="http://schemas.microsoft.com/office/powerpoint/2010/main" val="2882934146"/>
              </p:ext>
            </p:extLst>
          </p:nvPr>
        </p:nvGraphicFramePr>
        <p:xfrm>
          <a:off x="3888662" y="2277891"/>
          <a:ext cx="4412214" cy="24676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ußzeilenplatzhalter 3"/>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2909635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230" y="2279624"/>
            <a:ext cx="3315871" cy="3336924"/>
          </a:xfrm>
          <a:prstGeom prst="rect">
            <a:avLst/>
          </a:prstGeom>
        </p:spPr>
      </p:pic>
      <p:sp>
        <p:nvSpPr>
          <p:cNvPr id="9" name="Titel 8"/>
          <p:cNvSpPr>
            <a:spLocks noGrp="1"/>
          </p:cNvSpPr>
          <p:nvPr>
            <p:ph type="title"/>
          </p:nvPr>
        </p:nvSpPr>
        <p:spPr/>
        <p:txBody>
          <a:bodyPr/>
          <a:lstStyle/>
          <a:p>
            <a:r>
              <a:rPr lang="de-DE" dirty="0" smtClean="0"/>
              <a:t>Frage </a:t>
            </a:r>
            <a:r>
              <a:rPr lang="de-DE" dirty="0" smtClean="0"/>
              <a:t>in die </a:t>
            </a:r>
            <a:r>
              <a:rPr lang="de-DE" dirty="0" smtClean="0"/>
              <a:t>Runde (4)</a:t>
            </a:r>
            <a:endParaRPr lang="de-DE" dirty="0"/>
          </a:p>
        </p:txBody>
      </p:sp>
      <p:sp>
        <p:nvSpPr>
          <p:cNvPr id="10" name="Inhaltsplatzhalter 9"/>
          <p:cNvSpPr>
            <a:spLocks noGrp="1"/>
          </p:cNvSpPr>
          <p:nvPr>
            <p:ph idx="1"/>
          </p:nvPr>
        </p:nvSpPr>
        <p:spPr/>
        <p:txBody>
          <a:bodyPr/>
          <a:lstStyle/>
          <a:p>
            <a:pPr>
              <a:lnSpc>
                <a:spcPct val="150000"/>
              </a:lnSpc>
            </a:pPr>
            <a:r>
              <a:rPr lang="de-DE" sz="2000" b="1" cap="none" dirty="0" smtClean="0"/>
              <a:t>Habt </a:t>
            </a:r>
            <a:r>
              <a:rPr lang="de-DE" sz="2000" b="1" cap="none" dirty="0"/>
              <a:t>ihr schon einmal Geld für Zusatzinhalte </a:t>
            </a:r>
            <a:r>
              <a:rPr lang="de-DE" sz="2000" b="1" cap="none" dirty="0" smtClean="0"/>
              <a:t>in digitalen Spielen </a:t>
            </a:r>
            <a:r>
              <a:rPr lang="de-DE" sz="2000" b="1" cap="none" dirty="0"/>
              <a:t>bezahlt</a:t>
            </a:r>
            <a:r>
              <a:rPr lang="de-DE" sz="2000" b="1" cap="none" dirty="0" smtClean="0"/>
              <a:t>,</a:t>
            </a:r>
            <a:r>
              <a:rPr lang="de-DE" sz="2000" b="1" cap="none" dirty="0"/>
              <a:t> </a:t>
            </a:r>
            <a:r>
              <a:rPr lang="de-DE" sz="2000" b="1" cap="none" dirty="0" smtClean="0"/>
              <a:t/>
            </a:r>
            <a:br>
              <a:rPr lang="de-DE" sz="2000" b="1" cap="none" dirty="0" smtClean="0"/>
            </a:br>
            <a:r>
              <a:rPr lang="de-DE" sz="2000" b="1" cap="none" dirty="0" smtClean="0"/>
              <a:t>z. </a:t>
            </a:r>
            <a:r>
              <a:rPr lang="de-DE" sz="2000" b="1" cap="none" dirty="0"/>
              <a:t>B. für neue Charaktere, </a:t>
            </a:r>
            <a:r>
              <a:rPr lang="de-DE" sz="2000" b="1" cap="none" dirty="0" smtClean="0"/>
              <a:t>Fahrzeuge oder einen Zeitvorsprung?</a:t>
            </a:r>
          </a:p>
          <a:p>
            <a:endParaRPr lang="de-DE" sz="2000" dirty="0">
              <a:solidFill>
                <a:srgbClr val="019BA5"/>
              </a:solidFill>
            </a:endParaRPr>
          </a:p>
          <a:p>
            <a:pPr marL="342900" indent="-342900">
              <a:buAutoNum type="alphaLcParenR"/>
            </a:pPr>
            <a:r>
              <a:rPr lang="de-DE" sz="2000" b="0" cap="none" dirty="0" smtClean="0"/>
              <a:t>Ja</a:t>
            </a:r>
            <a:r>
              <a:rPr lang="de-DE" sz="2000" b="0" cap="none" dirty="0"/>
              <a:t>, bereits mehrfach. </a:t>
            </a:r>
            <a:endParaRPr lang="de-DE" sz="2000" b="0" cap="none" dirty="0" smtClean="0"/>
          </a:p>
          <a:p>
            <a:pPr marL="342900" indent="-342900">
              <a:buAutoNum type="alphaLcParenR"/>
            </a:pPr>
            <a:endParaRPr lang="de-DE" sz="2000" b="0" cap="none" dirty="0"/>
          </a:p>
          <a:p>
            <a:r>
              <a:rPr lang="de-DE" sz="2000" b="0" cap="none" dirty="0"/>
              <a:t>b) </a:t>
            </a:r>
            <a:r>
              <a:rPr lang="de-DE" sz="2000" b="0" cap="none" dirty="0" smtClean="0"/>
              <a:t>Ja, bisher </a:t>
            </a:r>
            <a:r>
              <a:rPr lang="de-DE" sz="2000" b="0" cap="none" dirty="0"/>
              <a:t>nur einmal. </a:t>
            </a:r>
            <a:endParaRPr lang="de-DE" sz="2000" b="0" cap="none" dirty="0" smtClean="0"/>
          </a:p>
          <a:p>
            <a:endParaRPr lang="de-DE" sz="2000" b="0" cap="none" dirty="0"/>
          </a:p>
          <a:p>
            <a:r>
              <a:rPr lang="de-DE" sz="2000" b="0" cap="none" dirty="0"/>
              <a:t>c) Nein, ich gebe kein Geld für </a:t>
            </a:r>
            <a:r>
              <a:rPr lang="de-DE" sz="2000" b="0" cap="none" dirty="0" smtClean="0"/>
              <a:t>Extras aus</a:t>
            </a:r>
            <a:r>
              <a:rPr lang="de-DE" sz="2000" b="0" cap="none" dirty="0"/>
              <a:t>. </a:t>
            </a:r>
            <a:endParaRPr lang="de-DE" sz="2000" b="0" cap="none" dirty="0" smtClean="0"/>
          </a:p>
          <a:p>
            <a:endParaRPr lang="de-DE" sz="2000" b="0" cap="none" dirty="0"/>
          </a:p>
          <a:p>
            <a:r>
              <a:rPr lang="de-DE" sz="2000" b="0" cap="none" dirty="0"/>
              <a:t>d) Nein, ich spiele keine digitalen Spiele</a:t>
            </a:r>
            <a:r>
              <a:rPr lang="de-DE" sz="2000" b="0" cap="none" dirty="0" smtClean="0"/>
              <a:t>.</a:t>
            </a:r>
            <a:br>
              <a:rPr lang="de-DE" sz="2000" b="0" cap="none" dirty="0" smtClean="0"/>
            </a:br>
            <a:endParaRPr lang="de-DE" sz="2000" b="0" cap="none" dirty="0"/>
          </a:p>
          <a:p>
            <a:endParaRPr lang="de-DE" sz="2000" b="0" cap="none" dirty="0"/>
          </a:p>
          <a:p>
            <a:endParaRPr lang="de-DE" sz="2000" b="0" cap="none" dirty="0"/>
          </a:p>
        </p:txBody>
      </p:sp>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927316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Aufgabenstellung</a:t>
            </a:r>
            <a:endParaRPr lang="de-DE" dirty="0"/>
          </a:p>
        </p:txBody>
      </p:sp>
      <p:sp>
        <p:nvSpPr>
          <p:cNvPr id="4" name="Inhaltsplatzhalter 3"/>
          <p:cNvSpPr>
            <a:spLocks noGrp="1"/>
          </p:cNvSpPr>
          <p:nvPr>
            <p:ph idx="1"/>
          </p:nvPr>
        </p:nvSpPr>
        <p:spPr>
          <a:xfrm>
            <a:off x="528001" y="1238479"/>
            <a:ext cx="4603292" cy="4931122"/>
          </a:xfrm>
        </p:spPr>
        <p:txBody>
          <a:bodyPr/>
          <a:lstStyle/>
          <a:p>
            <a:pPr marL="360000" lvl="4" indent="-324000">
              <a:lnSpc>
                <a:spcPct val="150000"/>
              </a:lnSpc>
              <a:buBlip>
                <a:blip r:embed="rId3"/>
              </a:buBlip>
              <a:defRPr/>
            </a:pPr>
            <a:r>
              <a:rPr lang="de-DE" sz="2000" dirty="0"/>
              <a:t>Findet euch bitte in </a:t>
            </a:r>
            <a:r>
              <a:rPr lang="de-DE" sz="2000" b="1" dirty="0">
                <a:solidFill>
                  <a:schemeClr val="accent1"/>
                </a:solidFill>
              </a:rPr>
              <a:t>Kleingruppen</a:t>
            </a:r>
            <a:r>
              <a:rPr lang="de-DE" sz="2000" dirty="0"/>
              <a:t> zusammen </a:t>
            </a:r>
          </a:p>
          <a:p>
            <a:pPr marL="360000" lvl="4" indent="-324000">
              <a:lnSpc>
                <a:spcPct val="150000"/>
              </a:lnSpc>
              <a:buBlip>
                <a:blip r:embed="rId3"/>
              </a:buBlip>
              <a:defRPr/>
            </a:pPr>
            <a:r>
              <a:rPr lang="de-DE" sz="2000" dirty="0" smtClean="0"/>
              <a:t>Nutzt </a:t>
            </a:r>
            <a:r>
              <a:rPr lang="de-DE" sz="2000" dirty="0"/>
              <a:t>das </a:t>
            </a:r>
            <a:r>
              <a:rPr lang="de-DE" sz="2000" b="1" dirty="0">
                <a:solidFill>
                  <a:schemeClr val="accent1"/>
                </a:solidFill>
              </a:rPr>
              <a:t>Arbeitsblatt</a:t>
            </a:r>
            <a:r>
              <a:rPr lang="de-DE" sz="2000" dirty="0"/>
              <a:t> und </a:t>
            </a:r>
            <a:r>
              <a:rPr lang="de-DE" sz="2000" dirty="0" smtClean="0"/>
              <a:t>beantwortet auf dem Arbeitsblatt zum Thema: </a:t>
            </a:r>
            <a:endParaRPr lang="de-DE" sz="2000" dirty="0"/>
          </a:p>
          <a:p>
            <a:pPr>
              <a:lnSpc>
                <a:spcPct val="150000"/>
              </a:lnSpc>
            </a:pPr>
            <a:r>
              <a:rPr lang="de-DE" sz="2000" b="1" dirty="0" smtClean="0">
                <a:solidFill>
                  <a:schemeClr val="accent1"/>
                </a:solidFill>
              </a:rPr>
              <a:t>Online-Gaming, In-Game-Käufe und Lootboxen</a:t>
            </a:r>
            <a:endParaRPr lang="de-DE" sz="2000" b="1" dirty="0">
              <a:solidFill>
                <a:schemeClr val="accent1"/>
              </a:solidFill>
            </a:endParaRPr>
          </a:p>
        </p:txBody>
      </p:sp>
      <p:sp>
        <p:nvSpPr>
          <p:cNvPr id="8" name="Inhaltsplatzhalter 3"/>
          <p:cNvSpPr txBox="1">
            <a:spLocks/>
          </p:cNvSpPr>
          <p:nvPr/>
        </p:nvSpPr>
        <p:spPr>
          <a:xfrm>
            <a:off x="6094358" y="1234071"/>
            <a:ext cx="4511040" cy="2308324"/>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1" kern="1200" cap="all" baseline="0">
                <a:solidFill>
                  <a:schemeClr val="tx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3"/>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de-DE" sz="2000" b="0" cap="none" dirty="0"/>
              <a:t>Recherchiert mit Hilfe der Informationsmaterialien auf dem </a:t>
            </a:r>
            <a:r>
              <a:rPr lang="de-DE" sz="2000" cap="none" dirty="0" err="1">
                <a:solidFill>
                  <a:schemeClr val="accent1"/>
                </a:solidFill>
              </a:rPr>
              <a:t>Checker</a:t>
            </a:r>
            <a:r>
              <a:rPr lang="de-DE" sz="2000" cap="none" dirty="0">
                <a:solidFill>
                  <a:schemeClr val="accent1"/>
                </a:solidFill>
              </a:rPr>
              <a:t>-Space</a:t>
            </a:r>
            <a:r>
              <a:rPr lang="de-DE" sz="2000" b="0" cap="none" dirty="0"/>
              <a:t> unter </a:t>
            </a:r>
            <a:r>
              <a:rPr lang="de-DE" sz="2000" cap="none" dirty="0">
                <a:solidFill>
                  <a:schemeClr val="accent1"/>
                </a:solidFill>
              </a:rPr>
              <a:t>www.verbraucherchecker.de</a:t>
            </a:r>
            <a:r>
              <a:rPr lang="de-DE" sz="2000" b="0" cap="none" dirty="0"/>
              <a:t> die für euch wichtigen </a:t>
            </a:r>
            <a:r>
              <a:rPr lang="de-DE" sz="2000" b="0" cap="none" dirty="0" smtClean="0"/>
              <a:t>Informationen: </a:t>
            </a:r>
            <a:endParaRPr lang="de-DE" sz="2000"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
        <p:nvSpPr>
          <p:cNvPr id="5" name="Fußzeilenplatzhalter 4"/>
          <p:cNvSpPr>
            <a:spLocks noGrp="1"/>
          </p:cNvSpPr>
          <p:nvPr>
            <p:ph type="ftr" sz="quarter" idx="11"/>
          </p:nvPr>
        </p:nvSpPr>
        <p:spPr/>
        <p:txBody>
          <a:bodyPr/>
          <a:lstStyle/>
          <a:p>
            <a:r>
              <a:rPr lang="de-DE" smtClean="0"/>
              <a:t>© 2024 Verbraucherzentrale Bundesverband e.V.</a:t>
            </a:r>
            <a:endParaRPr lang="de-DE" dirty="0"/>
          </a:p>
        </p:txBody>
      </p:sp>
      <p:cxnSp>
        <p:nvCxnSpPr>
          <p:cNvPr id="11" name="Gerader Verbinder 10"/>
          <p:cNvCxnSpPr/>
          <p:nvPr/>
        </p:nvCxnSpPr>
        <p:spPr>
          <a:xfrm>
            <a:off x="5635577" y="1280607"/>
            <a:ext cx="10550" cy="4625873"/>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4"/>
          <a:stretch>
            <a:fillRect/>
          </a:stretch>
        </p:blipFill>
        <p:spPr>
          <a:xfrm rot="472625">
            <a:off x="2202791" y="4343311"/>
            <a:ext cx="1779334" cy="1712442"/>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Grafik 11"/>
          <p:cNvPicPr>
            <a:picLocks noChangeAspect="1"/>
          </p:cNvPicPr>
          <p:nvPr/>
        </p:nvPicPr>
        <p:blipFill rotWithShape="1">
          <a:blip r:embed="rId5"/>
          <a:srcRect l="2222" t="75272" r="88194" b="5785"/>
          <a:stretch/>
        </p:blipFill>
        <p:spPr>
          <a:xfrm>
            <a:off x="6697133" y="3779441"/>
            <a:ext cx="1252051" cy="1392032"/>
          </a:xfrm>
          <a:prstGeom prst="rect">
            <a:avLst/>
          </a:prstGeom>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8010" y="3716157"/>
            <a:ext cx="2369490" cy="2369490"/>
          </a:xfrm>
          <a:prstGeom prst="rect">
            <a:avLst/>
          </a:prstGeom>
        </p:spPr>
      </p:pic>
    </p:spTree>
    <p:extLst>
      <p:ext uri="{BB962C8B-B14F-4D97-AF65-F5344CB8AC3E}">
        <p14:creationId xmlns:p14="http://schemas.microsoft.com/office/powerpoint/2010/main" val="1432837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Auswertung: Quiz</a:t>
            </a:r>
            <a:endParaRPr lang="de-DE" dirty="0"/>
          </a:p>
        </p:txBody>
      </p:sp>
      <p:pic>
        <p:nvPicPr>
          <p:cNvPr id="8" name="Inhaltsplatzhalt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6697" y="2988286"/>
            <a:ext cx="3810906" cy="2850639"/>
          </a:xfrm>
          <a:prstGeom prst="rect">
            <a:avLst/>
          </a:prstGeom>
        </p:spPr>
      </p:pic>
      <p:sp>
        <p:nvSpPr>
          <p:cNvPr id="9" name="Ovale Legende 8"/>
          <p:cNvSpPr/>
          <p:nvPr/>
        </p:nvSpPr>
        <p:spPr>
          <a:xfrm>
            <a:off x="7806001" y="1279236"/>
            <a:ext cx="1796771" cy="1432874"/>
          </a:xfrm>
          <a:prstGeom prst="wedgeEllipseCallout">
            <a:avLst>
              <a:gd name="adj1" fmla="val -60707"/>
              <a:gd name="adj2" fmla="val 92105"/>
            </a:avLst>
          </a:prstGeom>
          <a:solidFill>
            <a:srgbClr val="6B368A"/>
          </a:solidFill>
          <a:ln>
            <a:solidFill>
              <a:srgbClr val="6B368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0" name="Wolkenförmige Legende 9"/>
          <p:cNvSpPr/>
          <p:nvPr/>
        </p:nvSpPr>
        <p:spPr>
          <a:xfrm>
            <a:off x="2080181" y="1508289"/>
            <a:ext cx="3346516" cy="2234221"/>
          </a:xfrm>
          <a:prstGeom prst="cloudCallout">
            <a:avLst>
              <a:gd name="adj1" fmla="val 69816"/>
              <a:gd name="adj2" fmla="val 31602"/>
            </a:avLst>
          </a:prstGeom>
          <a:solidFill>
            <a:srgbClr val="019BA5"/>
          </a:solidFill>
          <a:ln>
            <a:solidFill>
              <a:srgbClr val="019BA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1" name="Wolkenförmige Legende 10"/>
          <p:cNvSpPr/>
          <p:nvPr/>
        </p:nvSpPr>
        <p:spPr>
          <a:xfrm rot="10372336" flipH="1">
            <a:off x="2683779" y="4320627"/>
            <a:ext cx="2367687" cy="1671326"/>
          </a:xfrm>
          <a:prstGeom prst="cloudCallout">
            <a:avLst>
              <a:gd name="adj1" fmla="val 69816"/>
              <a:gd name="adj2" fmla="val 31602"/>
            </a:avLst>
          </a:prstGeom>
          <a:solidFill>
            <a:srgbClr val="6B368A"/>
          </a:solidFill>
          <a:ln>
            <a:solidFill>
              <a:srgbClr val="6B368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 name="Fußzeilenplatzhalter 3"/>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2333058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Was sind „In-Game-Käufe“?</a:t>
            </a:r>
          </a:p>
        </p:txBody>
      </p:sp>
      <p:sp>
        <p:nvSpPr>
          <p:cNvPr id="10" name="Inhaltsplatzhalter 9"/>
          <p:cNvSpPr>
            <a:spLocks noGrp="1"/>
          </p:cNvSpPr>
          <p:nvPr>
            <p:ph idx="1"/>
          </p:nvPr>
        </p:nvSpPr>
        <p:spPr/>
        <p:txBody>
          <a:bodyPr/>
          <a:lstStyle/>
          <a:p>
            <a:endParaRPr lang="de-DE" cap="none" dirty="0" smtClean="0"/>
          </a:p>
          <a:p>
            <a:r>
              <a:rPr lang="de-DE" cap="none" dirty="0" smtClean="0">
                <a:solidFill>
                  <a:srgbClr val="019BA5"/>
                </a:solidFill>
              </a:rPr>
              <a:t/>
            </a:r>
            <a:br>
              <a:rPr lang="de-DE" cap="none" dirty="0" smtClean="0">
                <a:solidFill>
                  <a:srgbClr val="019BA5"/>
                </a:solidFill>
              </a:rPr>
            </a:br>
            <a:endParaRPr lang="de-DE" cap="none" dirty="0">
              <a:solidFill>
                <a:srgbClr val="019BA5"/>
              </a:solidFill>
            </a:endParaRPr>
          </a:p>
          <a:p>
            <a:endParaRPr lang="de-DE" b="0" cap="none" dirty="0"/>
          </a:p>
        </p:txBody>
      </p:sp>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4065244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a:t>
            </a:r>
            <a:r>
              <a:rPr lang="de-DE" dirty="0"/>
              <a:t>In-Game-Käufe</a:t>
            </a:r>
            <a:r>
              <a:rPr lang="de-DE" dirty="0" smtClean="0"/>
              <a:t>“ sind…</a:t>
            </a:r>
            <a:endParaRPr lang="de-DE" dirty="0"/>
          </a:p>
        </p:txBody>
      </p:sp>
      <p:sp>
        <p:nvSpPr>
          <p:cNvPr id="10" name="Inhaltsplatzhalter 9"/>
          <p:cNvSpPr>
            <a:spLocks noGrp="1"/>
          </p:cNvSpPr>
          <p:nvPr>
            <p:ph idx="1"/>
          </p:nvPr>
        </p:nvSpPr>
        <p:spPr/>
        <p:txBody>
          <a:bodyPr/>
          <a:lstStyle/>
          <a:p>
            <a:r>
              <a:rPr lang="de-DE" sz="2000" b="0" cap="none" dirty="0" smtClean="0"/>
              <a:t>In-Game-Käufe </a:t>
            </a:r>
            <a:r>
              <a:rPr lang="de-DE" sz="2000" b="0" cap="none" dirty="0"/>
              <a:t>sind grundsätzlich alle Käufe, die du während eines Spiels tätigen </a:t>
            </a:r>
            <a:r>
              <a:rPr lang="de-DE" sz="2000" b="0" cap="none" dirty="0" smtClean="0"/>
              <a:t>kannst, egal auf welchem Endgerät. </a:t>
            </a:r>
            <a:r>
              <a:rPr lang="de-DE" sz="2000" b="0" cap="none" dirty="0"/>
              <a:t>Bei Spiele-Apps spricht man von In-App-Käufen.</a:t>
            </a:r>
          </a:p>
          <a:p>
            <a:endParaRPr lang="de-DE" sz="2000" b="0" cap="none" dirty="0" smtClean="0"/>
          </a:p>
          <a:p>
            <a:r>
              <a:rPr lang="de-DE" sz="2000" cap="none" dirty="0" smtClean="0"/>
              <a:t>DAS PROBLEM:</a:t>
            </a:r>
          </a:p>
          <a:p>
            <a:r>
              <a:rPr lang="de-DE" sz="2000" b="0" cap="none" dirty="0" smtClean="0"/>
              <a:t>72 </a:t>
            </a:r>
            <a:r>
              <a:rPr lang="de-DE" sz="2000" b="0" cap="none" dirty="0"/>
              <a:t>Prozent der </a:t>
            </a:r>
            <a:r>
              <a:rPr lang="de-DE" sz="2000" b="0" cap="none" dirty="0" err="1"/>
              <a:t>Gamer:innen</a:t>
            </a:r>
            <a:r>
              <a:rPr lang="de-DE" sz="2000" b="0" cap="none" dirty="0"/>
              <a:t> </a:t>
            </a:r>
            <a:r>
              <a:rPr lang="de-DE" sz="2000" b="0" cap="none" dirty="0" smtClean="0"/>
              <a:t>in Deutschland hatten </a:t>
            </a:r>
            <a:r>
              <a:rPr lang="de-DE" sz="2000" b="0" cap="none" dirty="0"/>
              <a:t>schon einmal den </a:t>
            </a:r>
            <a:r>
              <a:rPr lang="de-DE" sz="2000" b="0" cap="none" dirty="0" smtClean="0"/>
              <a:t>Eindruck, </a:t>
            </a:r>
            <a:r>
              <a:rPr lang="de-DE" sz="2000" b="0" cap="none" dirty="0"/>
              <a:t>in Spielen nur voran zu kommen, wenn sie In-Game-Käufe tätigen</a:t>
            </a:r>
            <a:r>
              <a:rPr lang="de-DE" sz="2000" b="0" cap="none" dirty="0" smtClean="0"/>
              <a:t>.</a:t>
            </a:r>
            <a:endParaRPr lang="de-DE" sz="2000" b="0" cap="none" dirty="0"/>
          </a:p>
        </p:txBody>
      </p:sp>
      <p:sp>
        <p:nvSpPr>
          <p:cNvPr id="12" name="Textfeld 11"/>
          <p:cNvSpPr txBox="1"/>
          <p:nvPr/>
        </p:nvSpPr>
        <p:spPr>
          <a:xfrm>
            <a:off x="1855109" y="6064664"/>
            <a:ext cx="9178653" cy="246221"/>
          </a:xfrm>
          <a:prstGeom prst="rect">
            <a:avLst/>
          </a:prstGeom>
          <a:noFill/>
        </p:spPr>
        <p:txBody>
          <a:bodyPr wrap="square" rtlCol="0">
            <a:spAutoFit/>
          </a:bodyPr>
          <a:lstStyle/>
          <a:p>
            <a:r>
              <a:rPr lang="de-DE" sz="1000" dirty="0"/>
              <a:t>Quelle: </a:t>
            </a:r>
            <a:r>
              <a:rPr lang="de-DE" sz="1000" dirty="0">
                <a:hlinkClick r:id="rId3"/>
              </a:rPr>
              <a:t>https://www.vzbv.de/meldungen/lootboxen-verleiten-zum-wiederholten-geldausgeben</a:t>
            </a:r>
            <a:r>
              <a:rPr lang="de-DE" sz="1000" dirty="0"/>
              <a:t>, Stand Dezember 2023</a:t>
            </a:r>
          </a:p>
        </p:txBody>
      </p:sp>
      <p:sp>
        <p:nvSpPr>
          <p:cNvPr id="5" name="Rechteck 4"/>
          <p:cNvSpPr/>
          <p:nvPr/>
        </p:nvSpPr>
        <p:spPr>
          <a:xfrm>
            <a:off x="1228154" y="3996404"/>
            <a:ext cx="7324939" cy="2031325"/>
          </a:xfrm>
          <a:prstGeom prst="rect">
            <a:avLst/>
          </a:prstGeom>
        </p:spPr>
        <p:txBody>
          <a:bodyPr wrap="square">
            <a:spAutoFit/>
          </a:bodyPr>
          <a:lstStyle/>
          <a:p>
            <a:r>
              <a:rPr lang="de-DE" sz="2000" i="1" dirty="0" err="1"/>
              <a:t>Gamer:innen</a:t>
            </a:r>
            <a:r>
              <a:rPr lang="de-DE" sz="2000" i="1" dirty="0"/>
              <a:t> werden immer wieder dazu gedrängt, Geld auszugeben, und im Unklaren über die wahren Kosten oder Gewinnwahrscheinlichkeiten gelassen. So wird der digitale Spielespaß schnell teuer – gerade für junge </a:t>
            </a:r>
            <a:r>
              <a:rPr lang="de-DE" sz="2000" i="1" dirty="0" err="1"/>
              <a:t>Nutzer:innen</a:t>
            </a:r>
            <a:r>
              <a:rPr lang="de-DE" sz="2000" i="1" dirty="0"/>
              <a:t>.</a:t>
            </a:r>
          </a:p>
          <a:p>
            <a:pPr algn="r"/>
            <a:endParaRPr lang="de-DE" sz="1200" dirty="0"/>
          </a:p>
          <a:p>
            <a:pPr algn="r"/>
            <a:r>
              <a:rPr lang="de-DE" sz="1200" dirty="0"/>
              <a:t>Sabrina Wagner, Referentin im Team Marktbeobachtung des vzbv</a:t>
            </a:r>
            <a:endParaRPr lang="de-DE" sz="2000" dirty="0"/>
          </a:p>
          <a:p>
            <a:pPr algn="r"/>
            <a:endParaRPr lang="de-DE" sz="100" dirty="0">
              <a:solidFill>
                <a:schemeClr val="bg1">
                  <a:lumMod val="65000"/>
                </a:schemeClr>
              </a:solidFill>
            </a:endParaRPr>
          </a:p>
          <a:p>
            <a:pPr algn="r"/>
            <a:r>
              <a:rPr lang="de-DE" sz="900" dirty="0">
                <a:solidFill>
                  <a:schemeClr val="bg1">
                    <a:lumMod val="65000"/>
                  </a:schemeClr>
                </a:solidFill>
              </a:rPr>
              <a:t>Foto: © 2023 Verbraucherzentrale Bundesverband e.V.</a:t>
            </a:r>
          </a:p>
          <a:p>
            <a:pPr algn="r"/>
            <a:endParaRPr lang="de-DE" sz="1200" dirty="0"/>
          </a:p>
        </p:txBody>
      </p:sp>
      <p:pic>
        <p:nvPicPr>
          <p:cNvPr id="13" name="Grafik 12"/>
          <p:cNvPicPr/>
          <p:nvPr/>
        </p:nvPicPr>
        <p:blipFill>
          <a:blip r:embed="rId4"/>
          <a:stretch>
            <a:fillRect/>
          </a:stretch>
        </p:blipFill>
        <p:spPr>
          <a:xfrm>
            <a:off x="8553093" y="3964882"/>
            <a:ext cx="1609725" cy="1590675"/>
          </a:xfrm>
          <a:prstGeom prst="ellipse">
            <a:avLst/>
          </a:prstGeom>
        </p:spPr>
      </p:pic>
      <p:sp>
        <p:nvSpPr>
          <p:cNvPr id="3" name="Fußzeilenplatzhalter 2"/>
          <p:cNvSpPr>
            <a:spLocks noGrp="1"/>
          </p:cNvSpPr>
          <p:nvPr>
            <p:ph type="ftr" sz="quarter" idx="11"/>
          </p:nvPr>
        </p:nvSpPr>
        <p:spPr/>
        <p:txBody>
          <a:bodyPr/>
          <a:lstStyle/>
          <a:p>
            <a:r>
              <a:rPr lang="de-DE" smtClean="0"/>
              <a:t>© 2024 Verbraucherzentrale Bundesverband e.V.</a:t>
            </a:r>
            <a:endParaRPr lang="de-DE" dirty="0"/>
          </a:p>
        </p:txBody>
      </p:sp>
      <p:sp>
        <p:nvSpPr>
          <p:cNvPr id="2" name="Datumsplatzhalter 1"/>
          <p:cNvSpPr>
            <a:spLocks noGrp="1"/>
          </p:cNvSpPr>
          <p:nvPr>
            <p:ph type="dt" sz="half" idx="10"/>
          </p:nvPr>
        </p:nvSpPr>
        <p:spPr/>
        <p:txBody>
          <a:bodyPr/>
          <a:lstStyle/>
          <a:p>
            <a:r>
              <a:rPr lang="de-DE" smtClean="0"/>
              <a:t>Stand: Februar 2025</a:t>
            </a:r>
            <a:endParaRPr lang="de-DE" dirty="0"/>
          </a:p>
        </p:txBody>
      </p:sp>
    </p:spTree>
    <p:extLst>
      <p:ext uri="{BB962C8B-B14F-4D97-AF65-F5344CB8AC3E}">
        <p14:creationId xmlns:p14="http://schemas.microsoft.com/office/powerpoint/2010/main" val="19954061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rau">
  <a:themeElements>
    <a:clrScheme name="Benutzerdefiniert 4">
      <a:dk1>
        <a:sysClr val="windowText" lastClr="000000"/>
      </a:dk1>
      <a:lt1>
        <a:sysClr val="window" lastClr="FFFFFF"/>
      </a:lt1>
      <a:dk2>
        <a:srgbClr val="6B368A"/>
      </a:dk2>
      <a:lt2>
        <a:srgbClr val="6B368A"/>
      </a:lt2>
      <a:accent1>
        <a:srgbClr val="0098A1"/>
      </a:accent1>
      <a:accent2>
        <a:srgbClr val="FABB00"/>
      </a:accent2>
      <a:accent3>
        <a:srgbClr val="DB007A"/>
      </a:accent3>
      <a:accent4>
        <a:srgbClr val="EB6A27"/>
      </a:accent4>
      <a:accent5>
        <a:srgbClr val="FABB00"/>
      </a:accent5>
      <a:accent6>
        <a:srgbClr val="FABB00"/>
      </a:accent6>
      <a:hlink>
        <a:srgbClr val="000000"/>
      </a:hlink>
      <a:folHlink>
        <a:srgbClr val="4B4B4D"/>
      </a:folHlink>
    </a:clrScheme>
    <a:fontScheme name="Verbraucherzentra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03-13_Präsentation co-kreation Workshop" id="{152211CD-A1A7-4257-B710-217F8C5643B0}" vid="{B0C0E01C-EE57-4DF2-A383-A75D5E2C9EAE}"/>
    </a:ext>
  </a:extLst>
</a:theme>
</file>

<file path=ppt/theme/theme2.xml><?xml version="1.0" encoding="utf-8"?>
<a:theme xmlns:a="http://schemas.openxmlformats.org/drawingml/2006/main" name="blau">
  <a:themeElements>
    <a:clrScheme name="Benutzerdefiniert 6">
      <a:dk1>
        <a:sysClr val="windowText" lastClr="000000"/>
      </a:dk1>
      <a:lt1>
        <a:sysClr val="window" lastClr="FFFFFF"/>
      </a:lt1>
      <a:dk2>
        <a:srgbClr val="000000"/>
      </a:dk2>
      <a:lt2>
        <a:srgbClr val="C83F3F"/>
      </a:lt2>
      <a:accent1>
        <a:srgbClr val="4B4B4D"/>
      </a:accent1>
      <a:accent2>
        <a:srgbClr val="B1C800"/>
      </a:accent2>
      <a:accent3>
        <a:srgbClr val="66B257"/>
      </a:accent3>
      <a:accent4>
        <a:srgbClr val="009BDE"/>
      </a:accent4>
      <a:accent5>
        <a:srgbClr val="0068AE"/>
      </a:accent5>
      <a:accent6>
        <a:srgbClr val="6B368A"/>
      </a:accent6>
      <a:hlink>
        <a:srgbClr val="000000"/>
      </a:hlink>
      <a:folHlink>
        <a:srgbClr val="4B4B4D"/>
      </a:folHlink>
    </a:clrScheme>
    <a:fontScheme name="Verbraucherzentra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03-13_Präsentation co-kreation Workshop" id="{152211CD-A1A7-4257-B710-217F8C5643B0}" vid="{20E9F336-8F92-4B91-9482-9AC0E662A87C}"/>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HinProz xmlns="446c0d59-f66a-4060-bae3-8764579e2e6d">
      <Url xsi:nil="true"/>
      <Description xsi:nil="true"/>
    </HinProz>
    <_dlc_DocIdPersistId xmlns="e2003e0d-3b06-4c9d-8d1d-f4d78b896d7f" xsi:nil="true"/>
    <_dlc_DocId xmlns="e2003e0d-3b06-4c9d-8d1d-f4d78b896d7f" xsi:nil="true"/>
    <Kommentare xmlns="446c0d59-f66a-4060-bae3-8764579e2e6d" xsi:nil="true"/>
    <_dlc_DocIdUrl xmlns="e2003e0d-3b06-4c9d-8d1d-f4d78b896d7f">
      <Url xsi:nil="true"/>
      <Description xsi:nil="true"/>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99C368EDE2880C409D44AC2923257D03" ma:contentTypeVersion="13" ma:contentTypeDescription="Ein neues Dokument erstellen." ma:contentTypeScope="" ma:versionID="d159e162d24dc6c8a85ea08685cf7dce">
  <xsd:schema xmlns:xsd="http://www.w3.org/2001/XMLSchema" xmlns:xs="http://www.w3.org/2001/XMLSchema" xmlns:p="http://schemas.microsoft.com/office/2006/metadata/properties" xmlns:ns2="e2003e0d-3b06-4c9d-8d1d-f4d78b896d7f" xmlns:ns3="446c0d59-f66a-4060-bae3-8764579e2e6d" targetNamespace="http://schemas.microsoft.com/office/2006/metadata/properties" ma:root="true" ma:fieldsID="c27c65c29c5488056d5895accc178e8a" ns2:_="" ns3:_="">
    <xsd:import namespace="e2003e0d-3b06-4c9d-8d1d-f4d78b896d7f"/>
    <xsd:import namespace="446c0d59-f66a-4060-bae3-8764579e2e6d"/>
    <xsd:element name="properties">
      <xsd:complexType>
        <xsd:sequence>
          <xsd:element name="documentManagement">
            <xsd:complexType>
              <xsd:all>
                <xsd:element ref="ns2:_dlc_DocId" minOccurs="0"/>
                <xsd:element ref="ns2:_dlc_DocIdUrl" minOccurs="0"/>
                <xsd:element ref="ns2:_dlc_DocIdPersistId" minOccurs="0"/>
                <xsd:element ref="ns3:Kommentare" minOccurs="0"/>
                <xsd:element ref="ns3:HinProz"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03e0d-3b06-4c9d-8d1d-f4d78b896d7f"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false">
      <xsd:simpleType>
        <xsd:restriction base="dms:Text"/>
      </xsd:simpleType>
    </xsd:element>
    <xsd:element name="_dlc_DocIdUrl" ma:index="9" nillable="true" ma:displayName="Dokument-ID" ma:description="Permanenter Hyperlink zu diesem Dok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46c0d59-f66a-4060-bae3-8764579e2e6d" elementFormDefault="qualified">
    <xsd:import namespace="http://schemas.microsoft.com/office/2006/documentManagement/types"/>
    <xsd:import namespace="http://schemas.microsoft.com/office/infopath/2007/PartnerControls"/>
    <xsd:element name="Kommentare" ma:index="11" nillable="true" ma:displayName="Kommentare" ma:internalName="Kommentare">
      <xsd:simpleType>
        <xsd:restriction base="dms:Note">
          <xsd:maxLength value="255"/>
        </xsd:restriction>
      </xsd:simpleType>
    </xsd:element>
    <xsd:element name="HinProz" ma:index="12" nillable="true" ma:displayName="Hinweise zum Prozess" ma:format="Hyperlink" ma:internalName="HinProz">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07844A-5B2B-48E1-BD95-AFF94465314B}">
  <ds:schemaRefs>
    <ds:schemaRef ds:uri="http://schemas.microsoft.com/sharepoint/events"/>
    <ds:schemaRef ds:uri=""/>
  </ds:schemaRefs>
</ds:datastoreItem>
</file>

<file path=customXml/itemProps2.xml><?xml version="1.0" encoding="utf-8"?>
<ds:datastoreItem xmlns:ds="http://schemas.openxmlformats.org/officeDocument/2006/customXml" ds:itemID="{D78CC900-7FB1-45D5-865E-CBEBC6E758F1}">
  <ds:schemaRefs>
    <ds:schemaRef ds:uri="446c0d59-f66a-4060-bae3-8764579e2e6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2003e0d-3b06-4c9d-8d1d-f4d78b896d7f"/>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8B4227C-3F6F-4103-AD4B-03399B801A9E}">
  <ds:schemaRefs>
    <ds:schemaRef ds:uri="http://schemas.microsoft.com/sharepoint/v3/contenttype/forms"/>
  </ds:schemaRefs>
</ds:datastoreItem>
</file>

<file path=customXml/itemProps4.xml><?xml version="1.0" encoding="utf-8"?>
<ds:datastoreItem xmlns:ds="http://schemas.openxmlformats.org/officeDocument/2006/customXml" ds:itemID="{4548A93D-6728-4D56-AF18-5AF516DA4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003e0d-3b06-4c9d-8d1d-f4d78b896d7f"/>
    <ds:schemaRef ds:uri="446c0d59-f66a-4060-bae3-8764579e2e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24-03-13_Präsentation co-kreation Workshop</Template>
  <TotalTime>0</TotalTime>
  <Words>2804</Words>
  <Application>Microsoft Office PowerPoint</Application>
  <PresentationFormat>Breitbild</PresentationFormat>
  <Paragraphs>336</Paragraphs>
  <Slides>23</Slides>
  <Notes>22</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23</vt:i4>
      </vt:variant>
    </vt:vector>
  </HeadingPairs>
  <TitlesOfParts>
    <vt:vector size="32" baseType="lpstr">
      <vt:lpstr>MS PGothic</vt:lpstr>
      <vt:lpstr>MS PGothic</vt:lpstr>
      <vt:lpstr>Arial</vt:lpstr>
      <vt:lpstr>Calibri</vt:lpstr>
      <vt:lpstr>Times New Roman</vt:lpstr>
      <vt:lpstr>Wingdings</vt:lpstr>
      <vt:lpstr>grau</vt:lpstr>
      <vt:lpstr>blau</vt:lpstr>
      <vt:lpstr>think-cell Folie</vt:lpstr>
      <vt:lpstr>Abgezockt beim Zocken - Kostenfallen beim Online-Gaming  </vt:lpstr>
      <vt:lpstr>Frage in die Runde (1)</vt:lpstr>
      <vt:lpstr>Frage in die Runde (2)</vt:lpstr>
      <vt:lpstr>Fragen in die Runde (3)</vt:lpstr>
      <vt:lpstr>Frage in die Runde (4)</vt:lpstr>
      <vt:lpstr>Aufgabenstellung</vt:lpstr>
      <vt:lpstr>Auswertung: Quiz</vt:lpstr>
      <vt:lpstr>Was sind „In-Game-Käufe“?</vt:lpstr>
      <vt:lpstr>„In-Game-Käufe“ sind…</vt:lpstr>
      <vt:lpstr>Wahr oder falsch? (1)</vt:lpstr>
      <vt:lpstr>die Antwort ist (1)…</vt:lpstr>
      <vt:lpstr>Wahr oder falsch? (2)</vt:lpstr>
      <vt:lpstr>Die Antwort ist (2)…</vt:lpstr>
      <vt:lpstr>Was sind „Lootboxen“?</vt:lpstr>
      <vt:lpstr>„Lootboxen“ sind…</vt:lpstr>
      <vt:lpstr>Was sind „lootboxen“? - Beispiele</vt:lpstr>
      <vt:lpstr>Das Problem mit „lootboxen“?</vt:lpstr>
      <vt:lpstr>Wahr oder falsch? (3)</vt:lpstr>
      <vt:lpstr>Die Antwort ist (3)…</vt:lpstr>
      <vt:lpstr>Welche Antworten Sind richtig?</vt:lpstr>
      <vt:lpstr>Alle Antworten sind richtig</vt:lpstr>
      <vt:lpstr>Weitere Infos</vt:lpstr>
      <vt:lpstr>Impressum</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Konsum, Werbung und Influencer:innen</dc:title>
  <dc:creator>Adam-Gutsch, Dörte (vzbv)</dc:creator>
  <cp:lastModifiedBy>Adam-Gutsch, Dörte (vzbv)</cp:lastModifiedBy>
  <cp:revision>79</cp:revision>
  <dcterms:created xsi:type="dcterms:W3CDTF">2024-03-15T08:01:05Z</dcterms:created>
  <dcterms:modified xsi:type="dcterms:W3CDTF">2025-02-27T10:39:46Z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0x01010099C368EDE2880C409D44AC2923257D03</vt:lpwstr>
  </property>
</Properties>
</file>