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48" r:id="rId2"/>
    <p:sldMasterId id="2147483792" r:id="rId3"/>
    <p:sldMasterId id="2147483849" r:id="rId4"/>
    <p:sldMasterId id="2147483673" r:id="rId5"/>
  </p:sldMasterIdLst>
  <p:notesMasterIdLst>
    <p:notesMasterId r:id="rId24"/>
  </p:notesMasterIdLst>
  <p:handoutMasterIdLst>
    <p:handoutMasterId r:id="rId25"/>
  </p:handoutMasterIdLst>
  <p:sldIdLst>
    <p:sldId id="341" r:id="rId6"/>
    <p:sldId id="382" r:id="rId7"/>
    <p:sldId id="343" r:id="rId8"/>
    <p:sldId id="385" r:id="rId9"/>
    <p:sldId id="350" r:id="rId10"/>
    <p:sldId id="383" r:id="rId11"/>
    <p:sldId id="388" r:id="rId12"/>
    <p:sldId id="389" r:id="rId13"/>
    <p:sldId id="390" r:id="rId14"/>
    <p:sldId id="393" r:id="rId15"/>
    <p:sldId id="349" r:id="rId16"/>
    <p:sldId id="392" r:id="rId17"/>
    <p:sldId id="487" r:id="rId18"/>
    <p:sldId id="488" r:id="rId19"/>
    <p:sldId id="272" r:id="rId20"/>
    <p:sldId id="377" r:id="rId21"/>
    <p:sldId id="378" r:id="rId22"/>
    <p:sldId id="285" r:id="rId23"/>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F5F1A4-A531-7577-F36D-38554E2E5265}" name="Schnieder, Lena (vzbv)" initials="LS" userId="S::l.schnieder@vzbv.de::ae1a9fc8-f240-4258-aa73-18b438590a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xer, Lenja Mandavi (vzbv)"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328A"/>
    <a:srgbClr val="FFFFFF"/>
    <a:srgbClr val="FFFAED"/>
    <a:srgbClr val="E8F1F7"/>
    <a:srgbClr val="EDE9F5"/>
    <a:srgbClr val="F7E7E1"/>
    <a:srgbClr val="ECECEC"/>
    <a:srgbClr val="DE00E3"/>
    <a:srgbClr val="FAD8C8"/>
    <a:srgbClr val="E9A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6" autoAdjust="0"/>
    <p:restoredTop sz="96247" autoAdjust="0"/>
  </p:normalViewPr>
  <p:slideViewPr>
    <p:cSldViewPr snapToGrid="0">
      <p:cViewPr varScale="1">
        <p:scale>
          <a:sx n="71" d="100"/>
          <a:sy n="71" d="100"/>
        </p:scale>
        <p:origin x="376" y="36"/>
      </p:cViewPr>
      <p:guideLst/>
    </p:cSldViewPr>
  </p:slideViewPr>
  <p:outlineViewPr>
    <p:cViewPr>
      <p:scale>
        <a:sx n="33" d="100"/>
        <a:sy n="33" d="100"/>
      </p:scale>
      <p:origin x="0" y="-10978"/>
    </p:cViewPr>
  </p:outlineViewPr>
  <p:notesTextViewPr>
    <p:cViewPr>
      <p:scale>
        <a:sx n="3" d="2"/>
        <a:sy n="3" d="2"/>
      </p:scale>
      <p:origin x="0" y="0"/>
    </p:cViewPr>
  </p:notesTextViewPr>
  <p:sorterViewPr>
    <p:cViewPr>
      <p:scale>
        <a:sx n="100" d="100"/>
        <a:sy n="100" d="100"/>
      </p:scale>
      <p:origin x="0" y="-1206"/>
    </p:cViewPr>
  </p:sorterViewPr>
  <p:notesViewPr>
    <p:cSldViewPr snapToGrid="0">
      <p:cViewPr varScale="1">
        <p:scale>
          <a:sx n="76" d="100"/>
          <a:sy n="76" d="100"/>
        </p:scale>
        <p:origin x="36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0598791-4985-DC37-757C-20D0BDDAAE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64213A70-38B5-0EE1-7EE0-68A065B06E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BEA0040-0835-4268-9631-ADF01049CCFD}" type="datetimeFigureOut">
              <a:rPr lang="de-DE"/>
              <a:pPr>
                <a:defRPr/>
              </a:pPr>
              <a:t>24.04.2026</a:t>
            </a:fld>
            <a:endParaRPr lang="de-DE"/>
          </a:p>
        </p:txBody>
      </p:sp>
      <p:sp>
        <p:nvSpPr>
          <p:cNvPr id="4" name="Fußzeilenplatzhalter 3">
            <a:extLst>
              <a:ext uri="{FF2B5EF4-FFF2-40B4-BE49-F238E27FC236}">
                <a16:creationId xmlns:a16="http://schemas.microsoft.com/office/drawing/2014/main" id="{8E324884-2047-D93A-5476-539843D153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5" name="Foliennummernplatzhalter 4">
            <a:extLst>
              <a:ext uri="{FF2B5EF4-FFF2-40B4-BE49-F238E27FC236}">
                <a16:creationId xmlns:a16="http://schemas.microsoft.com/office/drawing/2014/main" id="{3DBDC99F-9C18-71E4-2F55-093A751C7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9B7F60A-CD7F-4CC9-A23C-321251B9AAF5}"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1F89ECB-4B29-2406-3A1B-8604557E2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5140DE0C-C000-8149-5351-25992723C3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B7BDA61-1BA1-4B2F-A3DA-A40ABF7A72A6}" type="datetimeFigureOut">
              <a:rPr lang="de-DE"/>
              <a:pPr>
                <a:defRPr/>
              </a:pPr>
              <a:t>24.04.2026</a:t>
            </a:fld>
            <a:endParaRPr lang="de-DE"/>
          </a:p>
        </p:txBody>
      </p:sp>
      <p:sp>
        <p:nvSpPr>
          <p:cNvPr id="4" name="Folienbildplatzhalter 3">
            <a:extLst>
              <a:ext uri="{FF2B5EF4-FFF2-40B4-BE49-F238E27FC236}">
                <a16:creationId xmlns:a16="http://schemas.microsoft.com/office/drawing/2014/main" id="{FC00F193-E956-F3E3-B182-8CE261A9C35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6E270C65-D56C-E72A-31F3-CC7F402C31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7C50F253-21C2-6BC9-C822-4EAE351B8D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EAE1F44A-A253-4695-D5FB-7FF7C014C7E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4B50A89-AEE9-454C-B2A9-437B137527E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verbraucherzentrale.de/wissen/digitale-welt/onlinehandel/schnaeppchenapp-temu-aufpassen-beim-onlineshoppen-8690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„Willkommen zum Workshop „</a:t>
            </a:r>
            <a:r>
              <a:rPr lang="de-DE" i="1" baseline="0" dirty="0">
                <a:latin typeface="Aptos" panose="020B0004020202020204" pitchFamily="34" charset="0"/>
              </a:rPr>
              <a:t>Online-Shopping ohne Fake: Risiken beim Online-Shopping erkennen“.“</a:t>
            </a:r>
            <a:endParaRPr lang="de-DE" i="1" dirty="0">
              <a:latin typeface="Aptos" panose="020B0004020202020204" pitchFamily="34" charset="0"/>
            </a:endParaRPr>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1</a:t>
            </a:fld>
            <a:endParaRPr lang="de-DE"/>
          </a:p>
        </p:txBody>
      </p:sp>
    </p:spTree>
    <p:extLst>
      <p:ext uri="{BB962C8B-B14F-4D97-AF65-F5344CB8AC3E}">
        <p14:creationId xmlns:p14="http://schemas.microsoft.com/office/powerpoint/2010/main" val="77318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für </a:t>
            </a:r>
            <a:r>
              <a:rPr lang="de-DE" dirty="0" err="1"/>
              <a:t>Trainer:innen</a:t>
            </a:r>
            <a:r>
              <a:rPr lang="de-DE" dirty="0"/>
              <a:t>:</a:t>
            </a:r>
          </a:p>
          <a:p>
            <a:endParaRPr lang="de-DE" dirty="0"/>
          </a:p>
          <a:p>
            <a:r>
              <a:rPr lang="de-DE" b="1" dirty="0"/>
              <a:t>Wie funktionieren Dark Patterns?</a:t>
            </a:r>
          </a:p>
          <a:p>
            <a:r>
              <a:rPr lang="de-DE" dirty="0"/>
              <a:t>Kurz gesagt sind Dark Patterns Designs, die Information nicht neutral darstellen oder sie schwer auffindbar machen. </a:t>
            </a:r>
          </a:p>
          <a:p>
            <a:endParaRPr lang="de-DE" dirty="0"/>
          </a:p>
          <a:p>
            <a:r>
              <a:rPr lang="de-DE" dirty="0"/>
              <a:t>Die Oberflächengestaltung einer Website oder App ist oft so intuitiv, weil das Design auf Erkenntnissen aus der Verhaltenspsychologie beruht und deshalb instinktive Reaktionen ansprechen kann: Wenn jemand häufig Websites besucht, lernt man einen farbig hinterlegten Text als Button zu erkennen und weiß, dass dadurch eine Aktion ausgelöst wird. </a:t>
            </a:r>
          </a:p>
          <a:p>
            <a:endParaRPr lang="de-DE" dirty="0"/>
          </a:p>
          <a:p>
            <a:r>
              <a:rPr lang="de-DE" dirty="0"/>
              <a:t>Genau diese gelernten Verhaltensmuster nutzen Dark Patterns aber, um gewünschte Handlungen herbeizuführen, die man vielleicht gar nicht tätigen wollte. </a:t>
            </a:r>
          </a:p>
          <a:p>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Quelle: https://www.verbraucherzentrale.de/wissen/digitale-welt/onlinedienste/dark-patterns-so-wollen-websites-und-apps-sie-manipulieren-58082</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10</a:t>
            </a:fld>
            <a:endParaRPr lang="de-DE"/>
          </a:p>
        </p:txBody>
      </p:sp>
    </p:spTree>
    <p:extLst>
      <p:ext uri="{BB962C8B-B14F-4D97-AF65-F5344CB8AC3E}">
        <p14:creationId xmlns:p14="http://schemas.microsoft.com/office/powerpoint/2010/main" val="28898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ptos" panose="020B0004020202020204" pitchFamily="34" charset="0"/>
              </a:rPr>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Aptos" panose="020B0004020202020204" pitchFamily="34" charset="0"/>
            </a:endParaRPr>
          </a:p>
          <a:p>
            <a:r>
              <a:rPr lang="de-DE" i="1" dirty="0">
                <a:latin typeface="Aptos" panose="020B0004020202020204" pitchFamily="34" charset="0"/>
              </a:rPr>
              <a:t>„Wer es noch nicht kennt, hier ein kleines Spiel. </a:t>
            </a:r>
          </a:p>
          <a:p>
            <a:endParaRPr lang="de-DE" i="1" dirty="0">
              <a:latin typeface="Aptos" panose="020B0004020202020204" pitchFamily="34" charset="0"/>
            </a:endParaRPr>
          </a:p>
          <a:p>
            <a:r>
              <a:rPr lang="de-DE" i="1" dirty="0">
                <a:latin typeface="Aptos" panose="020B0004020202020204" pitchFamily="34" charset="0"/>
              </a:rPr>
              <a:t>Ihr </a:t>
            </a:r>
            <a:r>
              <a:rPr lang="de-DE" i="1" baseline="0" dirty="0">
                <a:latin typeface="Aptos" panose="020B0004020202020204" pitchFamily="34" charset="0"/>
              </a:rPr>
              <a:t>könnt auf Webseiten und in Apps selbst bestimmen, welche Daten über euch durch Cookies gesammelt werden. Aber das wird euch nicht immer leicht gemacht!“</a:t>
            </a:r>
            <a:endParaRPr lang="de-DE" dirty="0">
              <a:latin typeface="Aptos" panose="020B0004020202020204" pitchFamily="34" charset="0"/>
            </a:endParaRPr>
          </a:p>
          <a:p>
            <a:endParaRPr lang="de-DE" dirty="0">
              <a:latin typeface="Aptos" panose="020B0004020202020204" pitchFamily="34" charset="0"/>
            </a:endParaRPr>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11</a:t>
            </a:fld>
            <a:endParaRPr lang="de-DE"/>
          </a:p>
        </p:txBody>
      </p:sp>
    </p:spTree>
    <p:extLst>
      <p:ext uri="{BB962C8B-B14F-4D97-AF65-F5344CB8AC3E}">
        <p14:creationId xmlns:p14="http://schemas.microsoft.com/office/powerpoint/2010/main" val="317392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12</a:t>
            </a:fld>
            <a:endParaRPr lang="de-DE"/>
          </a:p>
        </p:txBody>
      </p:sp>
    </p:spTree>
    <p:extLst>
      <p:ext uri="{BB962C8B-B14F-4D97-AF65-F5344CB8AC3E}">
        <p14:creationId xmlns:p14="http://schemas.microsoft.com/office/powerpoint/2010/main" val="1773985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Sprechtext (Vorschlag):</a:t>
            </a:r>
          </a:p>
          <a:p>
            <a:pPr marL="0" indent="0">
              <a:buFont typeface="Wingdings" panose="05000000000000000000" pitchFamily="2" charset="2"/>
              <a:buNone/>
            </a:pPr>
            <a:endParaRPr lang="de-DE" dirty="0"/>
          </a:p>
          <a:p>
            <a:pPr marL="0" indent="0">
              <a:buFont typeface="Wingdings" panose="05000000000000000000" pitchFamily="2" charset="2"/>
              <a:buNone/>
            </a:pPr>
            <a:r>
              <a:rPr lang="de-DE" b="0" i="1" dirty="0"/>
              <a:t>„Die </a:t>
            </a:r>
            <a:r>
              <a:rPr lang="de-DE" b="0" i="1" dirty="0">
                <a:solidFill>
                  <a:srgbClr val="019BA5"/>
                </a:solidFill>
              </a:rPr>
              <a:t>Shopping-App "Temu" </a:t>
            </a:r>
            <a:r>
              <a:rPr lang="de-DE" b="0" i="1" dirty="0"/>
              <a:t>steht derzeit ganz weit oben in den App-Charts. Die Billigplattform lockt mit extremen Schnäppchen und hohen Rabatten.</a:t>
            </a:r>
            <a:r>
              <a:rPr lang="de-DE" b="0" i="1" baseline="0" dirty="0"/>
              <a:t> </a:t>
            </a:r>
            <a:r>
              <a:rPr lang="de-DE" b="0" i="1" dirty="0"/>
              <a:t>Verkauft wird alles von Smartwatches und Kopfhörern, über Kleidung, bis hin zu Küchen- oder Beautyprodukten.</a:t>
            </a:r>
            <a:r>
              <a:rPr lang="de-DE" b="0" i="1" baseline="0" dirty="0"/>
              <a:t> </a:t>
            </a:r>
            <a:r>
              <a:rPr lang="de-DE" b="0" i="1" dirty="0"/>
              <a:t>"Shoppe wie ein Milliardär" – das ist der Slogan der Trend-App "Temu". Auf der Online-Plattform gibt es ein breites Angebot von Mode bis hin zu Wohnaccessoires, Beauty- und Kosmetikartikeln, Elektronik, Küchenutensilien und vielem mehr. Temu gibt es einerseits als App zum Download, die Plattform kann aber auch über den Browser aufgerufen werden. Das Besondere an dem Online-Marktplatz sind die unschlagbar niedrigen Preise und hohen Preisnachlässe: Kopfhörer für 3 Euro, eine Smartwatch für 16 Euro oder Wanderschuhe für 11 Euro.  Temu lockt mit extremen Schnäppchen, zusätzlichen Rabatten bis zu 95 Prozent und Gratisversand. Bedenkt, dass die niedrigen Preise mit einer geringeren Produktqualität und -sicherheit einhergehen können.</a:t>
            </a:r>
          </a:p>
          <a:p>
            <a:pPr marL="0" indent="0">
              <a:buFont typeface="Wingdings" panose="05000000000000000000" pitchFamily="2" charset="2"/>
              <a:buNone/>
            </a:pPr>
            <a:r>
              <a:rPr lang="de-DE" b="0" i="1" dirty="0"/>
              <a:t>Die niedrigen Preise sowie die Werbeversprechen werfen die Frage auf, ob es sich um einen seriösen Shop handelt. Wo ist also der Haken bei Temu?“</a:t>
            </a:r>
          </a:p>
          <a:p>
            <a:pPr marL="0" indent="0">
              <a:buFont typeface="Wingdings" panose="05000000000000000000" pitchFamily="2" charset="2"/>
              <a:buNone/>
            </a:pPr>
            <a:endParaRPr lang="de-DE" b="0" i="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dirty="0">
                <a:solidFill>
                  <a:schemeClr val="bg1">
                    <a:lumMod val="50000"/>
                  </a:schemeClr>
                </a:solidFill>
              </a:rPr>
              <a:t>Quelle: https://www.verbraucherzentrale.de/wissen/digitale-welt/onlinehandel/schnaeppchenapp-temu-aufpassen-beim-onlineshoppen-86905</a:t>
            </a:r>
          </a:p>
          <a:p>
            <a:pPr marL="0" indent="0">
              <a:buFont typeface="Wingdings" panose="05000000000000000000" pitchFamily="2" charset="2"/>
              <a:buNone/>
            </a:pPr>
            <a:endParaRPr lang="de-DE" b="0" i="1" dirty="0"/>
          </a:p>
          <a:p>
            <a:r>
              <a:rPr lang="de-DE" dirty="0"/>
              <a:t>„</a:t>
            </a:r>
            <a:r>
              <a:rPr lang="de-DE" b="0" i="1" dirty="0"/>
              <a:t>Welche Kritik gibt es an Temu? </a:t>
            </a:r>
            <a:r>
              <a:rPr lang="de-DE" sz="1200" b="0" i="1" dirty="0"/>
              <a:t>Auf Bewertungsportalen berichten Kunden und Kundinnen zum Beispiel von: </a:t>
            </a:r>
            <a:r>
              <a:rPr lang="de-DE" sz="1200" b="0" i="1" dirty="0">
                <a:solidFill>
                  <a:srgbClr val="019BA5"/>
                </a:solidFill>
              </a:rPr>
              <a:t>schlechter Qualität </a:t>
            </a:r>
            <a:r>
              <a:rPr lang="de-DE" sz="1200" b="0" i="1" dirty="0"/>
              <a:t>der Waren, </a:t>
            </a:r>
            <a:r>
              <a:rPr lang="de-DE" sz="1200" b="0" i="1" dirty="0">
                <a:solidFill>
                  <a:srgbClr val="019BA5"/>
                </a:solidFill>
              </a:rPr>
              <a:t>nicht erhaltenen Sendungen und schlecht erreichbarer </a:t>
            </a:r>
            <a:r>
              <a:rPr lang="de-DE" sz="1200" b="0" i="1" u="none" dirty="0">
                <a:solidFill>
                  <a:srgbClr val="019BA5"/>
                </a:solidFill>
              </a:rPr>
              <a:t>Kundenservice.</a:t>
            </a:r>
            <a:r>
              <a:rPr lang="de-DE" sz="1200" b="0" i="1" u="none" baseline="0" dirty="0">
                <a:solidFill>
                  <a:srgbClr val="019BA5"/>
                </a:solidFill>
              </a:rPr>
              <a:t> </a:t>
            </a:r>
            <a:r>
              <a:rPr lang="de-DE" b="0" i="1" u="none" dirty="0"/>
              <a:t>Der vzbv hat mehrere Verstöße bei Temu festgestellt. Dabei geht es unter anderem um irreführende Rabatthöhen und manipulative Designs Abmahnung nach Prüfung des Webangebots.“</a:t>
            </a:r>
          </a:p>
          <a:p>
            <a:endParaRPr lang="de-DE" b="0"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u="none" dirty="0"/>
              <a:t>Weitere Informationen: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bg1">
                    <a:lumMod val="50000"/>
                  </a:schemeClr>
                </a:solidFill>
              </a:rPr>
              <a:t>Quelle: https://www.verbraucherzentrale.de/wissen/digitale-welt/onlinehandel/schnaeppchenapp-temu-aufpassen-beim-onlineshoppen-86905</a:t>
            </a:r>
          </a:p>
          <a:p>
            <a:endParaRPr lang="de-DE" b="0" i="0" u="none" dirty="0"/>
          </a:p>
          <a:p>
            <a:r>
              <a:rPr lang="de-DE" b="0" i="0" u="none" dirty="0" err="1"/>
              <a:t>Hintergrunfinformationen</a:t>
            </a:r>
            <a:r>
              <a:rPr lang="de-DE" b="0" i="0" u="none" dirty="0"/>
              <a:t>:</a:t>
            </a:r>
          </a:p>
          <a:p>
            <a:r>
              <a:rPr lang="de-DE" b="0" i="0" dirty="0"/>
              <a:t>Der Verbraucherzentrale Bundesverband (vzbv) hat Temu abgemahnt. Zuvor stellte der vzbv mehrere Verstöße auf dem Online-Marktplatz mit chinesischen Produkten fest. Temu lässt </a:t>
            </a:r>
            <a:r>
              <a:rPr lang="de-DE" b="0" i="0" dirty="0" err="1"/>
              <a:t>Verbraucher:innen</a:t>
            </a:r>
            <a:r>
              <a:rPr lang="de-DE" b="0" i="0" dirty="0"/>
              <a:t> im Unklaren, wie die ausgewiesenen hohen Rabatte zustande kommen. Außerdem beanstandet der vzbv eine unzulässige Verwendung manipulativer Designs. Die hinter der Plattform stehende </a:t>
            </a:r>
            <a:r>
              <a:rPr lang="de-DE" b="0" i="0" dirty="0" err="1"/>
              <a:t>Whaleco</a:t>
            </a:r>
            <a:r>
              <a:rPr lang="de-DE" b="0" i="0" dirty="0"/>
              <a:t> Technology Limited hat auf die Abmahnung reagiert. Eine Unterlassungserklärung wurde jedoch nicht abgegeben. Der vzbv wird als nächstes über eine Klage gegen Temu entscheiden.</a:t>
            </a:r>
          </a:p>
          <a:p>
            <a:r>
              <a:rPr lang="de-DE" b="0" i="0" dirty="0"/>
              <a:t>„In Deutschland und der Europäischen Union gelten Gesetze zum Schutz der </a:t>
            </a:r>
            <a:r>
              <a:rPr lang="de-DE" b="0" i="0" dirty="0" err="1"/>
              <a:t>Verbraucher:innen</a:t>
            </a:r>
            <a:r>
              <a:rPr lang="de-DE" b="0" i="0" dirty="0"/>
              <a:t>, an die sich alle Unternehmen halten müssen. Die Plattform Temu verunsichert und übervorteilt </a:t>
            </a:r>
            <a:r>
              <a:rPr lang="de-DE" b="0" i="0" dirty="0" err="1"/>
              <a:t>Verbraucher:innen</a:t>
            </a:r>
            <a:r>
              <a:rPr lang="de-DE" b="0" i="0" dirty="0"/>
              <a:t> mit willkürlich erscheinenden Rabatten, fragwürdigen Bewertungen und manipulativen Designs, das muss aufhören. </a:t>
            </a:r>
            <a:r>
              <a:rPr lang="de-DE" b="0" i="0" dirty="0" err="1"/>
              <a:t>Verbraucher:innen</a:t>
            </a:r>
            <a:r>
              <a:rPr lang="de-DE" b="0" i="0" dirty="0"/>
              <a:t> müssen vor derartigen Geschäftspraktiken geschützt werden“, sagt vzbv-Vorständin Ramona Pop.</a:t>
            </a:r>
          </a:p>
          <a:p>
            <a:endParaRPr lang="de-DE" b="0" i="0" dirty="0"/>
          </a:p>
          <a:p>
            <a:r>
              <a:rPr lang="de-DE" b="0" i="0" dirty="0"/>
              <a:t>Der vzbv hat Temu in mehreren Punkten abgemahnt, unter anderem:</a:t>
            </a:r>
          </a:p>
          <a:p>
            <a:r>
              <a:rPr lang="de-DE" b="0" i="0" dirty="0"/>
              <a:t>Temu weist Rabatte von beispielweise 70 Prozent bei angebotenen Produkten aus. Weitere Informationen zu den Referenzpreisen werden nicht erteilt.</a:t>
            </a:r>
          </a:p>
          <a:p>
            <a:r>
              <a:rPr lang="de-DE" b="0" i="0" dirty="0"/>
              <a:t>Temu wirbt damit, dass sich der CO2-Fußabdruck verringere, wenn sich </a:t>
            </a:r>
            <a:r>
              <a:rPr lang="de-DE" b="0" i="0" dirty="0" err="1"/>
              <a:t>Verbraucher:innen</a:t>
            </a:r>
            <a:r>
              <a:rPr lang="de-DE" b="0" i="0" dirty="0"/>
              <a:t> ihre Waren nicht nach Hause, sondern zu einer Abholstelle in ihrer Nähe liefern lassen. Dabei haben die Produkte bis zur Zustellung bereits lange Wegstrecken zurückgelegt.</a:t>
            </a:r>
          </a:p>
          <a:p>
            <a:r>
              <a:rPr lang="de-DE" b="0" i="0" dirty="0"/>
              <a:t>Während des Bestellens zeigt der Online-Marktplatz zahlreiche Hinweise, wie „Beeile dich! Über 126 Personen haben diesen Artikel in ihrem Warenkorb“ und „Mehr als 54 Nutzer haben wiederholt gekauft! Warum nicht 2 auf einmal…“. Manipulative Designs, sogenannte Dark Patterns, sind laut Digital Services Act der EU seit 17. Februar 2024 verboten.</a:t>
            </a:r>
          </a:p>
          <a:p>
            <a:r>
              <a:rPr lang="de-DE" b="0" i="0" dirty="0"/>
              <a:t>Der Online-Marktplatz informiert aus vzbv-Sicht unzureichend darüber, wie die Echtheit von Produktbewertungen gewährleistet wird. Anbieter sind jedoch verpflichtet, Informationen hierzu zur Verfügung zu stellen.</a:t>
            </a:r>
          </a:p>
          <a:p>
            <a:r>
              <a:rPr lang="de-DE" b="0" i="0" dirty="0"/>
              <a:t>Zudem fehlen aus Sicht des vzbv auf der Plattform Angaben über die Identität von Produktanbietern.</a:t>
            </a:r>
          </a:p>
          <a:p>
            <a:r>
              <a:rPr lang="de-DE" b="0" i="0" dirty="0"/>
              <a:t>Parallel zur Abmahnung des Verbraucherzentrale Bundesverbands raten Verbraucherzentralen zu Vorsicht beim Online-Shopping mit Temu. </a:t>
            </a:r>
            <a:r>
              <a:rPr lang="de-DE" b="0" i="0" dirty="0" err="1"/>
              <a:t>Verbraucher:innen</a:t>
            </a:r>
            <a:r>
              <a:rPr lang="de-DE" b="0" i="0" dirty="0"/>
              <a:t> finden unter </a:t>
            </a:r>
            <a:r>
              <a:rPr lang="de-DE" b="0" i="0" dirty="0">
                <a:hlinkClick r:id="rId3"/>
              </a:rPr>
              <a:t>www.verbraucherzentrale.de</a:t>
            </a:r>
            <a:r>
              <a:rPr lang="de-DE" b="0" i="0" dirty="0"/>
              <a:t> Hinweise, die sie beim Einkauf auf der Plattform beachten sollten.</a:t>
            </a:r>
          </a:p>
          <a:p>
            <a:endParaRPr lang="de-DE" sz="1200" i="1" kern="1200" baseline="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13</a:t>
            </a:fld>
            <a:endParaRPr lang="de-DE"/>
          </a:p>
        </p:txBody>
      </p:sp>
    </p:spTree>
    <p:extLst>
      <p:ext uri="{BB962C8B-B14F-4D97-AF65-F5344CB8AC3E}">
        <p14:creationId xmlns:p14="http://schemas.microsoft.com/office/powerpoint/2010/main" val="47763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für </a:t>
            </a:r>
            <a:r>
              <a:rPr lang="de-DE" dirty="0" err="1"/>
              <a:t>Trainer:innen</a:t>
            </a:r>
            <a:r>
              <a:rPr lang="de-DE" dirty="0"/>
              <a:t> und Grundlage für möglichen Sprechtext:</a:t>
            </a:r>
          </a:p>
          <a:p>
            <a:endParaRPr lang="de-DE" dirty="0"/>
          </a:p>
          <a:p>
            <a:r>
              <a:rPr lang="de-DE" b="1" dirty="0"/>
              <a:t>vzbv mahnt Online-Marktplatz Temu ab</a:t>
            </a:r>
          </a:p>
          <a:p>
            <a:endParaRPr lang="de-DE" dirty="0"/>
          </a:p>
          <a:p>
            <a:r>
              <a:rPr lang="de-DE" dirty="0"/>
              <a:t>Der Verbraucherzentrale Bundesverband (vzbv) hat Temu abgemahnt. Zuvor stellte der vzbv mehrere Verstöße auf dem Online-Marktplatz mit chinesischen Produkten fest. Temu lässt </a:t>
            </a:r>
            <a:r>
              <a:rPr lang="de-DE" dirty="0" err="1"/>
              <a:t>Verbraucher:innen</a:t>
            </a:r>
            <a:r>
              <a:rPr lang="de-DE" dirty="0"/>
              <a:t> im Unklaren, wie die ausgewiesenen hohen Rabatte zustande kommen. Außerdem beanstandet der vzbv eine unzulässige Verwendung manipulativer Designs. Die hinter der Plattform stehende </a:t>
            </a:r>
            <a:r>
              <a:rPr lang="de-DE" dirty="0" err="1"/>
              <a:t>Whaleco</a:t>
            </a:r>
            <a:r>
              <a:rPr lang="de-DE" dirty="0"/>
              <a:t> Technology Limited hat auf die Abmahnung reagiert. Eine Unterlassungserklärung wurde jedoch nicht abgegeben. Der vzbv wird als nächstes über eine Klage gegen Temu entscheiden.</a:t>
            </a:r>
          </a:p>
          <a:p>
            <a:endParaRPr lang="de-DE" dirty="0"/>
          </a:p>
          <a:p>
            <a:r>
              <a:rPr lang="de-DE" dirty="0"/>
              <a:t>„In Deutschland und der Europäischen Union gelten Gesetze zum Schutz der </a:t>
            </a:r>
            <a:r>
              <a:rPr lang="de-DE" dirty="0" err="1"/>
              <a:t>Verbraucher:innen</a:t>
            </a:r>
            <a:r>
              <a:rPr lang="de-DE" dirty="0"/>
              <a:t>, an die sich alle Unternehmen halten müssen. Die Plattform Temu verunsichert und übervorteilt </a:t>
            </a:r>
            <a:r>
              <a:rPr lang="de-DE" dirty="0" err="1"/>
              <a:t>Verbraucher:innen</a:t>
            </a:r>
            <a:r>
              <a:rPr lang="de-DE" dirty="0"/>
              <a:t> mit willkürlich erscheinenden Rabatten, fragwürdigen Bewertungen und manipulativen Designs, das muss aufhören. </a:t>
            </a:r>
            <a:r>
              <a:rPr lang="de-DE" dirty="0" err="1"/>
              <a:t>Verbraucher:innen</a:t>
            </a:r>
            <a:r>
              <a:rPr lang="de-DE" dirty="0"/>
              <a:t> müssen vor derartigen Geschäftspraktiken geschützt werden“, sagt vzbv-Vorständin Ramona Pop.</a:t>
            </a:r>
          </a:p>
          <a:p>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Quelle: https://www.vzbv.de/pressemitteilungen/vzbv-mahnt-online-marktplatz-temu-ab</a:t>
            </a:r>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14</a:t>
            </a:fld>
            <a:endParaRPr lang="de-DE"/>
          </a:p>
        </p:txBody>
      </p:sp>
    </p:spTree>
    <p:extLst>
      <p:ext uri="{BB962C8B-B14F-4D97-AF65-F5344CB8AC3E}">
        <p14:creationId xmlns:p14="http://schemas.microsoft.com/office/powerpoint/2010/main" val="3826006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15</a:t>
            </a:fld>
            <a:endParaRPr lang="de-DE"/>
          </a:p>
        </p:txBody>
      </p:sp>
    </p:spTree>
    <p:extLst>
      <p:ext uri="{BB962C8B-B14F-4D97-AF65-F5344CB8AC3E}">
        <p14:creationId xmlns:p14="http://schemas.microsoft.com/office/powerpoint/2010/main" val="94396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„In diesem Workshop möchten wir mit euch einen genauen Blick auf Online-Shops werfen. Dabei beschäftigen uns die Fragen: Woran erkennen wir einen Fake-Shop? Wie hilft uns der Fakeshop-Finder, einen unseriösen Shop zu entlarven? Was können wir tun, um nicht auf Fakeshops reinzufallen? </a:t>
            </a:r>
          </a:p>
          <a:p>
            <a:r>
              <a:rPr lang="de-DE" i="1" dirty="0">
                <a:latin typeface="Aptos" panose="020B0004020202020204" pitchFamily="34" charset="0"/>
              </a:rPr>
              <a:t>Wie nutzen Shops manipulative Designs, um uns zum Kauf zu animieren? </a:t>
            </a:r>
          </a:p>
          <a:p>
            <a:r>
              <a:rPr lang="de-DE" i="1" baseline="0" dirty="0">
                <a:latin typeface="Aptos" panose="020B0004020202020204" pitchFamily="34" charset="0"/>
              </a:rPr>
              <a:t>Gemeinsam werden wir Antworten auf diese Fragen finden, damit ihr sicher online shoppen könnt.“</a:t>
            </a:r>
            <a:endParaRPr lang="de-DE" i="1" dirty="0">
              <a:latin typeface="Aptos"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a:t>
            </a:fld>
            <a:endParaRPr lang="de-DE"/>
          </a:p>
        </p:txBody>
      </p:sp>
    </p:spTree>
    <p:extLst>
      <p:ext uri="{BB962C8B-B14F-4D97-AF65-F5344CB8AC3E}">
        <p14:creationId xmlns:p14="http://schemas.microsoft.com/office/powerpoint/2010/main" val="26211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„Lasst uns zuerst schauen, wie es um euer Shopping-Verhalten steht. Kauft ihr Produkte eher im Laden oder online? Stellt euch gern entsprechend der Linie auf. Erzählt auch gern, welche Produkte ihr wo kauft und warum.“</a:t>
            </a:r>
          </a:p>
          <a:p>
            <a:endParaRPr lang="de-DE" dirty="0">
              <a:latin typeface="Aptos" panose="020B0004020202020204" pitchFamily="34" charset="0"/>
            </a:endParaRPr>
          </a:p>
          <a:p>
            <a:endParaRPr lang="de-DE" dirty="0">
              <a:latin typeface="Aptos" panose="020B0004020202020204" pitchFamily="34" charset="0"/>
            </a:endParaRPr>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3</a:t>
            </a:fld>
            <a:endParaRPr lang="de-DE"/>
          </a:p>
        </p:txBody>
      </p:sp>
    </p:spTree>
    <p:extLst>
      <p:ext uri="{BB962C8B-B14F-4D97-AF65-F5344CB8AC3E}">
        <p14:creationId xmlns:p14="http://schemas.microsoft.com/office/powerpoint/2010/main" val="323023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a:t>
            </a:r>
            <a:r>
              <a:rPr lang="de-DE" i="1" dirty="0">
                <a:latin typeface="Aptos" panose="020B0004020202020204" pitchFamily="34" charset="0"/>
              </a:rPr>
              <a:t>Rabatte, Sonderangebote, Ratenkauf und gratis Lieferung – Online-Shops verlocken </a:t>
            </a:r>
            <a:r>
              <a:rPr lang="de-DE" i="1" dirty="0" err="1">
                <a:latin typeface="Aptos" panose="020B0004020202020204" pitchFamily="34" charset="0"/>
              </a:rPr>
              <a:t>Kund:innen</a:t>
            </a:r>
            <a:r>
              <a:rPr lang="de-DE" i="1" dirty="0">
                <a:latin typeface="Aptos" panose="020B0004020202020204" pitchFamily="34" charset="0"/>
              </a:rPr>
              <a:t> zum Kauf. Aber </a:t>
            </a:r>
            <a:r>
              <a:rPr lang="de-DE" b="0" i="1" dirty="0">
                <a:latin typeface="Aptos" panose="020B0004020202020204" pitchFamily="34" charset="0"/>
              </a:rPr>
              <a:t>Vorsicht, wenn das Angebot zu gut ist.</a:t>
            </a:r>
          </a:p>
          <a:p>
            <a:endParaRPr lang="de-DE" b="0" i="1" dirty="0">
              <a:latin typeface="Aptos" panose="020B0004020202020204" pitchFamily="34" charset="0"/>
            </a:endParaRPr>
          </a:p>
          <a:p>
            <a:r>
              <a:rPr lang="de-DE" i="1" dirty="0" err="1">
                <a:latin typeface="Aptos" panose="020B0004020202020204" pitchFamily="34" charset="0"/>
              </a:rPr>
              <a:t>Verbraucher:innen</a:t>
            </a:r>
            <a:r>
              <a:rPr lang="de-DE" i="1" dirty="0">
                <a:latin typeface="Aptos" panose="020B0004020202020204" pitchFamily="34" charset="0"/>
              </a:rPr>
              <a:t> können ihre Rechte nicht durchsetzen, wenn </a:t>
            </a:r>
            <a:r>
              <a:rPr lang="de-DE" i="1" dirty="0" err="1">
                <a:latin typeface="Aptos" panose="020B0004020202020204" pitchFamily="34" charset="0"/>
              </a:rPr>
              <a:t>Verkäufer:innen</a:t>
            </a:r>
            <a:r>
              <a:rPr lang="de-DE" i="1" dirty="0">
                <a:latin typeface="Aptos" panose="020B0004020202020204" pitchFamily="34" charset="0"/>
              </a:rPr>
              <a:t> für sie nicht greifbar sind und auf Nachfragen oder Beschwerden nicht reagiert oder sie gar keine Kenntnis darüber haben, wem gegenüber sie etwaige Ansprüche anmelden können. Darum ist es wichtig, dass ihr die Tricks von Online-Shops kennt und wisst, wann ein Shop oder Angebot ein Fake ist.“</a:t>
            </a:r>
          </a:p>
          <a:p>
            <a:endParaRPr lang="de-DE" i="1" dirty="0"/>
          </a:p>
          <a:p>
            <a:r>
              <a:rPr lang="de-DE" i="1" dirty="0"/>
              <a:t>Was habt ihr bereits für Erfahrungen mit Online-Shops gemacht? Worauf achtet ihr, wenn ihr online einkauft? </a:t>
            </a:r>
          </a:p>
          <a:p>
            <a:endParaRPr lang="de-DE" i="1" dirty="0"/>
          </a:p>
          <a:p>
            <a:r>
              <a:rPr lang="de-DE" i="1" dirty="0"/>
              <a:t>Tauscht euch zunächst in Murmelgruppen aus. Nehmt euch anschließend Moderationskarten und schreibt eure Antwort darauf – gern in Stichpunkten oder mit einzelnen Wörtern. Pinnt anschließend eure Antworten an.“</a:t>
            </a:r>
          </a:p>
          <a:p>
            <a:endParaRPr lang="de-DE" i="1" dirty="0"/>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4</a:t>
            </a:fld>
            <a:endParaRPr lang="de-DE"/>
          </a:p>
        </p:txBody>
      </p:sp>
    </p:spTree>
    <p:extLst>
      <p:ext uri="{BB962C8B-B14F-4D97-AF65-F5344CB8AC3E}">
        <p14:creationId xmlns:p14="http://schemas.microsoft.com/office/powerpoint/2010/main" val="197261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„Findet euch in Kleingruppen zusammen. Entscheidet, ob ihr euch Fakeshops genauer anschauen wollt oder ob ihr euch den manipulativen Designs beim Online-Shopping widmen möchtet. </a:t>
            </a:r>
          </a:p>
          <a:p>
            <a:endParaRPr lang="de-DE" i="1" dirty="0">
              <a:latin typeface="Aptos" panose="020B0004020202020204" pitchFamily="34" charset="0"/>
            </a:endParaRPr>
          </a:p>
          <a:p>
            <a:r>
              <a:rPr lang="de-DE" i="1" dirty="0">
                <a:latin typeface="Aptos" panose="020B0004020202020204" pitchFamily="34" charset="0"/>
              </a:rPr>
              <a:t>Recherchiert mit Hilfe der Informationsmaterialien auf dem Checker-Space unter www.verbraucherchecker.de die für euch wichtigen Informationen. </a:t>
            </a:r>
          </a:p>
          <a:p>
            <a:endParaRPr lang="de-DE" i="1" dirty="0">
              <a:latin typeface="Aptos" panose="020B0004020202020204" pitchFamily="34" charset="0"/>
            </a:endParaRPr>
          </a:p>
          <a:p>
            <a:r>
              <a:rPr lang="de-DE" i="1" dirty="0">
                <a:latin typeface="Aptos" panose="020B0004020202020204" pitchFamily="34" charset="0"/>
              </a:rPr>
              <a:t>Findet heraus, wie ihr Fake-Shops erkennen könnt. Das Arbeitsblatt hilft euch bei der Recherche.</a:t>
            </a:r>
          </a:p>
          <a:p>
            <a:r>
              <a:rPr lang="de-DE" i="1" dirty="0">
                <a:latin typeface="Aptos" panose="020B0004020202020204" pitchFamily="34" charset="0"/>
              </a:rPr>
              <a:t>Wenn ihr Fragen habt, meldet euch – wir helfen!“</a:t>
            </a:r>
          </a:p>
          <a:p>
            <a:endParaRPr lang="de-DE" dirty="0">
              <a:latin typeface="Aptos" panose="020B0004020202020204" pitchFamily="34" charset="0"/>
            </a:endParaRPr>
          </a:p>
          <a:p>
            <a:endParaRPr lang="de-DE" dirty="0">
              <a:latin typeface="Aptos" panose="020B0004020202020204" pitchFamily="34" charset="0"/>
            </a:endParaRPr>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5</a:t>
            </a:fld>
            <a:endParaRPr lang="de-DE"/>
          </a:p>
        </p:txBody>
      </p:sp>
    </p:spTree>
    <p:extLst>
      <p:ext uri="{BB962C8B-B14F-4D97-AF65-F5344CB8AC3E}">
        <p14:creationId xmlns:p14="http://schemas.microsoft.com/office/powerpoint/2010/main" val="199906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„Was habt ihr in Bezug auf Fake-Shops herausgefunden? Berichtet gern von euren Ergebnissen.“ </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6</a:t>
            </a:fld>
            <a:endParaRPr lang="de-DE"/>
          </a:p>
        </p:txBody>
      </p:sp>
    </p:spTree>
    <p:extLst>
      <p:ext uri="{BB962C8B-B14F-4D97-AF65-F5344CB8AC3E}">
        <p14:creationId xmlns:p14="http://schemas.microsoft.com/office/powerpoint/2010/main" val="1280870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67FC1-E27C-0F11-9DE3-D4362B380FB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418984-F212-D3FB-6A0F-9E574B595DF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1E3CE7E-EBB2-D306-A6A0-91EA51AE8E91}"/>
              </a:ext>
            </a:extLst>
          </p:cNvPr>
          <p:cNvSpPr>
            <a:spLocks noGrp="1"/>
          </p:cNvSpPr>
          <p:nvPr>
            <p:ph type="body" idx="1"/>
          </p:nvPr>
        </p:nvSpPr>
        <p:spPr/>
        <p:txBody>
          <a:bodyPr/>
          <a:lstStyle/>
          <a:p>
            <a:r>
              <a:rPr lang="de-DE" dirty="0">
                <a:latin typeface="Aptos" panose="020B0004020202020204" pitchFamily="34" charset="0"/>
              </a:rPr>
              <a:t>Sprechtext (Vorschlag):</a:t>
            </a:r>
          </a:p>
          <a:p>
            <a:endParaRPr lang="de-DE" dirty="0"/>
          </a:p>
          <a:p>
            <a:r>
              <a:rPr lang="de-DE" i="1" dirty="0">
                <a:latin typeface="Aptos" panose="020B0004020202020204" pitchFamily="34" charset="0"/>
              </a:rPr>
              <a:t>„Es gibt mehrere Merkmale, die wir an einem Online-Shop prüfen können, um dessen Seriosität herauszufinden. </a:t>
            </a:r>
          </a:p>
          <a:p>
            <a:endParaRPr lang="de-DE" i="1" dirty="0">
              <a:latin typeface="Aptos" panose="020B0004020202020204" pitchFamily="34" charset="0"/>
            </a:endParaRPr>
          </a:p>
          <a:p>
            <a:r>
              <a:rPr lang="de-DE" i="1" dirty="0">
                <a:latin typeface="Aptos" panose="020B0004020202020204" pitchFamily="34" charset="0"/>
              </a:rPr>
              <a:t>1) Der Kaufpreis und die Verfügbarkeit: Überall ausverkauft oder zurzeit nicht lieferbar, aber hier sofort lieferbar und mit viel niedrigerem Preis als in anderen Shops? Vorsicht! Das könnte Fake sein. </a:t>
            </a:r>
          </a:p>
          <a:p>
            <a:r>
              <a:rPr lang="de-DE" i="1" dirty="0">
                <a:latin typeface="Aptos" panose="020B0004020202020204" pitchFamily="34" charset="0"/>
              </a:rPr>
              <a:t>Wird ein Produkt als Schnäppchen angeboten mit einem besonders niedrigen Preis, während das gleiche Produkt in anderen Shops deutlich teurer oder gar nicht zur Verfügung steht, dann lasst die Finger davon!</a:t>
            </a:r>
          </a:p>
          <a:p>
            <a:endParaRPr lang="de-DE" i="1" dirty="0">
              <a:latin typeface="Aptos" panose="020B0004020202020204" pitchFamily="34" charset="0"/>
            </a:endParaRPr>
          </a:p>
          <a:p>
            <a:r>
              <a:rPr lang="de-DE" i="1" dirty="0">
                <a:latin typeface="Aptos" panose="020B0004020202020204" pitchFamily="34" charset="0"/>
              </a:rPr>
              <a:t>2) Die Bezahlmöglichkeit: Nur Vorkasse? Ist der Shop Fake, ist das Geld weg. Besser: verschiedene Zahlungsmöglichkeiten, wie  Lastschrift, Kauf auf Rechnung, Überweisung, Kreditkarten. Vorsichtig, wenn nur Vorkasse – also Vorauskasse, Sofort-Überweisung oder Bezahlung mit einem Gutschein – möglich ist. Auch der Bestell-Knopf muss richtig beschriftet sein mit zahlungspflichtig bestellen, jetzt kaufen oder zahlungspflichtig buchen. Bei Bestellungen muss sich niemand beim Online-Shop anmelden. Bestellungen gehen auch als Gast.“</a:t>
            </a:r>
          </a:p>
          <a:p>
            <a:endParaRPr lang="de-DE" i="1" dirty="0">
              <a:latin typeface="Aptos" panose="020B0004020202020204" pitchFamily="34" charset="0"/>
            </a:endParaRPr>
          </a:p>
          <a:p>
            <a:r>
              <a:rPr lang="de-DE" i="1" dirty="0">
                <a:latin typeface="Aptos" panose="020B0004020202020204" pitchFamily="34" charset="0"/>
              </a:rPr>
              <a:t>3) </a:t>
            </a:r>
            <a:r>
              <a:rPr lang="de-DE" i="1" dirty="0">
                <a:latin typeface="Aptos" panose="020B0004020202020204" pitchFamily="34" charset="0"/>
                <a:ea typeface="MS PGothic" pitchFamily="34" charset="-128"/>
                <a:cs typeface="Arial" panose="020B0604020202020204" pitchFamily="34" charset="0"/>
              </a:rPr>
              <a:t>Impressum, Datenschutzerklärung und AGB: Webseitenbetreiber müssen im Impressum immer ihren Namen, Postanschrift und E-Mail-Adresse angeben. Sie müssen auch angeben, in welchem Land die eingegebenen Daten gespeichert werden. In den Allgemeinen Geschäftsbedingungen legen Händler die Regeln für Verträge fest. Die AGB müssen leicht aufrufbar sein.</a:t>
            </a:r>
          </a:p>
          <a:p>
            <a:endParaRPr lang="de-DE" i="1" dirty="0">
              <a:latin typeface="Aptos" panose="020B0004020202020204" pitchFamily="34" charset="0"/>
            </a:endParaRPr>
          </a:p>
          <a:p>
            <a:r>
              <a:rPr lang="de-DE" i="1" dirty="0">
                <a:latin typeface="Aptos" panose="020B0004020202020204" pitchFamily="34" charset="0"/>
              </a:rPr>
              <a:t>4) Kundenbewertungen &amp; Gütesiegel: Einfach mal in einer Suchmaschine den Namen der Webseiten oder (falls genannt) des Betreibers eingeben und gucken, was für Einträge kommen. Oft gibt es bei unseriösen Seiten schon Beschwerden in Foren oder Warnungen auf anderen Webseiten. Organisationen wie </a:t>
            </a:r>
            <a:r>
              <a:rPr lang="de-DE" i="1" dirty="0" err="1">
                <a:latin typeface="Aptos" panose="020B0004020202020204" pitchFamily="34" charset="0"/>
              </a:rPr>
              <a:t>Trusted</a:t>
            </a:r>
            <a:r>
              <a:rPr lang="de-DE" i="1" dirty="0">
                <a:latin typeface="Aptos" panose="020B0004020202020204" pitchFamily="34" charset="0"/>
              </a:rPr>
              <a:t> Shops, TÜV Süd und EHI vergeben vertrauenswürdige Siegel an Online-Händler. Ist das Label echt, sollte man durch einen Klick auf das Siegel direkt zum Zertifikat auf der Internetseite des Siegel-Anbieters gelangen.“</a:t>
            </a:r>
          </a:p>
          <a:p>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latin typeface="Aptos" panose="020B0004020202020204" pitchFamily="34" charset="0"/>
              </a:rPr>
              <a:t>Bild- und Textquelle: https://www.verbraucherzentrale.de/wissen/digitale-welt/onlinehandel/abzocke-online-wie-erkenne-ich-fakeshops-im-internet-13166</a:t>
            </a:r>
          </a:p>
          <a:p>
            <a:endParaRPr lang="de-DE" dirty="0"/>
          </a:p>
        </p:txBody>
      </p:sp>
      <p:sp>
        <p:nvSpPr>
          <p:cNvPr id="4" name="Foliennummernplatzhalter 3">
            <a:extLst>
              <a:ext uri="{FF2B5EF4-FFF2-40B4-BE49-F238E27FC236}">
                <a16:creationId xmlns:a16="http://schemas.microsoft.com/office/drawing/2014/main" id="{07288855-D822-CC18-B44F-2294DC408E9F}"/>
              </a:ext>
            </a:extLst>
          </p:cNvPr>
          <p:cNvSpPr>
            <a:spLocks noGrp="1"/>
          </p:cNvSpPr>
          <p:nvPr>
            <p:ph type="sldNum" sz="quarter" idx="5"/>
          </p:nvPr>
        </p:nvSpPr>
        <p:spPr/>
        <p:txBody>
          <a:bodyPr/>
          <a:lstStyle/>
          <a:p>
            <a:pPr>
              <a:defRPr/>
            </a:pPr>
            <a:fld id="{44B50A89-AEE9-454C-B2A9-437B137527E0}" type="slidenum">
              <a:rPr lang="de-DE" smtClean="0"/>
              <a:pPr>
                <a:defRPr/>
              </a:pPr>
              <a:t>7</a:t>
            </a:fld>
            <a:endParaRPr lang="de-DE"/>
          </a:p>
        </p:txBody>
      </p:sp>
    </p:spTree>
    <p:extLst>
      <p:ext uri="{BB962C8B-B14F-4D97-AF65-F5344CB8AC3E}">
        <p14:creationId xmlns:p14="http://schemas.microsoft.com/office/powerpoint/2010/main" val="2242637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„Nach eurer Recherche seid ihr auf jeden Fall gut vorbereitet, Fake-Shops zu erkennen. Solltet ihr aber doch mal unsicher sein, kann euch der Fakeshop-Finder helfen. Lasst uns auf die Webseite des Fakeshop-Finders gehen und eine Internetseite testen.“</a:t>
            </a:r>
          </a:p>
          <a:p>
            <a:endParaRPr lang="de-DE" dirty="0"/>
          </a:p>
          <a:p>
            <a:r>
              <a:rPr lang="de-DE" dirty="0"/>
              <a:t>Hinweis: </a:t>
            </a:r>
          </a:p>
          <a:p>
            <a:endParaRPr lang="de-DE" dirty="0"/>
          </a:p>
          <a:p>
            <a:r>
              <a:rPr lang="de-DE" dirty="0"/>
              <a:t>Link zur Webseite ist https://www.verbraucherzentrale.de/fakeshopfinder-71560. Die Jugendlichen können auf die Seite gehen und eine Beispiel-URL testen. Vielleicht haben die Jugendlichen sogar einen Vorschlag. </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8</a:t>
            </a:fld>
            <a:endParaRPr lang="de-DE"/>
          </a:p>
        </p:txBody>
      </p:sp>
    </p:spTree>
    <p:extLst>
      <p:ext uri="{BB962C8B-B14F-4D97-AF65-F5344CB8AC3E}">
        <p14:creationId xmlns:p14="http://schemas.microsoft.com/office/powerpoint/2010/main" val="248013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„Was habt ihr in Bezug auf Manipulative Designs herausgefunden? Berichtet gern von euren Ergebnissen.“ </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9</a:t>
            </a:fld>
            <a:endParaRPr lang="de-DE"/>
          </a:p>
        </p:txBody>
      </p:sp>
    </p:spTree>
    <p:extLst>
      <p:ext uri="{BB962C8B-B14F-4D97-AF65-F5344CB8AC3E}">
        <p14:creationId xmlns:p14="http://schemas.microsoft.com/office/powerpoint/2010/main" val="36758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mit Bild + 1 Projektlogo">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83704" y="2340000"/>
            <a:ext cx="5400000" cy="2340000"/>
          </a:xfrm>
        </p:spPr>
        <p:txBody>
          <a:bodyPr anchor="b"/>
          <a:lstStyle>
            <a:lvl1pPr>
              <a:defRPr sz="6000"/>
            </a:lvl1pPr>
          </a:lstStyle>
          <a:p>
            <a:r>
              <a:rPr lang="de-DE" dirty="0" err="1"/>
              <a:t>TitelmasterforFFormat</a:t>
            </a:r>
            <a:r>
              <a:rPr lang="de-DE" dirty="0"/>
              <a:t> durch Klicken bearbeiten</a:t>
            </a:r>
          </a:p>
        </p:txBody>
      </p:sp>
      <p:sp>
        <p:nvSpPr>
          <p:cNvPr id="16" name="Textplatzhalter 15"/>
          <p:cNvSpPr>
            <a:spLocks noGrp="1"/>
          </p:cNvSpPr>
          <p:nvPr>
            <p:ph type="body" sz="quarter" idx="10"/>
          </p:nvPr>
        </p:nvSpPr>
        <p:spPr>
          <a:xfrm>
            <a:off x="683383" y="5124602"/>
            <a:ext cx="7119308" cy="684265"/>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3" name="Bildplatzhalter 12"/>
          <p:cNvSpPr>
            <a:spLocks noGrp="1"/>
          </p:cNvSpPr>
          <p:nvPr>
            <p:ph type="pic" sz="quarter" idx="18"/>
          </p:nvPr>
        </p:nvSpPr>
        <p:spPr>
          <a:xfrm>
            <a:off x="6660000" y="-1368000"/>
            <a:ext cx="6840000" cy="6840000"/>
          </a:xfrm>
          <a:prstGeom prst="ellipse">
            <a:avLst/>
          </a:prstGeom>
          <a:solidFill>
            <a:schemeClr val="accent6">
              <a:lumMod val="20000"/>
              <a:lumOff val="80000"/>
            </a:schemeClr>
          </a:solidFill>
        </p:spPr>
        <p:txBody>
          <a:bodyPr tIns="3348000" rtlCol="0">
            <a:noAutofit/>
          </a:bodyPr>
          <a:lstStyle>
            <a:lvl1pPr marL="0" indent="0" algn="ctr">
              <a:lnSpc>
                <a:spcPct val="100000"/>
              </a:lnSpc>
              <a:spcBef>
                <a:spcPts val="0"/>
              </a:spcBef>
              <a:buFontTx/>
              <a:buNone/>
              <a:defRPr>
                <a:solidFill>
                  <a:schemeClr val="tx1"/>
                </a:solidFill>
              </a:defRPr>
            </a:lvl1pPr>
          </a:lstStyle>
          <a:p>
            <a:pPr lvl="0"/>
            <a:r>
              <a:rPr lang="de-DE" noProof="0"/>
              <a:t>Bild durch Klicken auf Symbol hinzufügen</a:t>
            </a:r>
            <a:endParaRPr lang="de-DE" noProof="0" dirty="0"/>
          </a:p>
        </p:txBody>
      </p:sp>
      <p:sp>
        <p:nvSpPr>
          <p:cNvPr id="5" name="Bildplatzhalter 12"/>
          <p:cNvSpPr>
            <a:spLocks noGrp="1"/>
          </p:cNvSpPr>
          <p:nvPr>
            <p:ph type="pic" sz="quarter" idx="20" hasCustomPrompt="1"/>
          </p:nvPr>
        </p:nvSpPr>
        <p:spPr>
          <a:xfrm>
            <a:off x="5193713" y="306000"/>
            <a:ext cx="2160000" cy="2160000"/>
          </a:xfrm>
          <a:prstGeom prst="ellipse">
            <a:avLst/>
          </a:prstGeom>
          <a:solidFill>
            <a:schemeClr val="bg1"/>
          </a:solidFill>
        </p:spPr>
        <p:txBody>
          <a:bodyPr rtlCol="0" anchor="ctr">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Klicken auf Symbol hinzufügen</a:t>
            </a:r>
          </a:p>
        </p:txBody>
      </p:sp>
      <p:pic>
        <p:nvPicPr>
          <p:cNvPr id="8" name="Grafik 7" descr="&quot;&quot;">
            <a:extLst>
              <a:ext uri="{FF2B5EF4-FFF2-40B4-BE49-F238E27FC236}">
                <a16:creationId xmlns:a16="http://schemas.microsoft.com/office/drawing/2014/main" id="{9C2A97C1-B121-302D-51D0-F4FB42467383}"/>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2" name="Textplatzhalter 8">
            <a:extLst>
              <a:ext uri="{FF2B5EF4-FFF2-40B4-BE49-F238E27FC236}">
                <a16:creationId xmlns:a16="http://schemas.microsoft.com/office/drawing/2014/main" id="{189F9120-FE8B-FDF5-3519-452FBA92CEF5}"/>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5203159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genda einspaltig_Aufzählung_Zahlen_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Online-Shopping</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155576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mit Aufzählung,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Online-Shopping</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Tree>
    <p:extLst>
      <p:ext uri="{BB962C8B-B14F-4D97-AF65-F5344CB8AC3E}">
        <p14:creationId xmlns:p14="http://schemas.microsoft.com/office/powerpoint/2010/main" val="316986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mit Aufzählung, Ro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Online-Shopping</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386968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mit Aufzählung, Ebenen,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Online-Shopping</a:t>
            </a:r>
          </a:p>
        </p:txBody>
      </p:sp>
    </p:spTree>
    <p:extLst>
      <p:ext uri="{BB962C8B-B14F-4D97-AF65-F5344CB8AC3E}">
        <p14:creationId xmlns:p14="http://schemas.microsoft.com/office/powerpoint/2010/main" val="32378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2-spalti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Online-Shopping</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92438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ild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Tree>
    <p:extLst>
      <p:ext uri="{BB962C8B-B14F-4D97-AF65-F5344CB8AC3E}">
        <p14:creationId xmlns:p14="http://schemas.microsoft.com/office/powerpoint/2010/main" val="281777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ilder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92020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mit Bild 1zu1,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Online-Shopping</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972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mit Bild 1zu1, Text gr_fett,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Online-Shopping</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694047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Bild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800" y="0"/>
            <a:ext cx="76962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Online-Shopping</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6934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mit Text + Projektsignet">
    <p:spTree>
      <p:nvGrpSpPr>
        <p:cNvPr id="1" name=""/>
        <p:cNvGrpSpPr/>
        <p:nvPr/>
      </p:nvGrpSpPr>
      <p:grpSpPr>
        <a:xfrm>
          <a:off x="0" y="0"/>
          <a:ext cx="0" cy="0"/>
          <a:chOff x="0" y="0"/>
          <a:chExt cx="0" cy="0"/>
        </a:xfrm>
      </p:grpSpPr>
      <p:sp>
        <p:nvSpPr>
          <p:cNvPr id="5" name="Titel 4"/>
          <p:cNvSpPr>
            <a:spLocks noGrp="1"/>
          </p:cNvSpPr>
          <p:nvPr>
            <p:ph type="title"/>
          </p:nvPr>
        </p:nvSpPr>
        <p:spPr>
          <a:xfrm>
            <a:off x="683704" y="2628000"/>
            <a:ext cx="10800000" cy="1440000"/>
          </a:xfrm>
        </p:spPr>
        <p:txBody>
          <a:bodyPr anchor="b"/>
          <a:lstStyle>
            <a:lvl1pPr>
              <a:defRPr sz="6000"/>
            </a:lvl1pPr>
          </a:lstStyle>
          <a:p>
            <a:r>
              <a:rPr lang="de-DE"/>
              <a:t>Titelmasterformat durch Klicken bearbeiten</a:t>
            </a:r>
            <a:endParaRPr lang="de-DE" dirty="0"/>
          </a:p>
        </p:txBody>
      </p:sp>
      <p:sp>
        <p:nvSpPr>
          <p:cNvPr id="2" name="Textplatzhalter 15"/>
          <p:cNvSpPr>
            <a:spLocks noGrp="1"/>
          </p:cNvSpPr>
          <p:nvPr>
            <p:ph type="body" sz="quarter" idx="10"/>
          </p:nvPr>
        </p:nvSpPr>
        <p:spPr>
          <a:xfrm>
            <a:off x="684000" y="4368120"/>
            <a:ext cx="8640000" cy="1008000"/>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6" name="Ellipse 5">
            <a:extLst>
              <a:ext uri="{FF2B5EF4-FFF2-40B4-BE49-F238E27FC236}">
                <a16:creationId xmlns:a16="http://schemas.microsoft.com/office/drawing/2014/main" id="{3B190482-EE6F-7CF4-F258-B6D20778E7AD}"/>
              </a:ext>
            </a:extLst>
          </p:cNvPr>
          <p:cNvSpPr/>
          <p:nvPr userDrawn="1"/>
        </p:nvSpPr>
        <p:spPr>
          <a:xfrm>
            <a:off x="10424241" y="292122"/>
            <a:ext cx="1440000" cy="1438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Bildplatzhalter 12">
            <a:extLst>
              <a:ext uri="{FF2B5EF4-FFF2-40B4-BE49-F238E27FC236}">
                <a16:creationId xmlns:a16="http://schemas.microsoft.com/office/drawing/2014/main" id="{BEDBB238-E3E2-0F0D-E85C-F5421C11DA85}"/>
              </a:ext>
            </a:extLst>
          </p:cNvPr>
          <p:cNvSpPr>
            <a:spLocks noGrp="1"/>
          </p:cNvSpPr>
          <p:nvPr>
            <p:ph type="pic" sz="quarter" idx="21" hasCustomPrompt="1"/>
          </p:nvPr>
        </p:nvSpPr>
        <p:spPr>
          <a:xfrm>
            <a:off x="10424241" y="292122"/>
            <a:ext cx="1440000" cy="1440000"/>
          </a:xfrm>
          <a:prstGeom prst="ellipse">
            <a:avLst/>
          </a:prstGeom>
          <a:solidFill>
            <a:schemeClr val="bg1"/>
          </a:solidFill>
        </p:spPr>
        <p:txBody>
          <a:bodyPr rtlCol="0">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 hinzufügen</a:t>
            </a:r>
          </a:p>
        </p:txBody>
      </p:sp>
      <p:pic>
        <p:nvPicPr>
          <p:cNvPr id="8" name="Grafik 7" descr="&quot;&quot;">
            <a:extLst>
              <a:ext uri="{FF2B5EF4-FFF2-40B4-BE49-F238E27FC236}">
                <a16:creationId xmlns:a16="http://schemas.microsoft.com/office/drawing/2014/main" id="{7EEFD438-70D0-820B-3B32-2AB34F198745}"/>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4" name="Textplatzhalter 8">
            <a:extLst>
              <a:ext uri="{FF2B5EF4-FFF2-40B4-BE49-F238E27FC236}">
                <a16:creationId xmlns:a16="http://schemas.microsoft.com/office/drawing/2014/main" id="{6B50EF0D-7241-975E-A505-6F2906E7D0B9}"/>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106557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Bild 1zu2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Online-Shopping</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97368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2 Bilder rechteckig,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Online-Shopping</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234905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Diagramm, Ro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Online-Shopping</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1695150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Kontakt mit Signet, Aufzählun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chemeClr val="tx1"/>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Online-Shopping</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2709329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pressum mit Signet, Aufzählung Ro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a:p>
            <a:pPr lvl="2"/>
            <a:r>
              <a:rPr lang="de-DE"/>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Online-Shopping</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430796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Online-Shopping</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2985047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Online-Shopping</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3909998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pressum_Signet, Ro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Online-Shopping</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936907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ank, Verfasser, Förderlogo, Signet, Ro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chemeClr val="tx2"/>
                </a:solidFill>
              </a:defRPr>
            </a:lvl1pPr>
            <a:lvl2pPr marL="0" indent="0">
              <a:lnSpc>
                <a:spcPct val="100000"/>
              </a:lnSpc>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Online-Shopping</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414307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283821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3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Online-Shopping</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1233957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_Kapiteltrennfolie-Weiß mit V-Element, Violet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solidFill>
                  <a:srgbClr val="61328A"/>
                </a:solidFill>
              </a:defRPr>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Online-Shopping</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579593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Online-Shopping</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249334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Online-Shopping</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214912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Online-Shopping</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52612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Kapiteltrennfolie Violett mit Bild und Tex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Online-Shopping</a:t>
            </a:r>
          </a:p>
        </p:txBody>
      </p:sp>
    </p:spTree>
    <p:extLst>
      <p:ext uri="{BB962C8B-B14F-4D97-AF65-F5344CB8AC3E}">
        <p14:creationId xmlns:p14="http://schemas.microsoft.com/office/powerpoint/2010/main" val="2396940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Online-Shopping</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404701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Agenda einspalti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lvl1pPr>
          </a:lstStyle>
          <a:p>
            <a:r>
              <a:rPr lang="de-DE"/>
              <a:t>Mastertitelformat bearbeiten</a:t>
            </a:r>
            <a:endParaRPr lang="de-DE" dirty="0"/>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Online-Shopping</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2915313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Aufzählun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Online-Shopping</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lnSpc>
                <a:spcPct val="150000"/>
              </a:lnSpc>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426554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Aufzählung, Ebenen,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Online-Shopping</a:t>
            </a:r>
          </a:p>
        </p:txBody>
      </p:sp>
    </p:spTree>
    <p:extLst>
      <p:ext uri="{BB962C8B-B14F-4D97-AF65-F5344CB8AC3E}">
        <p14:creationId xmlns:p14="http://schemas.microsoft.com/office/powerpoint/2010/main" val="284756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piteltrennfolie-Weiß mit V-Element, Ro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Online-Shopping</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1867707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ext mit Aufzählung, Violet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Online-Shopping</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721567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xt 2-spalti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51756" y="2712218"/>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Online-Shopping</a:t>
            </a:r>
            <a:endParaRPr lang="de-DE" dirty="0"/>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323999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ild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6"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391017"/>
            <a:ext cx="8999537" cy="144462"/>
          </a:xfrm>
        </p:spPr>
        <p:txBody>
          <a:bodyPr/>
          <a:lstStyle>
            <a:lvl1pPr>
              <a:defRPr/>
            </a:lvl1pPr>
          </a:lstStyle>
          <a:p>
            <a:pPr>
              <a:defRPr/>
            </a:pPr>
            <a:r>
              <a:rPr lang="de-DE"/>
              <a:t>Online-Shopping</a:t>
            </a:r>
            <a:endParaRPr lang="de-DE" dirty="0"/>
          </a:p>
        </p:txBody>
      </p:sp>
      <p:sp>
        <p:nvSpPr>
          <p:cNvPr id="9"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23"/>
          </p:nvPr>
        </p:nvSpPr>
        <p:spPr>
          <a:xfrm>
            <a:off x="10825188" y="6391017"/>
            <a:ext cx="638175" cy="144462"/>
          </a:xfrm>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4007982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ilder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a:xfrm>
            <a:off x="10989104" y="6454661"/>
            <a:ext cx="638175" cy="144462"/>
          </a:xfrm>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9"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454661"/>
            <a:ext cx="8999537" cy="144462"/>
          </a:xfrm>
        </p:spPr>
        <p:txBody>
          <a:bodyPr/>
          <a:lstStyle>
            <a:lvl1pPr>
              <a:defRPr/>
            </a:lvl1pPr>
          </a:lstStyle>
          <a:p>
            <a:pPr>
              <a:defRPr/>
            </a:pPr>
            <a:r>
              <a:rPr lang="de-DE"/>
              <a:t>Online-Shopping</a:t>
            </a:r>
            <a:endParaRPr lang="de-DE" dirty="0"/>
          </a:p>
        </p:txBody>
      </p:sp>
    </p:spTree>
    <p:extLst>
      <p:ext uri="{BB962C8B-B14F-4D97-AF65-F5344CB8AC3E}">
        <p14:creationId xmlns:p14="http://schemas.microsoft.com/office/powerpoint/2010/main" val="297141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ext mit Bild 1zu1,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Online-Shopping</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70308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Online-Shopping</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80711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xt-Bild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799" y="0"/>
            <a:ext cx="7734994"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Online-Shopping</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892956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ext-Bild 1zu2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Online-Shopping</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853632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ext-2 Bilder rechteckig,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Online-Shopping</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118897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ext-Diagramm, Violet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Online-Shopping</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401498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Online-Shopping</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322857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Kontakt mit Signet, Aufzählun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rgbClr val="61328A"/>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499999"/>
            <a:ext cx="3240000" cy="1740087"/>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Online-Shopping</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3625289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Impressum mit Signet, Aufzählung, Violet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stStyle>
          <a:p>
            <a:pPr lvl="0"/>
            <a:r>
              <a:rPr lang="de-DE" dirty="0"/>
              <a:t>Mastertextformat bearbeiten</a:t>
            </a:r>
          </a:p>
          <a:p>
            <a:pPr lvl="1"/>
            <a:r>
              <a:rPr lang="de-DE" dirty="0"/>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Online-Shopping</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556458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Online-Shopping</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991118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Online-Shopping</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1982106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Impressum_Signet, Violet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Online-Shopping</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620513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Dank, Verfasser, Förderlogo, Signet, Violet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rgbClr val="61328A"/>
                </a:solidFill>
              </a:defRPr>
            </a:lvl1pPr>
            <a:lvl2pPr marL="0" indent="0">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Online-Shopping</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1527766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805989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Online-Shopping</a:t>
            </a:r>
          </a:p>
        </p:txBody>
      </p:sp>
    </p:spTree>
    <p:extLst>
      <p:ext uri="{BB962C8B-B14F-4D97-AF65-F5344CB8AC3E}">
        <p14:creationId xmlns:p14="http://schemas.microsoft.com/office/powerpoint/2010/main" val="1126553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404" y="31777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Online-Shopping</a:t>
            </a:r>
          </a:p>
        </p:txBody>
      </p:sp>
      <p:sp>
        <p:nvSpPr>
          <p:cNvPr id="10" name="Textplatzhalter 9"/>
          <p:cNvSpPr>
            <a:spLocks noGrp="1"/>
          </p:cNvSpPr>
          <p:nvPr>
            <p:ph type="body" sz="quarter" idx="21"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2909033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351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Online-Shopping</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4807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Online-Shopping</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772692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799763"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Online-Shopping</a:t>
            </a:r>
          </a:p>
        </p:txBody>
      </p:sp>
      <p:sp>
        <p:nvSpPr>
          <p:cNvPr id="8" name="Textplatzhalter 9"/>
          <p:cNvSpPr>
            <a:spLocks noGrp="1"/>
          </p:cNvSpPr>
          <p:nvPr>
            <p:ph type="body" sz="quarter" idx="21" hasCustomPrompt="1"/>
          </p:nvPr>
        </p:nvSpPr>
        <p:spPr>
          <a:xfrm>
            <a:off x="682167" y="263399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5226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Online-Shopping</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854918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Online-Shopping</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1830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804198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4" name="Textplatzhalter 3"/>
          <p:cNvSpPr>
            <a:spLocks noGrp="1"/>
          </p:cNvSpPr>
          <p:nvPr>
            <p:ph type="body" sz="quarter" idx="18" hasCustomPrompt="1"/>
          </p:nvPr>
        </p:nvSpPr>
        <p:spPr>
          <a:xfrm>
            <a:off x="682625" y="3212756"/>
            <a:ext cx="10142538" cy="114711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Online-Shopping</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2265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644166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Online-Shopping</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743796"/>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711880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Online-Shopping</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17957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 mit H2 und Aufzählung mit Ebenen und Bild rund,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9001125"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Online-Shopping</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bg1"/>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636703"/>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84988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Online-Shopping</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79964"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0134691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und, Violett">
    <p:spTree>
      <p:nvGrpSpPr>
        <p:cNvPr id="1" name=""/>
        <p:cNvGrpSpPr/>
        <p:nvPr/>
      </p:nvGrpSpPr>
      <p:grpSpPr>
        <a:xfrm>
          <a:off x="0" y="0"/>
          <a:ext cx="0" cy="0"/>
          <a:chOff x="0" y="0"/>
          <a:chExt cx="0" cy="0"/>
        </a:xfrm>
      </p:grpSpPr>
      <p:sp>
        <p:nvSpPr>
          <p:cNvPr id="9" name="Titel 8"/>
          <p:cNvSpPr>
            <a:spLocks noGrp="1"/>
          </p:cNvSpPr>
          <p:nvPr>
            <p:ph type="title"/>
          </p:nvPr>
        </p:nvSpPr>
        <p:spPr>
          <a:xfrm>
            <a:off x="663338" y="2052001"/>
            <a:ext cx="10800000" cy="396000"/>
          </a:xfrm>
        </p:spPr>
        <p:txBody>
          <a:bodyPr/>
          <a:lstStyle>
            <a:lvl1pPr>
              <a:defRPr>
                <a:solidFill>
                  <a:srgbClr val="61328A"/>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Online-Shopping</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6333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63338" y="2628259"/>
            <a:ext cx="5153025" cy="387350"/>
          </a:xfrm>
        </p:spPr>
        <p:txBody>
          <a:bodyPr/>
          <a:lstStyle>
            <a:lvl1pPr marL="0" indent="0">
              <a:buNone/>
              <a:defRPr sz="2000" b="1">
                <a:solidFill>
                  <a:srgbClr val="61328A"/>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825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058498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ext 2-spaltig mit H2,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Online-Shopping</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1"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51608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Online-Shopping</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2025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ext 2-spaltig mit H2, Rot,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Online-Shopping</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122913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ext 2-spaltig mit H2,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Online-Shopping</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632584"/>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632584"/>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272153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großen Aufzählungspunkte">
    <p:spTree>
      <p:nvGrpSpPr>
        <p:cNvPr id="1" name=""/>
        <p:cNvGrpSpPr/>
        <p:nvPr/>
      </p:nvGrpSpPr>
      <p:grpSpPr>
        <a:xfrm>
          <a:off x="0" y="0"/>
          <a:ext cx="0" cy="0"/>
          <a:chOff x="0" y="0"/>
          <a:chExt cx="0" cy="0"/>
        </a:xfrm>
      </p:grpSpPr>
      <p:sp>
        <p:nvSpPr>
          <p:cNvPr id="6" name="Titel 5"/>
          <p:cNvSpPr>
            <a:spLocks noGrp="1"/>
          </p:cNvSpPr>
          <p:nvPr>
            <p:ph type="title"/>
          </p:nvPr>
        </p:nvSpPr>
        <p:spPr>
          <a:xfrm>
            <a:off x="684000" y="2052000"/>
            <a:ext cx="10800000" cy="540000"/>
          </a:xfrm>
        </p:spPr>
        <p:txBody>
          <a:bodyPr/>
          <a:lstStyle/>
          <a:p>
            <a:r>
              <a:rPr lang="de-DE" dirty="0"/>
              <a:t>Mastertitelformat bearbeiten</a:t>
            </a:r>
          </a:p>
        </p:txBody>
      </p:sp>
      <p:sp>
        <p:nvSpPr>
          <p:cNvPr id="5" name="Textplatzhalter 4"/>
          <p:cNvSpPr>
            <a:spLocks noGrp="1"/>
          </p:cNvSpPr>
          <p:nvPr>
            <p:ph type="body" sz="quarter" idx="12"/>
          </p:nvPr>
        </p:nvSpPr>
        <p:spPr>
          <a:xfrm>
            <a:off x="683999" y="2880000"/>
            <a:ext cx="10800000" cy="306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descr="&quot;&quot;">
            <a:extLst>
              <a:ext uri="{FF2B5EF4-FFF2-40B4-BE49-F238E27FC236}">
                <a16:creationId xmlns:a16="http://schemas.microsoft.com/office/drawing/2014/main" id="{65A5C271-3A24-06AD-BB01-E37C6CFADE6A}"/>
              </a:ext>
            </a:extLst>
          </p:cNvPr>
          <p:cNvSpPr>
            <a:spLocks noGrp="1"/>
          </p:cNvSpPr>
          <p:nvPr>
            <p:ph type="ftr" sz="quarter" idx="13"/>
          </p:nvPr>
        </p:nvSpPr>
        <p:spPr/>
        <p:txBody>
          <a:bodyPr/>
          <a:lstStyle>
            <a:lvl1pPr>
              <a:defRPr/>
            </a:lvl1pPr>
          </a:lstStyle>
          <a:p>
            <a:pPr>
              <a:defRPr/>
            </a:pPr>
            <a:r>
              <a:rPr lang="de-DE"/>
              <a:t>Online-Shopping</a:t>
            </a:r>
          </a:p>
        </p:txBody>
      </p:sp>
      <p:sp>
        <p:nvSpPr>
          <p:cNvPr id="3" name="Foliennummernplatzhalter 2" descr="&quot;&quot;">
            <a:extLst>
              <a:ext uri="{FF2B5EF4-FFF2-40B4-BE49-F238E27FC236}">
                <a16:creationId xmlns:a16="http://schemas.microsoft.com/office/drawing/2014/main" id="{D0605B11-8F81-6813-2107-B43622C1BE5E}"/>
              </a:ext>
            </a:extLst>
          </p:cNvPr>
          <p:cNvSpPr>
            <a:spLocks noGrp="1"/>
          </p:cNvSpPr>
          <p:nvPr>
            <p:ph type="sldNum" sz="quarter" idx="14"/>
          </p:nvPr>
        </p:nvSpPr>
        <p:spPr/>
        <p:txBody>
          <a:bodyPr/>
          <a:lstStyle>
            <a:lvl1pPr>
              <a:defRPr/>
            </a:lvl1pPr>
          </a:lstStyle>
          <a:p>
            <a:pPr>
              <a:defRPr/>
            </a:pPr>
            <a:fld id="{8CACD4FE-BE13-4EBE-B5D9-EE8670F072A5}" type="slidenum">
              <a:rPr lang="de-DE"/>
              <a:pPr>
                <a:defRPr/>
              </a:pPr>
              <a:t>‹Nr.›</a:t>
            </a:fld>
            <a:endParaRPr lang="de-DE" dirty="0"/>
          </a:p>
        </p:txBody>
      </p:sp>
    </p:spTree>
    <p:extLst>
      <p:ext uri="{BB962C8B-B14F-4D97-AF65-F5344CB8AC3E}">
        <p14:creationId xmlns:p14="http://schemas.microsoft.com/office/powerpoint/2010/main" val="39116621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Bild große Aufzählungspunkte">
    <p:spTree>
      <p:nvGrpSpPr>
        <p:cNvPr id="1" name=""/>
        <p:cNvGrpSpPr/>
        <p:nvPr/>
      </p:nvGrpSpPr>
      <p:grpSpPr>
        <a:xfrm>
          <a:off x="0" y="0"/>
          <a:ext cx="0" cy="0"/>
          <a:chOff x="0" y="0"/>
          <a:chExt cx="0" cy="0"/>
        </a:xfrm>
      </p:grpSpPr>
      <p:sp>
        <p:nvSpPr>
          <p:cNvPr id="2" name="Titel 1"/>
          <p:cNvSpPr>
            <a:spLocks noGrp="1"/>
          </p:cNvSpPr>
          <p:nvPr>
            <p:ph type="title"/>
          </p:nvPr>
        </p:nvSpPr>
        <p:spPr>
          <a:xfrm>
            <a:off x="684000" y="2052000"/>
            <a:ext cx="4680000" cy="972000"/>
          </a:xfrm>
        </p:spPr>
        <p:txBody>
          <a:bodyPr>
            <a:noAutofit/>
          </a:bodyPr>
          <a:lstStyle>
            <a:lvl1pPr>
              <a:defRPr sz="3000"/>
            </a:lvl1pPr>
          </a:lstStyle>
          <a:p>
            <a:r>
              <a:rPr lang="de-DE" dirty="0"/>
              <a:t>Mastertitelformat bearbeiten</a:t>
            </a:r>
          </a:p>
        </p:txBody>
      </p:sp>
      <p:sp>
        <p:nvSpPr>
          <p:cNvPr id="6" name="Textplatzhalter 5"/>
          <p:cNvSpPr>
            <a:spLocks noGrp="1"/>
          </p:cNvSpPr>
          <p:nvPr>
            <p:ph type="body" sz="quarter" idx="13"/>
          </p:nvPr>
        </p:nvSpPr>
        <p:spPr>
          <a:xfrm>
            <a:off x="684213" y="3239999"/>
            <a:ext cx="4679950" cy="270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B6CC2E7-ED29-444D-F134-B70CD611A94A}"/>
              </a:ext>
            </a:extLst>
          </p:cNvPr>
          <p:cNvSpPr>
            <a:spLocks noGrp="1"/>
          </p:cNvSpPr>
          <p:nvPr>
            <p:ph type="ftr" sz="quarter" idx="14"/>
          </p:nvPr>
        </p:nvSpPr>
        <p:spPr/>
        <p:txBody>
          <a:bodyPr/>
          <a:lstStyle>
            <a:lvl1pPr>
              <a:defRPr/>
            </a:lvl1pPr>
          </a:lstStyle>
          <a:p>
            <a:pPr>
              <a:defRPr/>
            </a:pPr>
            <a:r>
              <a:rPr lang="de-DE"/>
              <a:t>Online-Shopping</a:t>
            </a:r>
          </a:p>
        </p:txBody>
      </p:sp>
      <p:sp>
        <p:nvSpPr>
          <p:cNvPr id="4" name="Foliennummernplatzhalter 3" descr="&quot;&quot;">
            <a:extLst>
              <a:ext uri="{FF2B5EF4-FFF2-40B4-BE49-F238E27FC236}">
                <a16:creationId xmlns:a16="http://schemas.microsoft.com/office/drawing/2014/main" id="{A5F6712C-0906-CCD0-046B-BA5327387EA0}"/>
              </a:ext>
            </a:extLst>
          </p:cNvPr>
          <p:cNvSpPr>
            <a:spLocks noGrp="1"/>
          </p:cNvSpPr>
          <p:nvPr>
            <p:ph type="sldNum" sz="quarter" idx="15"/>
          </p:nvPr>
        </p:nvSpPr>
        <p:spPr/>
        <p:txBody>
          <a:bodyPr/>
          <a:lstStyle>
            <a:lvl1pPr>
              <a:defRPr/>
            </a:lvl1pPr>
          </a:lstStyle>
          <a:p>
            <a:pPr>
              <a:defRPr/>
            </a:pPr>
            <a:fld id="{9C028A14-1AD2-431F-8D18-4BEB97F93D02}" type="slidenum">
              <a:rPr lang="de-DE"/>
              <a:pPr>
                <a:defRPr/>
              </a:pPr>
              <a:t>‹Nr.›</a:t>
            </a:fld>
            <a:endParaRPr lang="de-DE" dirty="0"/>
          </a:p>
        </p:txBody>
      </p:sp>
    </p:spTree>
    <p:extLst>
      <p:ext uri="{BB962C8B-B14F-4D97-AF65-F5344CB8AC3E}">
        <p14:creationId xmlns:p14="http://schemas.microsoft.com/office/powerpoint/2010/main" val="386654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Online-Shopping</a:t>
            </a:r>
          </a:p>
        </p:txBody>
      </p:sp>
    </p:spTree>
    <p:extLst>
      <p:ext uri="{BB962C8B-B14F-4D97-AF65-F5344CB8AC3E}">
        <p14:creationId xmlns:p14="http://schemas.microsoft.com/office/powerpoint/2010/main" val="248852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Online-Shopping</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2746058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4.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Titelplatzhalter 15">
            <a:extLst>
              <a:ext uri="{FF2B5EF4-FFF2-40B4-BE49-F238E27FC236}">
                <a16:creationId xmlns:a16="http://schemas.microsoft.com/office/drawing/2014/main" id="{0BC6D588-FEA4-4862-9329-0BCDBFC42FBF}"/>
              </a:ext>
            </a:extLst>
          </p:cNvPr>
          <p:cNvSpPr>
            <a:spLocks noGrp="1" noChangeArrowheads="1"/>
          </p:cNvSpPr>
          <p:nvPr>
            <p:ph type="title"/>
          </p:nvPr>
        </p:nvSpPr>
        <p:spPr bwMode="auto">
          <a:xfrm>
            <a:off x="684213"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1027" name="Textplatzhalter 9">
            <a:extLst>
              <a:ext uri="{FF2B5EF4-FFF2-40B4-BE49-F238E27FC236}">
                <a16:creationId xmlns:a16="http://schemas.microsoft.com/office/drawing/2014/main" id="{004E63D3-2983-B6B9-610F-560D78E407F6}"/>
              </a:ext>
            </a:extLst>
          </p:cNvPr>
          <p:cNvSpPr>
            <a:spLocks noGrp="1" noChangeArrowheads="1"/>
          </p:cNvSpPr>
          <p:nvPr>
            <p:ph type="body" idx="1"/>
          </p:nvPr>
        </p:nvSpPr>
        <p:spPr bwMode="auto">
          <a:xfrm>
            <a:off x="684213" y="3276600"/>
            <a:ext cx="107997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pic>
        <p:nvPicPr>
          <p:cNvPr id="3" name="Grafik 2" descr="&quot;&quot;">
            <a:extLst>
              <a:ext uri="{FF2B5EF4-FFF2-40B4-BE49-F238E27FC236}">
                <a16:creationId xmlns:a16="http://schemas.microsoft.com/office/drawing/2014/main" id="{6E04ACF3-65B7-8A3A-B2EB-969C632EADCD}"/>
              </a:ext>
            </a:extLst>
          </p:cNvPr>
          <p:cNvPicPr>
            <a:picLocks noChangeAspect="1"/>
          </p:cNvPicPr>
          <p:nvPr userDrawn="1"/>
        </p:nvPicPr>
        <p:blipFill>
          <a:blip r:embed="rId5"/>
          <a:stretch>
            <a:fillRect/>
          </a:stretch>
        </p:blipFill>
        <p:spPr>
          <a:xfrm>
            <a:off x="682625" y="684213"/>
            <a:ext cx="2970213" cy="687387"/>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36" r:id="rId2"/>
    <p:sldLayoutId id="2147483765" r:id="rId3"/>
  </p:sldLayoutIdLst>
  <p:hf hdr="0" dt="0"/>
  <p:txStyles>
    <p:titleStyle>
      <a:lvl1pPr algn="l" rtl="0" eaLnBrk="1" fontAlgn="base" hangingPunct="1">
        <a:lnSpc>
          <a:spcPct val="90000"/>
        </a:lnSpc>
        <a:spcBef>
          <a:spcPct val="0"/>
        </a:spcBef>
        <a:spcAft>
          <a:spcPct val="0"/>
        </a:spcAft>
        <a:defRPr sz="4000" b="1" kern="1200">
          <a:solidFill>
            <a:schemeClr val="bg1"/>
          </a:solidFill>
          <a:latin typeface="+mj-lt"/>
          <a:ea typeface="+mj-ea"/>
          <a:cs typeface="+mj-cs"/>
        </a:defRPr>
      </a:lvl1pPr>
      <a:lvl2pPr algn="l" rtl="0" eaLnBrk="1" fontAlgn="base" hangingPunct="1">
        <a:lnSpc>
          <a:spcPct val="90000"/>
        </a:lnSpc>
        <a:spcBef>
          <a:spcPct val="0"/>
        </a:spcBef>
        <a:spcAft>
          <a:spcPct val="0"/>
        </a:spcAft>
        <a:defRPr sz="4000" b="1">
          <a:solidFill>
            <a:schemeClr val="bg1"/>
          </a:solidFill>
          <a:latin typeface="Aptos Bold" pitchFamily="34" charset="0"/>
        </a:defRPr>
      </a:lvl2pPr>
      <a:lvl3pPr algn="l" rtl="0" eaLnBrk="1" fontAlgn="base" hangingPunct="1">
        <a:lnSpc>
          <a:spcPct val="90000"/>
        </a:lnSpc>
        <a:spcBef>
          <a:spcPct val="0"/>
        </a:spcBef>
        <a:spcAft>
          <a:spcPct val="0"/>
        </a:spcAft>
        <a:defRPr sz="4000" b="1">
          <a:solidFill>
            <a:schemeClr val="bg1"/>
          </a:solidFill>
          <a:latin typeface="Aptos Bold" pitchFamily="34" charset="0"/>
        </a:defRPr>
      </a:lvl3pPr>
      <a:lvl4pPr algn="l" rtl="0" eaLnBrk="1" fontAlgn="base" hangingPunct="1">
        <a:lnSpc>
          <a:spcPct val="90000"/>
        </a:lnSpc>
        <a:spcBef>
          <a:spcPct val="0"/>
        </a:spcBef>
        <a:spcAft>
          <a:spcPct val="0"/>
        </a:spcAft>
        <a:defRPr sz="4000" b="1">
          <a:solidFill>
            <a:schemeClr val="bg1"/>
          </a:solidFill>
          <a:latin typeface="Aptos Bold" pitchFamily="34" charset="0"/>
        </a:defRPr>
      </a:lvl4pPr>
      <a:lvl5pPr algn="l" rtl="0" eaLnBrk="1" fontAlgn="base" hangingPunct="1">
        <a:lnSpc>
          <a:spcPct val="90000"/>
        </a:lnSpc>
        <a:spcBef>
          <a:spcPct val="0"/>
        </a:spcBef>
        <a:spcAft>
          <a:spcPct val="0"/>
        </a:spcAft>
        <a:defRPr sz="4000" b="1">
          <a:solidFill>
            <a:schemeClr val="bg1"/>
          </a:solidFill>
          <a:latin typeface="Aptos Bold" pitchFamily="34" charset="0"/>
        </a:defRPr>
      </a:lvl5pPr>
      <a:lvl6pPr marL="457200" algn="l" rtl="0" eaLnBrk="1" fontAlgn="base" hangingPunct="1">
        <a:lnSpc>
          <a:spcPct val="90000"/>
        </a:lnSpc>
        <a:spcBef>
          <a:spcPct val="0"/>
        </a:spcBef>
        <a:spcAft>
          <a:spcPct val="0"/>
        </a:spcAft>
        <a:defRPr sz="4000" b="1">
          <a:solidFill>
            <a:schemeClr val="bg1"/>
          </a:solidFill>
          <a:latin typeface="Aptos Bold" pitchFamily="34" charset="0"/>
        </a:defRPr>
      </a:lvl6pPr>
      <a:lvl7pPr marL="914400" algn="l" rtl="0" eaLnBrk="1" fontAlgn="base" hangingPunct="1">
        <a:lnSpc>
          <a:spcPct val="90000"/>
        </a:lnSpc>
        <a:spcBef>
          <a:spcPct val="0"/>
        </a:spcBef>
        <a:spcAft>
          <a:spcPct val="0"/>
        </a:spcAft>
        <a:defRPr sz="4000" b="1">
          <a:solidFill>
            <a:schemeClr val="bg1"/>
          </a:solidFill>
          <a:latin typeface="Aptos Bold" pitchFamily="34" charset="0"/>
        </a:defRPr>
      </a:lvl7pPr>
      <a:lvl8pPr marL="1371600" algn="l" rtl="0" eaLnBrk="1" fontAlgn="base" hangingPunct="1">
        <a:lnSpc>
          <a:spcPct val="90000"/>
        </a:lnSpc>
        <a:spcBef>
          <a:spcPct val="0"/>
        </a:spcBef>
        <a:spcAft>
          <a:spcPct val="0"/>
        </a:spcAft>
        <a:defRPr sz="4000" b="1">
          <a:solidFill>
            <a:schemeClr val="bg1"/>
          </a:solidFill>
          <a:latin typeface="Aptos Bold" pitchFamily="34" charset="0"/>
        </a:defRPr>
      </a:lvl8pPr>
      <a:lvl9pPr marL="1828800" algn="l" rtl="0" eaLnBrk="1" fontAlgn="base" hangingPunct="1">
        <a:lnSpc>
          <a:spcPct val="90000"/>
        </a:lnSpc>
        <a:spcBef>
          <a:spcPct val="0"/>
        </a:spcBef>
        <a:spcAft>
          <a:spcPct val="0"/>
        </a:spcAft>
        <a:defRPr sz="4000" b="1">
          <a:solidFill>
            <a:schemeClr val="bg1"/>
          </a:solidFill>
          <a:latin typeface="Aptos Bold" pitchFamily="34" charset="0"/>
        </a:defRPr>
      </a:lvl9pPr>
    </p:titleStyle>
    <p:bodyStyle>
      <a:lvl1pPr marL="288000" indent="-288000" algn="l" rtl="0" eaLnBrk="1" fontAlgn="base" hangingPunct="1">
        <a:lnSpc>
          <a:spcPct val="150000"/>
        </a:lnSpc>
        <a:spcBef>
          <a:spcPts val="1000"/>
        </a:spcBef>
        <a:spcAft>
          <a:spcPct val="0"/>
        </a:spcAft>
        <a:buFont typeface="Arial" panose="020B0604020202020204" pitchFamily="34" charset="0"/>
        <a:buChar char="•"/>
        <a:defRPr sz="1500" kern="1200">
          <a:solidFill>
            <a:schemeClr val="bg1"/>
          </a:solidFill>
          <a:latin typeface="+mn-lt"/>
          <a:ea typeface="+mn-ea"/>
          <a:cs typeface="+mn-cs"/>
        </a:defRPr>
      </a:lvl1pPr>
      <a:lvl2pPr marL="576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2pPr>
      <a:lvl3pPr marL="864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3pPr>
      <a:lvl4pPr marL="1152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4pPr>
      <a:lvl5pPr marL="1440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Online-Shopping</a:t>
            </a:r>
            <a:endParaRPr lang="de-DE"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7" r:id="rId5"/>
    <p:sldLayoutId id="2147483747" r:id="rId6"/>
    <p:sldLayoutId id="2147483748" r:id="rId7"/>
    <p:sldLayoutId id="2147483749" r:id="rId8"/>
    <p:sldLayoutId id="2147483848" r:id="rId9"/>
    <p:sldLayoutId id="2147483738" r:id="rId10"/>
    <p:sldLayoutId id="2147483750" r:id="rId11"/>
    <p:sldLayoutId id="2147483751" r:id="rId12"/>
    <p:sldLayoutId id="2147483779" r:id="rId13"/>
    <p:sldLayoutId id="2147483752" r:id="rId14"/>
    <p:sldLayoutId id="2147483878" r:id="rId15"/>
    <p:sldLayoutId id="2147483753" r:id="rId16"/>
    <p:sldLayoutId id="2147483771" r:id="rId17"/>
    <p:sldLayoutId id="2147483778" r:id="rId18"/>
    <p:sldLayoutId id="2147483754" r:id="rId19"/>
    <p:sldLayoutId id="2147483755" r:id="rId20"/>
    <p:sldLayoutId id="2147483756" r:id="rId21"/>
    <p:sldLayoutId id="2147483788" r:id="rId22"/>
    <p:sldLayoutId id="2147483764" r:id="rId23"/>
    <p:sldLayoutId id="2147483789" r:id="rId24"/>
    <p:sldLayoutId id="2147483761" r:id="rId25"/>
    <p:sldLayoutId id="2147483760" r:id="rId26"/>
    <p:sldLayoutId id="2147483880" r:id="rId27"/>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Online-Shopping</a:t>
            </a:r>
          </a:p>
        </p:txBody>
      </p:sp>
    </p:spTree>
    <p:extLst>
      <p:ext uri="{BB962C8B-B14F-4D97-AF65-F5344CB8AC3E}">
        <p14:creationId xmlns:p14="http://schemas.microsoft.com/office/powerpoint/2010/main" val="21715738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40" r:id="rId8"/>
    <p:sldLayoutId id="2147483801" r:id="rId9"/>
    <p:sldLayoutId id="2147483876" r:id="rId10"/>
    <p:sldLayoutId id="2147483811" r:id="rId11"/>
    <p:sldLayoutId id="2147483817" r:id="rId12"/>
    <p:sldLayoutId id="2147483819" r:id="rId13"/>
    <p:sldLayoutId id="2147483821" r:id="rId14"/>
    <p:sldLayoutId id="2147483877" r:id="rId15"/>
    <p:sldLayoutId id="2147483823" r:id="rId16"/>
    <p:sldLayoutId id="2147483825" r:id="rId17"/>
    <p:sldLayoutId id="2147483827" r:id="rId18"/>
    <p:sldLayoutId id="2147483829" r:id="rId19"/>
    <p:sldLayoutId id="2147483841" r:id="rId20"/>
    <p:sldLayoutId id="2147483842" r:id="rId21"/>
    <p:sldLayoutId id="2147483843" r:id="rId22"/>
    <p:sldLayoutId id="2147483844" r:id="rId23"/>
    <p:sldLayoutId id="2147483845" r:id="rId24"/>
    <p:sldLayoutId id="2147483846" r:id="rId25"/>
    <p:sldLayoutId id="2147483847" r:id="rId26"/>
    <p:sldLayoutId id="2147483881" r:id="rId27"/>
  </p:sldLayoutIdLst>
  <p:hf hdr="0" dt="0"/>
  <p:txStyles>
    <p:titleStyle>
      <a:lvl1pPr algn="l" rtl="0" fontAlgn="base">
        <a:lnSpc>
          <a:spcPct val="90000"/>
        </a:lnSpc>
        <a:spcBef>
          <a:spcPct val="0"/>
        </a:spcBef>
        <a:spcAft>
          <a:spcPct val="0"/>
        </a:spcAft>
        <a:defRPr sz="3000" b="1" kern="1200">
          <a:solidFill>
            <a:srgbClr val="61328A"/>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16"/>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Online-Shopping</a:t>
            </a:r>
          </a:p>
        </p:txBody>
      </p:sp>
    </p:spTree>
    <p:extLst>
      <p:ext uri="{BB962C8B-B14F-4D97-AF65-F5344CB8AC3E}">
        <p14:creationId xmlns:p14="http://schemas.microsoft.com/office/powerpoint/2010/main" val="49407905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8" r:id="rId3"/>
    <p:sldLayoutId id="2147483862" r:id="rId4"/>
    <p:sldLayoutId id="2147483863" r:id="rId5"/>
    <p:sldLayoutId id="2147483870" r:id="rId6"/>
    <p:sldLayoutId id="2147483864" r:id="rId7"/>
    <p:sldLayoutId id="2147483874" r:id="rId8"/>
    <p:sldLayoutId id="2147483871" r:id="rId9"/>
    <p:sldLayoutId id="2147483866" r:id="rId10"/>
    <p:sldLayoutId id="2147483873" r:id="rId11"/>
    <p:sldLayoutId id="2147483875" r:id="rId12"/>
    <p:sldLayoutId id="2147483867" r:id="rId13"/>
    <p:sldLayoutId id="2147483872" r:id="rId14"/>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fik 5" descr="Logo Verbraucherzentrale">
            <a:extLst>
              <a:ext uri="{FF2B5EF4-FFF2-40B4-BE49-F238E27FC236}">
                <a16:creationId xmlns:a16="http://schemas.microsoft.com/office/drawing/2014/main" id="{77A3E8E8-E09D-0BE9-F767-86063EE9515C}"/>
              </a:ext>
            </a:extLst>
          </p:cNvPr>
          <p:cNvPicPr>
            <a:picLocks noChangeAspect="1"/>
          </p:cNvPicPr>
          <p:nvPr userDrawn="1"/>
        </p:nvPicPr>
        <p:blipFill>
          <a:blip r:embed="rId4"/>
          <a:stretch>
            <a:fillRect/>
          </a:stretch>
        </p:blipFill>
        <p:spPr>
          <a:xfrm>
            <a:off x="684213" y="684213"/>
            <a:ext cx="2971800" cy="687387"/>
          </a:xfrm>
          <a:prstGeom prst="rect">
            <a:avLst/>
          </a:prstGeom>
        </p:spPr>
      </p:pic>
      <p:sp>
        <p:nvSpPr>
          <p:cNvPr id="3075" name="Titelplatzhalter 15">
            <a:extLst>
              <a:ext uri="{FF2B5EF4-FFF2-40B4-BE49-F238E27FC236}">
                <a16:creationId xmlns:a16="http://schemas.microsoft.com/office/drawing/2014/main" id="{F469751E-FD69-7550-85E2-961D57E0BE66}"/>
              </a:ext>
            </a:extLst>
          </p:cNvPr>
          <p:cNvSpPr>
            <a:spLocks noGrp="1" noChangeArrowheads="1"/>
          </p:cNvSpPr>
          <p:nvPr>
            <p:ph type="title"/>
          </p:nvPr>
        </p:nvSpPr>
        <p:spPr bwMode="auto">
          <a:xfrm>
            <a:off x="681038"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3076" name="Textplatzhalter 18">
            <a:extLst>
              <a:ext uri="{FF2B5EF4-FFF2-40B4-BE49-F238E27FC236}">
                <a16:creationId xmlns:a16="http://schemas.microsoft.com/office/drawing/2014/main" id="{745083A9-D507-292D-9025-F740E6994566}"/>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3" name="Foliennummernplatzhalter 2" descr="&quot;&quot;">
            <a:extLst>
              <a:ext uri="{FF2B5EF4-FFF2-40B4-BE49-F238E27FC236}">
                <a16:creationId xmlns:a16="http://schemas.microsoft.com/office/drawing/2014/main" id="{B4FD5D1D-0323-5700-AB5A-6AF0AD98DE4A}"/>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7DEC9A61-0997-4B25-BE61-B6770D1F3127}"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F559CBAD-6AA0-1616-3E76-CE95BCAE6675}"/>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Online-Shopping</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7338" indent="-287338"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2pPr>
      <a:lvl3pPr marL="864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1152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4pPr>
      <a:lvl5pPr marL="1440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8.xml"/><Relationship Id="rId5" Type="http://schemas.openxmlformats.org/officeDocument/2006/relationships/image" Target="../media/image17.png"/><Relationship Id="rId4" Type="http://schemas.openxmlformats.org/officeDocument/2006/relationships/hyperlink" Target="https://www.vzhh.de/themen/telefon-internet/datenschutz/cookie-hinweise-nerven-si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hyperlink" Target="https://www.verbraucherzentrale.de/beschwerde" TargetMode="Externa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hyperlink" Target="http://www.verbraucherbildung.de/verbraucherchecker/checkerspace"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hyperlink" Target="http://www.verbraucherzentrale.d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stagram.com/verbraucherzentrale.vzbv/" TargetMode="External"/><Relationship Id="rId7" Type="http://schemas.openxmlformats.org/officeDocument/2006/relationships/image" Target="../media/image6.png"/><Relationship Id="rId2" Type="http://schemas.openxmlformats.org/officeDocument/2006/relationships/hyperlink" Target="http://www.verbraucherchecker.de/" TargetMode="Externa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hyperlink" Target="http://www.vzbv.de/" TargetMode="External"/><Relationship Id="rId4" Type="http://schemas.openxmlformats.org/officeDocument/2006/relationships/hyperlink" Target="mailto:info@vzbv.d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www.verbraucherbildung.de/verbraucherchecker/checkerspace"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hyperlink" Target="http://www.verbraucherzentrale.de/fakeshopfinder-71560" TargetMode="External"/><Relationship Id="rId2" Type="http://schemas.openxmlformats.org/officeDocument/2006/relationships/notesSlide" Target="../notesSlides/notesSlide8.xml"/><Relationship Id="rId1" Type="http://schemas.openxmlformats.org/officeDocument/2006/relationships/slideLayout" Target="../slideLayouts/slideLayout45.xml"/><Relationship Id="rId5" Type="http://schemas.openxmlformats.org/officeDocument/2006/relationships/image" Target="../media/image13.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a:extLst>
              <a:ext uri="{FF2B5EF4-FFF2-40B4-BE49-F238E27FC236}">
                <a16:creationId xmlns:a16="http://schemas.microsoft.com/office/drawing/2014/main" id="{C674657E-38C2-3C41-CF1F-4EB2DCE29D58}"/>
              </a:ext>
            </a:extLst>
          </p:cNvPr>
          <p:cNvSpPr>
            <a:spLocks noGrp="1" noChangeArrowheads="1"/>
          </p:cNvSpPr>
          <p:nvPr>
            <p:ph type="title"/>
          </p:nvPr>
        </p:nvSpPr>
        <p:spPr>
          <a:xfrm>
            <a:off x="683703" y="2465510"/>
            <a:ext cx="7456249" cy="2340000"/>
          </a:xfrm>
        </p:spPr>
        <p:txBody>
          <a:bodyPr/>
          <a:lstStyle/>
          <a:p>
            <a:r>
              <a:rPr lang="de-DE" altLang="en-US" dirty="0"/>
              <a:t>Online-Shopping ohne Fake</a:t>
            </a:r>
            <a:endParaRPr lang="en-GB" altLang="en-US" dirty="0"/>
          </a:p>
        </p:txBody>
      </p:sp>
      <p:sp>
        <p:nvSpPr>
          <p:cNvPr id="34819" name="Textplatzhalter 3">
            <a:extLst>
              <a:ext uri="{FF2B5EF4-FFF2-40B4-BE49-F238E27FC236}">
                <a16:creationId xmlns:a16="http://schemas.microsoft.com/office/drawing/2014/main" id="{9A728918-5FEB-7130-0604-BB2B6F2C297A}"/>
              </a:ext>
            </a:extLst>
          </p:cNvPr>
          <p:cNvSpPr>
            <a:spLocks noGrp="1" noChangeArrowheads="1"/>
          </p:cNvSpPr>
          <p:nvPr>
            <p:ph type="body" sz="quarter" idx="10"/>
          </p:nvPr>
        </p:nvSpPr>
        <p:spPr>
          <a:xfrm>
            <a:off x="683382" y="5124602"/>
            <a:ext cx="7563309" cy="684265"/>
          </a:xfrm>
        </p:spPr>
        <p:txBody>
          <a:bodyPr/>
          <a:lstStyle/>
          <a:p>
            <a:r>
              <a:rPr lang="de-DE" altLang="en-US" dirty="0">
                <a:solidFill>
                  <a:srgbClr val="FFFFFF"/>
                </a:solidFill>
              </a:rPr>
              <a:t>Verbraucherchecker: Workshops für junge Menschen</a:t>
            </a:r>
          </a:p>
        </p:txBody>
      </p:sp>
      <p:pic>
        <p:nvPicPr>
          <p:cNvPr id="6" name="Bildplatzhalter 5" descr="Signet zum Bildungsprogramm Verbraucherchecke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2618" r="12618"/>
          <a:stretch>
            <a:fillRect/>
          </a:stretch>
        </p:blipFill>
        <p:spPr>
          <a:xfrm>
            <a:off x="9703547" y="306510"/>
            <a:ext cx="2159000" cy="2159000"/>
          </a:xfrm>
        </p:spPr>
      </p:pic>
    </p:spTree>
    <p:extLst>
      <p:ext uri="{BB962C8B-B14F-4D97-AF65-F5344CB8AC3E}">
        <p14:creationId xmlns:p14="http://schemas.microsoft.com/office/powerpoint/2010/main" val="15440826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3C610-4A72-91BE-66B7-5C11B8F1E4DD}"/>
              </a:ext>
            </a:extLst>
          </p:cNvPr>
          <p:cNvSpPr>
            <a:spLocks noGrp="1"/>
          </p:cNvSpPr>
          <p:nvPr>
            <p:ph type="title"/>
          </p:nvPr>
        </p:nvSpPr>
        <p:spPr/>
        <p:txBody>
          <a:bodyPr/>
          <a:lstStyle/>
          <a:p>
            <a:r>
              <a:rPr lang="de-DE" dirty="0"/>
              <a:t>Wenn Webseiten und Apps uns manipulieren</a:t>
            </a:r>
          </a:p>
        </p:txBody>
      </p:sp>
      <p:sp>
        <p:nvSpPr>
          <p:cNvPr id="5" name="Textplatzhalter 4">
            <a:extLst>
              <a:ext uri="{FF2B5EF4-FFF2-40B4-BE49-F238E27FC236}">
                <a16:creationId xmlns:a16="http://schemas.microsoft.com/office/drawing/2014/main" id="{F73F880D-2DB7-BC37-95FD-B2F930A1B752}"/>
              </a:ext>
            </a:extLst>
          </p:cNvPr>
          <p:cNvSpPr>
            <a:spLocks noGrp="1"/>
          </p:cNvSpPr>
          <p:nvPr>
            <p:ph type="body" sz="quarter" idx="18"/>
          </p:nvPr>
        </p:nvSpPr>
        <p:spPr/>
        <p:txBody>
          <a:bodyPr/>
          <a:lstStyle/>
          <a:p>
            <a:r>
              <a:rPr lang="de-DE" dirty="0"/>
              <a:t>Cookie-Banner, Pop-ups für Newsletter, Countdowns beim Online-Shopping oder Anmeldeformulare für einen neuen Account – das sind </a:t>
            </a:r>
            <a:r>
              <a:rPr lang="de-DE" b="1" dirty="0"/>
              <a:t>Dark Patterns = manipulative Designs</a:t>
            </a:r>
          </a:p>
          <a:p>
            <a:endParaRPr lang="de-DE" b="1" dirty="0"/>
          </a:p>
          <a:p>
            <a:r>
              <a:rPr lang="de-DE" dirty="0"/>
              <a:t>Ziel: </a:t>
            </a:r>
            <a:r>
              <a:rPr lang="de-DE" dirty="0" err="1"/>
              <a:t>Verbraucher:innen</a:t>
            </a:r>
            <a:r>
              <a:rPr lang="de-DE" dirty="0"/>
              <a:t> in eine </a:t>
            </a:r>
            <a:r>
              <a:rPr lang="de-DE" b="1" dirty="0"/>
              <a:t>bestimmte Richtung lenken </a:t>
            </a:r>
            <a:r>
              <a:rPr lang="de-DE" dirty="0"/>
              <a:t>– es soll zugestimmt und gekauft werden, selbst wenn es nicht vorteilhaft ist und wir viele persönliche Daten preisgeben</a:t>
            </a:r>
          </a:p>
          <a:p>
            <a:endParaRPr lang="de-DE" dirty="0"/>
          </a:p>
        </p:txBody>
      </p:sp>
      <p:pic>
        <p:nvPicPr>
          <p:cNvPr id="8" name="Bildplatzhalter 7" descr="Foto von Papierausdrucken mit Verbraucherschutzfragen darauf.">
            <a:extLst>
              <a:ext uri="{FF2B5EF4-FFF2-40B4-BE49-F238E27FC236}">
                <a16:creationId xmlns:a16="http://schemas.microsoft.com/office/drawing/2014/main" id="{306FC579-3845-00C4-F952-1BA2895C8932}"/>
              </a:ext>
            </a:extLst>
          </p:cNvPr>
          <p:cNvPicPr>
            <a:picLocks noGrp="1" noChangeAspect="1"/>
          </p:cNvPicPr>
          <p:nvPr>
            <p:ph type="pic" sz="quarter" idx="34"/>
          </p:nvPr>
        </p:nvPicPr>
        <p:blipFill rotWithShape="1">
          <a:blip r:embed="rId3"/>
          <a:srcRect l="19111" r="19111"/>
          <a:stretch/>
        </p:blipFill>
        <p:spPr>
          <a:xfrm rot="5400000">
            <a:off x="8385969" y="2844006"/>
            <a:ext cx="3240087" cy="2952750"/>
          </a:xfrm>
        </p:spPr>
      </p:pic>
      <p:sp>
        <p:nvSpPr>
          <p:cNvPr id="3" name="Fußzeilenplatzhalter 2">
            <a:extLst>
              <a:ext uri="{FF2B5EF4-FFF2-40B4-BE49-F238E27FC236}">
                <a16:creationId xmlns:a16="http://schemas.microsoft.com/office/drawing/2014/main" id="{88CC10BC-6341-CDF9-1C09-F886787388F1}"/>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Online-Shopping ohne Fake</a:t>
            </a:r>
          </a:p>
        </p:txBody>
      </p:sp>
      <p:sp>
        <p:nvSpPr>
          <p:cNvPr id="4" name="Foliennummernplatzhalter 3">
            <a:extLst>
              <a:ext uri="{FF2B5EF4-FFF2-40B4-BE49-F238E27FC236}">
                <a16:creationId xmlns:a16="http://schemas.microsoft.com/office/drawing/2014/main" id="{B6FFE351-E20E-4FF3-873D-0FCD6A0C3A1E}"/>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D00E3744-E8F7-421C-B152-2AE9695367A3}" type="slidenum">
              <a:rPr lang="de-DE" smtClean="0"/>
              <a:pPr>
                <a:defRPr/>
              </a:pPr>
              <a:t>10</a:t>
            </a:fld>
            <a:endParaRPr lang="de-DE" dirty="0"/>
          </a:p>
        </p:txBody>
      </p:sp>
    </p:spTree>
    <p:extLst>
      <p:ext uri="{BB962C8B-B14F-4D97-AF65-F5344CB8AC3E}">
        <p14:creationId xmlns:p14="http://schemas.microsoft.com/office/powerpoint/2010/main" val="2763251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Ein „manipulatives“ Spiel</a:t>
            </a:r>
          </a:p>
        </p:txBody>
      </p:sp>
      <p:pic>
        <p:nvPicPr>
          <p:cNvPr id="11" name="Grafik 1" descr="QR Code zum Cookies Spiel der Verbraucherzentrale Hamburg."/>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14912" t="1111" r="-12170" b="-1330"/>
          <a:stretch>
            <a:fillRect/>
          </a:stretch>
        </p:blipFill>
        <p:spPr bwMode="auto">
          <a:xfrm>
            <a:off x="257564" y="2775121"/>
            <a:ext cx="2892307" cy="231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eck 13"/>
          <p:cNvSpPr/>
          <p:nvPr/>
        </p:nvSpPr>
        <p:spPr>
          <a:xfrm>
            <a:off x="569165" y="5290449"/>
            <a:ext cx="5553730" cy="553998"/>
          </a:xfrm>
          <a:prstGeom prst="rect">
            <a:avLst/>
          </a:prstGeom>
        </p:spPr>
        <p:txBody>
          <a:bodyPr wrap="square">
            <a:spAutoFit/>
          </a:bodyPr>
          <a:lstStyle/>
          <a:p>
            <a:r>
              <a:rPr lang="de-DE" sz="1500" dirty="0">
                <a:solidFill>
                  <a:schemeClr val="tx2"/>
                </a:solidFill>
                <a:hlinkClick r:id="rId4">
                  <a:extLst>
                    <a:ext uri="{A12FA001-AC4F-418D-AE19-62706E023703}">
                      <ahyp:hlinkClr xmlns:ahyp="http://schemas.microsoft.com/office/drawing/2018/hyperlinkcolor" val="tx"/>
                    </a:ext>
                  </a:extLst>
                </a:hlinkClick>
              </a:rPr>
              <a:t>www.vzhh.de/themen/telefon-internet/datenschutz/cookie-hinweise-nerven-sie</a:t>
            </a:r>
            <a:endParaRPr lang="de-DE" sz="1500" dirty="0">
              <a:solidFill>
                <a:schemeClr val="tx2"/>
              </a:solidFill>
            </a:endParaRPr>
          </a:p>
        </p:txBody>
      </p:sp>
      <p:pic>
        <p:nvPicPr>
          <p:cNvPr id="6" name="Bildplatzhalter 5" descr="Screenshot des Cookie Spiels der Verbraucherzentrale.">
            <a:extLst>
              <a:ext uri="{FF2B5EF4-FFF2-40B4-BE49-F238E27FC236}">
                <a16:creationId xmlns:a16="http://schemas.microsoft.com/office/drawing/2014/main" id="{791474A4-8031-4943-B409-E41471F32CC2}"/>
              </a:ext>
            </a:extLst>
          </p:cNvPr>
          <p:cNvPicPr>
            <a:picLocks noGrp="1" noChangeAspect="1"/>
          </p:cNvPicPr>
          <p:nvPr>
            <p:ph type="pic" sz="quarter" idx="18"/>
          </p:nvPr>
        </p:nvPicPr>
        <p:blipFill rotWithShape="1">
          <a:blip r:embed="rId5"/>
          <a:srcRect l="28167" t="29986" r="29292" b="10331"/>
          <a:stretch>
            <a:fillRect/>
          </a:stretch>
        </p:blipFill>
        <p:spPr>
          <a:xfrm>
            <a:off x="7203223" y="2481519"/>
            <a:ext cx="4260115" cy="3362928"/>
          </a:xfrm>
          <a:prstGeom prst="rect">
            <a:avLst/>
          </a:prstGeom>
        </p:spPr>
      </p:pic>
      <p:sp>
        <p:nvSpPr>
          <p:cNvPr id="5" name="Fußzeilenplatzhalter 4">
            <a:extLst>
              <a:ext uri="{C183D7F6-B498-43B3-948B-1728B52AA6E4}">
                <adec:decorative xmlns:adec="http://schemas.microsoft.com/office/drawing/2017/decorative" val="1"/>
              </a:ext>
            </a:extLst>
          </p:cNvPr>
          <p:cNvSpPr>
            <a:spLocks noGrp="1"/>
          </p:cNvSpPr>
          <p:nvPr>
            <p:ph type="ftr" sz="quarter" idx="16"/>
          </p:nvPr>
        </p:nvSpPr>
        <p:spPr/>
        <p:txBody>
          <a:bodyPr/>
          <a:lstStyle/>
          <a:p>
            <a:pPr>
              <a:defRPr/>
            </a:pPr>
            <a:r>
              <a:rPr lang="de-DE" dirty="0"/>
              <a:t>Online-Shopping ohne Fake</a:t>
            </a:r>
          </a:p>
        </p:txBody>
      </p:sp>
      <p:sp>
        <p:nvSpPr>
          <p:cNvPr id="4" name="Foliennummernplatzhalter 3">
            <a:extLst>
              <a:ext uri="{C183D7F6-B498-43B3-948B-1728B52AA6E4}">
                <adec:decorative xmlns:adec="http://schemas.microsoft.com/office/drawing/2017/decorative" val="1"/>
              </a:ext>
            </a:extLst>
          </p:cNvPr>
          <p:cNvSpPr>
            <a:spLocks noGrp="1"/>
          </p:cNvSpPr>
          <p:nvPr>
            <p:ph type="sldNum" sz="quarter" idx="17"/>
          </p:nvPr>
        </p:nvSpPr>
        <p:spPr>
          <a:xfrm>
            <a:off x="10825163" y="6364288"/>
            <a:ext cx="638175" cy="144462"/>
          </a:xfrm>
        </p:spPr>
        <p:txBody>
          <a:bodyPr/>
          <a:lstStyle/>
          <a:p>
            <a:pPr>
              <a:defRPr/>
            </a:pPr>
            <a:fld id="{179E5E4E-8DD4-4754-933A-8492F7B50E7D}" type="slidenum">
              <a:rPr lang="de-DE" smtClean="0"/>
              <a:pPr>
                <a:defRPr/>
              </a:pPr>
              <a:t>11</a:t>
            </a:fld>
            <a:endParaRPr lang="de-DE" dirty="0"/>
          </a:p>
        </p:txBody>
      </p:sp>
    </p:spTree>
    <p:extLst>
      <p:ext uri="{BB962C8B-B14F-4D97-AF65-F5344CB8AC3E}">
        <p14:creationId xmlns:p14="http://schemas.microsoft.com/office/powerpoint/2010/main" val="128369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112EB-04D3-86F9-A233-9BA1C06417FF}"/>
              </a:ext>
            </a:extLst>
          </p:cNvPr>
          <p:cNvSpPr>
            <a:spLocks noGrp="1"/>
          </p:cNvSpPr>
          <p:nvPr>
            <p:ph type="title"/>
          </p:nvPr>
        </p:nvSpPr>
        <p:spPr/>
        <p:txBody>
          <a:bodyPr/>
          <a:lstStyle/>
          <a:p>
            <a:r>
              <a:rPr lang="de-DE" dirty="0"/>
              <a:t>Wie schützt ihr euch vor Manipulation?</a:t>
            </a:r>
          </a:p>
        </p:txBody>
      </p:sp>
      <p:sp>
        <p:nvSpPr>
          <p:cNvPr id="3" name="Textplatzhalter 2">
            <a:extLst>
              <a:ext uri="{FF2B5EF4-FFF2-40B4-BE49-F238E27FC236}">
                <a16:creationId xmlns:a16="http://schemas.microsoft.com/office/drawing/2014/main" id="{BFA72D42-9F87-2D81-DC6E-1260CEDFFDB6}"/>
              </a:ext>
            </a:extLst>
          </p:cNvPr>
          <p:cNvSpPr>
            <a:spLocks noGrp="1"/>
          </p:cNvSpPr>
          <p:nvPr>
            <p:ph type="body" sz="quarter" idx="14"/>
          </p:nvPr>
        </p:nvSpPr>
        <p:spPr/>
        <p:txBody>
          <a:bodyPr/>
          <a:lstStyle/>
          <a:p>
            <a:pPr marL="321750" lvl="4" indent="-285750">
              <a:buFont typeface="Arial" panose="020B0604020202020204" pitchFamily="34" charset="0"/>
              <a:buChar char="•"/>
              <a:defRPr/>
            </a:pPr>
            <a:r>
              <a:rPr lang="de-DE" sz="1500" dirty="0"/>
              <a:t>Nicht zu schnell auf Buttons klicken! Besser </a:t>
            </a:r>
            <a:r>
              <a:rPr lang="de-DE" sz="1500" b="1" dirty="0"/>
              <a:t>Zeit nehmen und Optionen prüfen</a:t>
            </a:r>
            <a:endParaRPr lang="de-DE" sz="1500" dirty="0"/>
          </a:p>
          <a:p>
            <a:pPr marL="321750" lvl="4" indent="-285750">
              <a:buFont typeface="Arial" panose="020B0604020202020204" pitchFamily="34" charset="0"/>
              <a:buChar char="•"/>
              <a:defRPr/>
            </a:pPr>
            <a:r>
              <a:rPr lang="de-DE" sz="1500" dirty="0"/>
              <a:t>Bei </a:t>
            </a:r>
            <a:r>
              <a:rPr lang="de-DE" sz="1500" b="1" dirty="0"/>
              <a:t>Checkboxen</a:t>
            </a:r>
            <a:r>
              <a:rPr lang="de-DE" sz="1500" dirty="0"/>
              <a:t> genau auf Formulierungen von Texten achten</a:t>
            </a:r>
          </a:p>
          <a:p>
            <a:pPr marL="321750" lvl="4" indent="-285750">
              <a:buFont typeface="Arial" panose="020B0604020202020204" pitchFamily="34" charset="0"/>
              <a:buChar char="•"/>
              <a:defRPr/>
            </a:pPr>
            <a:r>
              <a:rPr lang="de-DE" sz="1500" b="1" dirty="0"/>
              <a:t>Warenkorb überprüfen</a:t>
            </a:r>
            <a:r>
              <a:rPr lang="de-DE" sz="1500" dirty="0"/>
              <a:t>: ist alles enthalten und nichts dazu gekommen? </a:t>
            </a:r>
          </a:p>
          <a:p>
            <a:pPr marL="321750" lvl="4" indent="-285750">
              <a:buFont typeface="Arial" panose="020B0604020202020204" pitchFamily="34" charset="0"/>
              <a:buChar char="•"/>
              <a:defRPr/>
            </a:pPr>
            <a:r>
              <a:rPr lang="de-DE" sz="1500" dirty="0"/>
              <a:t>Brauche ich das wirklich? Die eigene </a:t>
            </a:r>
            <a:r>
              <a:rPr lang="de-DE" sz="1500" b="1" dirty="0"/>
              <a:t>Kaufentscheidung</a:t>
            </a:r>
            <a:r>
              <a:rPr lang="de-DE" sz="1500" dirty="0"/>
              <a:t> </a:t>
            </a:r>
            <a:r>
              <a:rPr lang="de-DE" sz="1500" b="1" dirty="0"/>
              <a:t>überdenken</a:t>
            </a:r>
            <a:endParaRPr lang="de-DE" sz="1500" dirty="0"/>
          </a:p>
          <a:p>
            <a:pPr marL="321750" lvl="4" indent="-285750">
              <a:buFont typeface="Arial" panose="020B0604020202020204" pitchFamily="34" charset="0"/>
              <a:buChar char="•"/>
              <a:defRPr/>
            </a:pPr>
            <a:r>
              <a:rPr lang="de-DE" sz="1500" b="1" dirty="0"/>
              <a:t>Nie</a:t>
            </a:r>
            <a:r>
              <a:rPr lang="de-DE" sz="1500" dirty="0"/>
              <a:t> zum Kauf </a:t>
            </a:r>
            <a:r>
              <a:rPr lang="de-DE" sz="1500" b="1" dirty="0"/>
              <a:t>drängen</a:t>
            </a:r>
            <a:r>
              <a:rPr lang="de-DE" sz="1500" dirty="0"/>
              <a:t> oder ein schlechtes Gewissen machen </a:t>
            </a:r>
            <a:r>
              <a:rPr lang="de-DE" sz="1500" b="1" dirty="0"/>
              <a:t>lassen</a:t>
            </a:r>
            <a:endParaRPr lang="de-DE" sz="1500" dirty="0"/>
          </a:p>
        </p:txBody>
      </p:sp>
      <p:sp>
        <p:nvSpPr>
          <p:cNvPr id="4" name="Textplatzhalter 3">
            <a:extLst>
              <a:ext uri="{FF2B5EF4-FFF2-40B4-BE49-F238E27FC236}">
                <a16:creationId xmlns:a16="http://schemas.microsoft.com/office/drawing/2014/main" id="{22EC89D2-85B4-296B-4FD1-521C3D065E1E}"/>
              </a:ext>
            </a:extLst>
          </p:cNvPr>
          <p:cNvSpPr>
            <a:spLocks noGrp="1"/>
          </p:cNvSpPr>
          <p:nvPr>
            <p:ph type="body" sz="quarter" idx="16"/>
          </p:nvPr>
        </p:nvSpPr>
        <p:spPr>
          <a:xfrm>
            <a:off x="6551756" y="2712218"/>
            <a:ext cx="4737721" cy="3240000"/>
          </a:xfrm>
        </p:spPr>
        <p:txBody>
          <a:bodyPr/>
          <a:lstStyle/>
          <a:p>
            <a:r>
              <a:rPr lang="de-DE" dirty="0"/>
              <a:t>Und nicht vergessen uns zu informieren, wen euch etwas komisch vorkommt:</a:t>
            </a:r>
          </a:p>
        </p:txBody>
      </p:sp>
      <p:pic>
        <p:nvPicPr>
          <p:cNvPr id="8" name="Grafik 7" descr="Screenshot zum Beschwerdeportal der Verbraucherzentrale.">
            <a:extLst>
              <a:ext uri="{FF2B5EF4-FFF2-40B4-BE49-F238E27FC236}">
                <a16:creationId xmlns:a16="http://schemas.microsoft.com/office/drawing/2014/main" id="{9F3148F3-75AF-8AD3-0081-7E31BBB29CF8}"/>
              </a:ext>
            </a:extLst>
          </p:cNvPr>
          <p:cNvPicPr>
            <a:picLocks noChangeAspect="1"/>
          </p:cNvPicPr>
          <p:nvPr/>
        </p:nvPicPr>
        <p:blipFill rotWithShape="1">
          <a:blip r:embed="rId3"/>
          <a:srcRect l="64137" t="19428" r="13274" b="57143"/>
          <a:stretch/>
        </p:blipFill>
        <p:spPr>
          <a:xfrm>
            <a:off x="6624614" y="4124538"/>
            <a:ext cx="4664863" cy="1511932"/>
          </a:xfrm>
          <a:prstGeom prst="rect">
            <a:avLst/>
          </a:prstGeom>
        </p:spPr>
      </p:pic>
      <p:pic>
        <p:nvPicPr>
          <p:cNvPr id="7" name="Grafik 6" descr="QR Code zum Beschwerdeportal der Verbraucherzentrale.">
            <a:extLst>
              <a:ext uri="{FF2B5EF4-FFF2-40B4-BE49-F238E27FC236}">
                <a16:creationId xmlns:a16="http://schemas.microsoft.com/office/drawing/2014/main" id="{DCA8F625-C5A9-B61C-FFA2-AD7341BCB257}"/>
              </a:ext>
            </a:extLst>
          </p:cNvPr>
          <p:cNvPicPr>
            <a:picLocks noChangeAspect="1"/>
          </p:cNvPicPr>
          <p:nvPr/>
        </p:nvPicPr>
        <p:blipFill rotWithShape="1">
          <a:blip r:embed="rId4"/>
          <a:srcRect l="1340" t="4665" r="74919" b="16871"/>
          <a:stretch/>
        </p:blipFill>
        <p:spPr>
          <a:xfrm>
            <a:off x="9251308" y="3099074"/>
            <a:ext cx="2038169" cy="1990169"/>
          </a:xfrm>
          <a:prstGeom prst="rect">
            <a:avLst/>
          </a:prstGeom>
        </p:spPr>
      </p:pic>
      <p:sp>
        <p:nvSpPr>
          <p:cNvPr id="9" name="Textplatzhalter 3">
            <a:extLst>
              <a:ext uri="{FF2B5EF4-FFF2-40B4-BE49-F238E27FC236}">
                <a16:creationId xmlns:a16="http://schemas.microsoft.com/office/drawing/2014/main" id="{4DD7C234-9E15-C962-13E4-2CDA1D31A58E}"/>
              </a:ext>
            </a:extLst>
          </p:cNvPr>
          <p:cNvSpPr txBox="1">
            <a:spLocks/>
          </p:cNvSpPr>
          <p:nvPr/>
        </p:nvSpPr>
        <p:spPr bwMode="auto">
          <a:xfrm>
            <a:off x="6643594" y="5770233"/>
            <a:ext cx="4865095" cy="5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fontAlgn="base">
              <a:lnSpc>
                <a:spcPct val="100000"/>
              </a:lnSpc>
              <a:spcBef>
                <a:spcPts val="0"/>
              </a:spcBef>
              <a:spcAft>
                <a:spcPts val="1500"/>
              </a:spcAft>
              <a:buClr>
                <a:schemeClr val="tx2"/>
              </a:buClr>
              <a:buFont typeface="Arial" panose="020B0604020202020204" pitchFamily="34" charset="0"/>
              <a:buNone/>
              <a:defRPr sz="1500" kern="1200">
                <a:solidFill>
                  <a:schemeClr val="tx1"/>
                </a:solidFill>
                <a:latin typeface="+mn-lt"/>
                <a:ea typeface="+mn-ea"/>
                <a:cs typeface="+mn-cs"/>
              </a:defRPr>
            </a:lvl1pPr>
            <a:lvl2pPr marL="493200" indent="0" algn="l" rtl="0" fontAlgn="base">
              <a:spcBef>
                <a:spcPct val="0"/>
              </a:spcBef>
              <a:spcAft>
                <a:spcPts val="1500"/>
              </a:spcAft>
              <a:buClr>
                <a:schemeClr val="tx2"/>
              </a:buClr>
              <a:buFont typeface="Arial" panose="020B0604020202020204" pitchFamily="34" charset="0"/>
              <a:buNone/>
              <a:defRPr sz="1400" kern="1200">
                <a:solidFill>
                  <a:schemeClr val="tx1"/>
                </a:solidFill>
                <a:latin typeface="+mn-lt"/>
                <a:ea typeface="+mn-ea"/>
                <a:cs typeface="+mn-cs"/>
              </a:defRPr>
            </a:lvl2pPr>
            <a:lvl3pPr marL="914400" indent="0" algn="l" rtl="0" fontAlgn="base">
              <a:spcBef>
                <a:spcPct val="0"/>
              </a:spcBef>
              <a:spcAft>
                <a:spcPts val="1500"/>
              </a:spcAft>
              <a:buClr>
                <a:schemeClr val="tx2"/>
              </a:buClr>
              <a:buFont typeface="Arial" panose="020B0604020202020204" pitchFamily="34" charset="0"/>
              <a:buNone/>
              <a:defRPr sz="1400" kern="1200">
                <a:solidFill>
                  <a:schemeClr val="tx1"/>
                </a:solidFill>
                <a:latin typeface="+mn-lt"/>
                <a:ea typeface="+mn-ea"/>
                <a:cs typeface="+mn-cs"/>
              </a:defRPr>
            </a:lvl3pPr>
            <a:lvl4pPr marL="1371600" indent="0" algn="l" rtl="0" fontAlgn="base">
              <a:spcBef>
                <a:spcPct val="0"/>
              </a:spcBef>
              <a:spcAft>
                <a:spcPts val="1500"/>
              </a:spcAft>
              <a:buClr>
                <a:schemeClr val="tx2"/>
              </a:buClr>
              <a:buFont typeface="Arial" panose="020B0604020202020204" pitchFamily="34" charset="0"/>
              <a:buNone/>
              <a:defRPr sz="1400" kern="1200">
                <a:solidFill>
                  <a:schemeClr val="tx1"/>
                </a:solidFill>
                <a:latin typeface="+mn-lt"/>
                <a:ea typeface="+mn-ea"/>
                <a:cs typeface="+mn-cs"/>
              </a:defRPr>
            </a:lvl4pPr>
            <a:lvl5pPr marL="1828800" indent="0" algn="l" rtl="0" fontAlgn="base">
              <a:spcBef>
                <a:spcPct val="0"/>
              </a:spcBef>
              <a:spcAft>
                <a:spcPts val="1500"/>
              </a:spcAft>
              <a:buClr>
                <a:schemeClr val="tx2"/>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de-DE" dirty="0">
                <a:solidFill>
                  <a:schemeClr val="tx2"/>
                </a:solidFill>
                <a:hlinkClick r:id="rId5">
                  <a:extLst>
                    <a:ext uri="{A12FA001-AC4F-418D-AE19-62706E023703}">
                      <ahyp:hlinkClr xmlns:ahyp="http://schemas.microsoft.com/office/drawing/2018/hyperlinkcolor" val="tx"/>
                    </a:ext>
                  </a:extLst>
                </a:hlinkClick>
              </a:rPr>
              <a:t>www.verbraucherzentrale.de/beschwerde</a:t>
            </a:r>
            <a:endParaRPr lang="de-DE" dirty="0">
              <a:solidFill>
                <a:schemeClr val="tx2"/>
              </a:solidFill>
            </a:endParaRPr>
          </a:p>
          <a:p>
            <a:pPr eaLnBrk="1" hangingPunct="1"/>
            <a:endParaRPr lang="de-DE" i="1" dirty="0"/>
          </a:p>
        </p:txBody>
      </p:sp>
      <p:sp>
        <p:nvSpPr>
          <p:cNvPr id="5" name="Fußzeilenplatzhalter 4">
            <a:extLst>
              <a:ext uri="{FF2B5EF4-FFF2-40B4-BE49-F238E27FC236}">
                <a16:creationId xmlns:a16="http://schemas.microsoft.com/office/drawing/2014/main" id="{D85960A2-935E-4C87-454E-3B1F457DA29F}"/>
              </a:ext>
              <a:ext uri="{C183D7F6-B498-43B3-948B-1728B52AA6E4}">
                <adec:decorative xmlns:adec="http://schemas.microsoft.com/office/drawing/2017/decorative" val="1"/>
              </a:ext>
            </a:extLst>
          </p:cNvPr>
          <p:cNvSpPr>
            <a:spLocks noGrp="1"/>
          </p:cNvSpPr>
          <p:nvPr>
            <p:ph type="ftr" sz="quarter" idx="17"/>
          </p:nvPr>
        </p:nvSpPr>
        <p:spPr/>
        <p:txBody>
          <a:bodyPr/>
          <a:lstStyle/>
          <a:p>
            <a:pPr>
              <a:defRPr/>
            </a:pPr>
            <a:r>
              <a:rPr lang="de-DE" dirty="0"/>
              <a:t>Online-Shopping ohne Fake</a:t>
            </a:r>
          </a:p>
        </p:txBody>
      </p:sp>
      <p:sp>
        <p:nvSpPr>
          <p:cNvPr id="6" name="Foliennummernplatzhalter 5">
            <a:extLst>
              <a:ext uri="{FF2B5EF4-FFF2-40B4-BE49-F238E27FC236}">
                <a16:creationId xmlns:a16="http://schemas.microsoft.com/office/drawing/2014/main" id="{41D88B9C-5DFA-301C-EDAE-560EE195783B}"/>
              </a:ext>
              <a:ext uri="{C183D7F6-B498-43B3-948B-1728B52AA6E4}">
                <adec:decorative xmlns:adec="http://schemas.microsoft.com/office/drawing/2017/decorative" val="1"/>
              </a:ext>
            </a:extLst>
          </p:cNvPr>
          <p:cNvSpPr>
            <a:spLocks noGrp="1"/>
          </p:cNvSpPr>
          <p:nvPr>
            <p:ph type="sldNum" sz="quarter" idx="18"/>
          </p:nvPr>
        </p:nvSpPr>
        <p:spPr>
          <a:xfrm>
            <a:off x="10825163" y="6364288"/>
            <a:ext cx="638175" cy="144462"/>
          </a:xfrm>
        </p:spPr>
        <p:txBody>
          <a:bodyPr/>
          <a:lstStyle/>
          <a:p>
            <a:pPr>
              <a:defRPr/>
            </a:pPr>
            <a:fld id="{715AFBCD-1CB6-42AB-958A-187683AAA438}" type="slidenum">
              <a:rPr lang="de-DE" smtClean="0"/>
              <a:pPr>
                <a:defRPr/>
              </a:pPr>
              <a:t>12</a:t>
            </a:fld>
            <a:endParaRPr lang="de-DE" dirty="0"/>
          </a:p>
        </p:txBody>
      </p:sp>
    </p:spTree>
    <p:extLst>
      <p:ext uri="{BB962C8B-B14F-4D97-AF65-F5344CB8AC3E}">
        <p14:creationId xmlns:p14="http://schemas.microsoft.com/office/powerpoint/2010/main" val="2118584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3D0F1-BB43-D861-96FC-225609785CE2}"/>
              </a:ext>
            </a:extLst>
          </p:cNvPr>
          <p:cNvSpPr>
            <a:spLocks noGrp="1"/>
          </p:cNvSpPr>
          <p:nvPr>
            <p:ph type="title"/>
          </p:nvPr>
        </p:nvSpPr>
        <p:spPr>
          <a:xfrm>
            <a:off x="682167" y="2052000"/>
            <a:ext cx="3979480" cy="750525"/>
          </a:xfrm>
        </p:spPr>
        <p:txBody>
          <a:bodyPr wrap="square" anchor="t">
            <a:normAutofit/>
          </a:bodyPr>
          <a:lstStyle/>
          <a:p>
            <a:r>
              <a:rPr lang="de-DE" sz="2600" dirty="0"/>
              <a:t>Schnäppchen-App Temu</a:t>
            </a:r>
          </a:p>
        </p:txBody>
      </p:sp>
      <p:sp>
        <p:nvSpPr>
          <p:cNvPr id="3" name="Textplatzhalter 2">
            <a:extLst>
              <a:ext uri="{FF2B5EF4-FFF2-40B4-BE49-F238E27FC236}">
                <a16:creationId xmlns:a16="http://schemas.microsoft.com/office/drawing/2014/main" id="{4E4956AE-F797-CECF-627A-3DACB6D96648}"/>
              </a:ext>
            </a:extLst>
          </p:cNvPr>
          <p:cNvSpPr>
            <a:spLocks noGrp="1"/>
          </p:cNvSpPr>
          <p:nvPr>
            <p:ph type="body" sz="quarter" idx="15"/>
          </p:nvPr>
        </p:nvSpPr>
        <p:spPr>
          <a:xfrm>
            <a:off x="684000" y="3060000"/>
            <a:ext cx="5120648" cy="2772000"/>
          </a:xfrm>
        </p:spPr>
        <p:txBody>
          <a:bodyPr wrap="square" anchor="t">
            <a:normAutofit/>
          </a:bodyPr>
          <a:lstStyle/>
          <a:p>
            <a:pPr marL="171450" indent="-171450">
              <a:lnSpc>
                <a:spcPct val="90000"/>
              </a:lnSpc>
              <a:buFont typeface="Arial" panose="020B0604020202020204" pitchFamily="34" charset="0"/>
              <a:buChar char="•"/>
            </a:pPr>
            <a:r>
              <a:rPr lang="de-DE" dirty="0"/>
              <a:t>Auffallend: extrem niedrige Preise und hohe Preisnachlässe: Kopfhörer für 3 Euro, Smartwatch für 16 Euro oder Wanderschuhe für 11 Euro</a:t>
            </a:r>
          </a:p>
          <a:p>
            <a:pPr marL="171450" indent="-171450">
              <a:lnSpc>
                <a:spcPct val="90000"/>
              </a:lnSpc>
              <a:buFont typeface="Arial" panose="020B0604020202020204" pitchFamily="34" charset="0"/>
              <a:buChar char="•"/>
            </a:pPr>
            <a:r>
              <a:rPr lang="de-DE" dirty="0"/>
              <a:t>Temu lockt mit Schnäppchen, zusätzlichen Rabatten bis zu 95 Prozent und Gratisversand</a:t>
            </a:r>
          </a:p>
          <a:p>
            <a:pPr marL="171450" indent="-171450">
              <a:lnSpc>
                <a:spcPct val="90000"/>
              </a:lnSpc>
              <a:buFont typeface="Arial" panose="020B0604020202020204" pitchFamily="34" charset="0"/>
              <a:buChar char="•"/>
            </a:pPr>
            <a:r>
              <a:rPr lang="de-DE" dirty="0"/>
              <a:t>Die Verbraucherzentrale hat im März 2024 den Betreiber der Online-Plattform </a:t>
            </a:r>
            <a:r>
              <a:rPr lang="de-DE" b="1" dirty="0"/>
              <a:t>Temu wegen mehrerer Regelverstöße abgemahnt. </a:t>
            </a:r>
            <a:endParaRPr lang="de-DE" dirty="0"/>
          </a:p>
        </p:txBody>
      </p:sp>
      <p:pic>
        <p:nvPicPr>
          <p:cNvPr id="10" name="Bildplatzhalter 9" descr="Poster von Studierenden zum Thema Manipulation bei Onlineshops."/>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092" t="6862" r="2676" b="2157"/>
          <a:stretch>
            <a:fillRect/>
          </a:stretch>
        </p:blipFill>
        <p:spPr>
          <a:xfrm>
            <a:off x="6221506" y="2427262"/>
            <a:ext cx="5241832" cy="3716503"/>
          </a:xfrm>
          <a:prstGeom prst="rect">
            <a:avLst/>
          </a:prstGeom>
          <a:noFill/>
        </p:spPr>
      </p:pic>
      <p:sp>
        <p:nvSpPr>
          <p:cNvPr id="5" name="Fußzeilenplatzhalter 4">
            <a:extLst>
              <a:ext uri="{FF2B5EF4-FFF2-40B4-BE49-F238E27FC236}">
                <a16:creationId xmlns:a16="http://schemas.microsoft.com/office/drawing/2014/main" id="{2731DD61-41B0-10CC-5DED-864B744E9858}"/>
              </a:ext>
              <a:ext uri="{C183D7F6-B498-43B3-948B-1728B52AA6E4}">
                <adec:decorative xmlns:adec="http://schemas.microsoft.com/office/drawing/2017/decorative" val="1"/>
              </a:ext>
            </a:extLst>
          </p:cNvPr>
          <p:cNvSpPr>
            <a:spLocks noGrp="1"/>
          </p:cNvSpPr>
          <p:nvPr>
            <p:ph type="ftr" sz="quarter" idx="16"/>
          </p:nvPr>
        </p:nvSpPr>
        <p:spPr/>
        <p:txBody>
          <a:bodyPr anchor="ctr">
            <a:noAutofit/>
          </a:bodyPr>
          <a:lstStyle/>
          <a:p>
            <a:pPr>
              <a:defRPr/>
            </a:pPr>
            <a:r>
              <a:rPr lang="de-DE" dirty="0"/>
              <a:t>Online-Shopping ohne Fake</a:t>
            </a:r>
          </a:p>
        </p:txBody>
      </p:sp>
      <p:sp>
        <p:nvSpPr>
          <p:cNvPr id="6" name="Foliennummernplatzhalter 5">
            <a:extLst>
              <a:ext uri="{FF2B5EF4-FFF2-40B4-BE49-F238E27FC236}">
                <a16:creationId xmlns:a16="http://schemas.microsoft.com/office/drawing/2014/main" id="{379F0175-2477-02F3-D18F-5EB9DE78304C}"/>
              </a:ext>
              <a:ext uri="{C183D7F6-B498-43B3-948B-1728B52AA6E4}">
                <adec:decorative xmlns:adec="http://schemas.microsoft.com/office/drawing/2017/decorative" val="1"/>
              </a:ext>
            </a:extLst>
          </p:cNvPr>
          <p:cNvSpPr>
            <a:spLocks noGrp="1"/>
          </p:cNvSpPr>
          <p:nvPr>
            <p:ph type="sldNum" sz="quarter" idx="17"/>
          </p:nvPr>
        </p:nvSpPr>
        <p:spPr>
          <a:xfrm>
            <a:off x="10825163" y="6373253"/>
            <a:ext cx="638175" cy="144462"/>
          </a:xfrm>
        </p:spPr>
        <p:txBody>
          <a:bodyPr anchor="ctr">
            <a:normAutofit/>
          </a:bodyPr>
          <a:lstStyle/>
          <a:p>
            <a:pPr>
              <a:lnSpc>
                <a:spcPct val="90000"/>
              </a:lnSpc>
              <a:spcAft>
                <a:spcPts val="600"/>
              </a:spcAft>
              <a:defRPr/>
            </a:pPr>
            <a:fld id="{C8C581B8-E11B-4CB8-B306-6AAAFE66ACA6}" type="slidenum">
              <a:rPr lang="de-DE" smtClean="0"/>
              <a:pPr>
                <a:lnSpc>
                  <a:spcPct val="90000"/>
                </a:lnSpc>
                <a:spcAft>
                  <a:spcPts val="600"/>
                </a:spcAft>
                <a:defRPr/>
              </a:pPr>
              <a:t>13</a:t>
            </a:fld>
            <a:endParaRPr lang="de-DE" dirty="0"/>
          </a:p>
        </p:txBody>
      </p:sp>
    </p:spTree>
    <p:extLst>
      <p:ext uri="{BB962C8B-B14F-4D97-AF65-F5344CB8AC3E}">
        <p14:creationId xmlns:p14="http://schemas.microsoft.com/office/powerpoint/2010/main" val="159252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A4D234-B7BE-E8C2-CBD5-235348E07D4A}"/>
              </a:ext>
            </a:extLst>
          </p:cNvPr>
          <p:cNvSpPr>
            <a:spLocks noGrp="1"/>
          </p:cNvSpPr>
          <p:nvPr>
            <p:ph type="title"/>
          </p:nvPr>
        </p:nvSpPr>
        <p:spPr/>
        <p:txBody>
          <a:bodyPr/>
          <a:lstStyle/>
          <a:p>
            <a:r>
              <a:rPr lang="de-DE" dirty="0"/>
              <a:t>Abmahnung in mehreren Punkten</a:t>
            </a:r>
          </a:p>
        </p:txBody>
      </p:sp>
      <p:sp>
        <p:nvSpPr>
          <p:cNvPr id="3" name="Textplatzhalter 2">
            <a:extLst>
              <a:ext uri="{FF2B5EF4-FFF2-40B4-BE49-F238E27FC236}">
                <a16:creationId xmlns:a16="http://schemas.microsoft.com/office/drawing/2014/main" id="{460717E3-4A2E-C923-E5C0-1E202DB7C012}"/>
              </a:ext>
            </a:extLst>
          </p:cNvPr>
          <p:cNvSpPr>
            <a:spLocks noGrp="1"/>
          </p:cNvSpPr>
          <p:nvPr>
            <p:ph type="body" sz="quarter" idx="14"/>
          </p:nvPr>
        </p:nvSpPr>
        <p:spPr/>
        <p:txBody>
          <a:bodyPr/>
          <a:lstStyle/>
          <a:p>
            <a:r>
              <a:rPr lang="de-DE" dirty="0"/>
              <a:t>Verbraucherzentrale mahnt Temu ab, unter anderem wegen…</a:t>
            </a:r>
          </a:p>
          <a:p>
            <a:pPr marL="285750" indent="-285750">
              <a:buFont typeface="Arial" panose="020B0604020202020204" pitchFamily="34" charset="0"/>
              <a:buChar char="•"/>
            </a:pPr>
            <a:r>
              <a:rPr lang="de-DE" dirty="0"/>
              <a:t>Verwendung manipulativer Designs während des Bestellens: </a:t>
            </a:r>
          </a:p>
          <a:p>
            <a:pPr marL="493200" lvl="1" indent="0">
              <a:buNone/>
            </a:pPr>
            <a:r>
              <a:rPr lang="de-DE" dirty="0"/>
              <a:t>„Beeile dich! Über 126 Personen haben diesen Artikel in ihrem Warenkorb“ und „Mehr als 54 Nutzer haben wiederholt gekauft! Warum nicht 2 auf einmal…“.</a:t>
            </a:r>
          </a:p>
          <a:p>
            <a:pPr marL="285750" indent="-285750">
              <a:buFont typeface="Arial" panose="020B0604020202020204" pitchFamily="34" charset="0"/>
              <a:buChar char="•"/>
            </a:pPr>
            <a:r>
              <a:rPr lang="de-DE" dirty="0"/>
              <a:t>Nennung von Rabatten ohne Informationen zu den Referenzpreisen</a:t>
            </a:r>
          </a:p>
          <a:p>
            <a:pPr marL="285750" indent="-285750">
              <a:buFont typeface="Arial" panose="020B0604020202020204" pitchFamily="34" charset="0"/>
              <a:buChar char="•"/>
            </a:pPr>
            <a:r>
              <a:rPr lang="de-DE" dirty="0"/>
              <a:t>mangelnder Information über Echtheit von Produktbewertungen</a:t>
            </a:r>
          </a:p>
          <a:p>
            <a:endParaRPr lang="de-DE" dirty="0"/>
          </a:p>
        </p:txBody>
      </p:sp>
      <p:sp>
        <p:nvSpPr>
          <p:cNvPr id="4" name="Textplatzhalter 3">
            <a:extLst>
              <a:ext uri="{FF2B5EF4-FFF2-40B4-BE49-F238E27FC236}">
                <a16:creationId xmlns:a16="http://schemas.microsoft.com/office/drawing/2014/main" id="{37FC9A69-2331-5489-AD6A-5CFFA4C76867}"/>
              </a:ext>
            </a:extLst>
          </p:cNvPr>
          <p:cNvSpPr>
            <a:spLocks noGrp="1"/>
          </p:cNvSpPr>
          <p:nvPr>
            <p:ph type="body" sz="quarter" idx="16"/>
          </p:nvPr>
        </p:nvSpPr>
        <p:spPr/>
        <p:txBody>
          <a:bodyPr/>
          <a:lstStyle/>
          <a:p>
            <a:r>
              <a:rPr lang="de-DE" dirty="0"/>
              <a:t>Temu hat Unterlassungserklärung abgegeben:</a:t>
            </a:r>
          </a:p>
          <a:p>
            <a:pPr marL="285750" indent="-285750">
              <a:buFont typeface="Arial" panose="020B0604020202020204" pitchFamily="34" charset="0"/>
              <a:buChar char="•"/>
            </a:pPr>
            <a:r>
              <a:rPr lang="de-DE" dirty="0"/>
              <a:t>Verzicht auf Verwendung von Dark Patterns während des Bestellens</a:t>
            </a:r>
          </a:p>
          <a:p>
            <a:pPr marL="285750" indent="-285750">
              <a:buFont typeface="Arial" panose="020B0604020202020204" pitchFamily="34" charset="0"/>
              <a:buChar char="•"/>
            </a:pPr>
            <a:r>
              <a:rPr lang="de-DE" dirty="0"/>
              <a:t>Verzicht auf durchgestrichene Preise ohne Erklärung </a:t>
            </a:r>
          </a:p>
          <a:p>
            <a:endParaRPr lang="de-DE" dirty="0"/>
          </a:p>
        </p:txBody>
      </p:sp>
      <p:sp>
        <p:nvSpPr>
          <p:cNvPr id="5" name="Fußzeilenplatzhalter 4">
            <a:extLst>
              <a:ext uri="{FF2B5EF4-FFF2-40B4-BE49-F238E27FC236}">
                <a16:creationId xmlns:a16="http://schemas.microsoft.com/office/drawing/2014/main" id="{C357FB99-7C3F-842B-0A15-F15CB4521E35}"/>
              </a:ext>
              <a:ext uri="{C183D7F6-B498-43B3-948B-1728B52AA6E4}">
                <adec:decorative xmlns:adec="http://schemas.microsoft.com/office/drawing/2017/decorative" val="1"/>
              </a:ext>
            </a:extLst>
          </p:cNvPr>
          <p:cNvSpPr>
            <a:spLocks noGrp="1"/>
          </p:cNvSpPr>
          <p:nvPr>
            <p:ph type="ftr" sz="quarter" idx="17"/>
          </p:nvPr>
        </p:nvSpPr>
        <p:spPr/>
        <p:txBody>
          <a:bodyPr/>
          <a:lstStyle/>
          <a:p>
            <a:pPr>
              <a:defRPr/>
            </a:pPr>
            <a:r>
              <a:rPr lang="de-DE" dirty="0"/>
              <a:t>Online-Shopping ohne Fake</a:t>
            </a:r>
          </a:p>
        </p:txBody>
      </p:sp>
      <p:sp>
        <p:nvSpPr>
          <p:cNvPr id="6" name="Foliennummernplatzhalter 5">
            <a:extLst>
              <a:ext uri="{FF2B5EF4-FFF2-40B4-BE49-F238E27FC236}">
                <a16:creationId xmlns:a16="http://schemas.microsoft.com/office/drawing/2014/main" id="{0D827331-0561-F222-81DF-30BE53C848A9}"/>
              </a:ext>
              <a:ext uri="{C183D7F6-B498-43B3-948B-1728B52AA6E4}">
                <adec:decorative xmlns:adec="http://schemas.microsoft.com/office/drawing/2017/decorative" val="1"/>
              </a:ext>
            </a:extLst>
          </p:cNvPr>
          <p:cNvSpPr>
            <a:spLocks noGrp="1"/>
          </p:cNvSpPr>
          <p:nvPr>
            <p:ph type="sldNum" sz="quarter" idx="18"/>
          </p:nvPr>
        </p:nvSpPr>
        <p:spPr>
          <a:xfrm>
            <a:off x="10825163" y="6364288"/>
            <a:ext cx="638175" cy="144462"/>
          </a:xfrm>
        </p:spPr>
        <p:txBody>
          <a:bodyPr/>
          <a:lstStyle/>
          <a:p>
            <a:pPr>
              <a:defRPr/>
            </a:pPr>
            <a:fld id="{715AFBCD-1CB6-42AB-958A-187683AAA438}" type="slidenum">
              <a:rPr lang="de-DE" smtClean="0"/>
              <a:pPr>
                <a:defRPr/>
              </a:pPr>
              <a:t>14</a:t>
            </a:fld>
            <a:endParaRPr lang="de-DE" dirty="0"/>
          </a:p>
        </p:txBody>
      </p:sp>
    </p:spTree>
    <p:extLst>
      <p:ext uri="{BB962C8B-B14F-4D97-AF65-F5344CB8AC3E}">
        <p14:creationId xmlns:p14="http://schemas.microsoft.com/office/powerpoint/2010/main" val="2455434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el 1">
            <a:extLst>
              <a:ext uri="{FF2B5EF4-FFF2-40B4-BE49-F238E27FC236}">
                <a16:creationId xmlns:a16="http://schemas.microsoft.com/office/drawing/2014/main" id="{12397D07-ABC5-EF03-CFBB-3A6A3D5C9902}"/>
              </a:ext>
            </a:extLst>
          </p:cNvPr>
          <p:cNvSpPr>
            <a:spLocks noGrp="1" noChangeArrowheads="1"/>
          </p:cNvSpPr>
          <p:nvPr>
            <p:ph type="title"/>
          </p:nvPr>
        </p:nvSpPr>
        <p:spPr>
          <a:xfrm>
            <a:off x="751822" y="2097461"/>
            <a:ext cx="4803775" cy="755650"/>
          </a:xfrm>
        </p:spPr>
        <p:txBody>
          <a:bodyPr/>
          <a:lstStyle/>
          <a:p>
            <a:r>
              <a:rPr lang="de-DE" altLang="en-US" dirty="0"/>
              <a:t>Weitere Infos findet ihr...</a:t>
            </a:r>
          </a:p>
        </p:txBody>
      </p:sp>
      <p:sp>
        <p:nvSpPr>
          <p:cNvPr id="51204" name="Textplatzhalter 3">
            <a:extLst>
              <a:ext uri="{FF2B5EF4-FFF2-40B4-BE49-F238E27FC236}">
                <a16:creationId xmlns:a16="http://schemas.microsoft.com/office/drawing/2014/main" id="{B6D5A996-D15B-DC37-0D56-1B0DAABD4D05}"/>
              </a:ext>
            </a:extLst>
          </p:cNvPr>
          <p:cNvSpPr>
            <a:spLocks noGrp="1" noChangeArrowheads="1"/>
          </p:cNvSpPr>
          <p:nvPr>
            <p:ph type="body" sz="quarter" idx="15"/>
          </p:nvPr>
        </p:nvSpPr>
        <p:spPr>
          <a:xfrm>
            <a:off x="751822" y="3105523"/>
            <a:ext cx="9199002" cy="3035300"/>
          </a:xfrm>
        </p:spPr>
        <p:txBody>
          <a:bodyPr>
            <a:normAutofit/>
          </a:bodyPr>
          <a:lstStyle/>
          <a:p>
            <a:pPr marL="285750" indent="-285750">
              <a:spcBef>
                <a:spcPct val="0"/>
              </a:spcBef>
              <a:buFont typeface="Arial" panose="020B0604020202020204" pitchFamily="34" charset="0"/>
              <a:buChar char="•"/>
            </a:pPr>
            <a:r>
              <a:rPr lang="de-DE" altLang="en-US" dirty="0"/>
              <a:t>auf dem </a:t>
            </a:r>
            <a:r>
              <a:rPr lang="de-DE" altLang="en-US" b="1" dirty="0">
                <a:solidFill>
                  <a:schemeClr val="tx2"/>
                </a:solidFill>
              </a:rPr>
              <a:t>Checker-Space</a:t>
            </a:r>
            <a:r>
              <a:rPr lang="de-DE" altLang="en-US" dirty="0"/>
              <a:t> unter: </a:t>
            </a:r>
            <a:r>
              <a:rPr lang="de-DE" dirty="0">
                <a:solidFill>
                  <a:schemeClr val="tx2"/>
                </a:solidFill>
                <a:hlinkClick r:id="rId3">
                  <a:extLst>
                    <a:ext uri="{A12FA001-AC4F-418D-AE19-62706E023703}">
                      <ahyp:hlinkClr xmlns:ahyp="http://schemas.microsoft.com/office/drawing/2018/hyperlinkcolor" val="tx"/>
                    </a:ext>
                  </a:extLst>
                </a:hlinkClick>
              </a:rPr>
              <a:t>www.verbraucherbildung.de/verbraucherchecker/checkerspace</a:t>
            </a:r>
            <a:endParaRPr lang="de-DE" dirty="0">
              <a:solidFill>
                <a:schemeClr val="tx2"/>
              </a:solidFill>
            </a:endParaRPr>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pPr>
            <a:endParaRPr lang="de-DE" altLang="en-US" dirty="0"/>
          </a:p>
          <a:p>
            <a:pPr marL="285750" indent="-285750">
              <a:spcBef>
                <a:spcPct val="0"/>
              </a:spcBef>
              <a:buFont typeface="Arial" panose="020B0604020202020204" pitchFamily="34" charset="0"/>
              <a:buChar char="•"/>
            </a:pPr>
            <a:r>
              <a:rPr lang="de-DE" altLang="en-US" dirty="0"/>
              <a:t>und auf </a:t>
            </a:r>
            <a:r>
              <a:rPr lang="de-DE" altLang="en-US" dirty="0">
                <a:solidFill>
                  <a:schemeClr val="tx2"/>
                </a:solidFill>
                <a:hlinkClick r:id="rId4">
                  <a:extLst>
                    <a:ext uri="{A12FA001-AC4F-418D-AE19-62706E023703}">
                      <ahyp:hlinkClr xmlns:ahyp="http://schemas.microsoft.com/office/drawing/2018/hyperlinkcolor" val="tx"/>
                    </a:ext>
                  </a:extLst>
                </a:hlinkClick>
              </a:rPr>
              <a:t>www.</a:t>
            </a:r>
            <a:r>
              <a:rPr lang="de-DE" dirty="0">
                <a:solidFill>
                  <a:schemeClr val="tx2"/>
                </a:solidFill>
                <a:hlinkClick r:id="rId4">
                  <a:extLst>
                    <a:ext uri="{A12FA001-AC4F-418D-AE19-62706E023703}">
                      <ahyp:hlinkClr xmlns:ahyp="http://schemas.microsoft.com/office/drawing/2018/hyperlinkcolor" val="tx"/>
                    </a:ext>
                  </a:extLst>
                </a:hlinkClick>
              </a:rPr>
              <a:t>verbraucherzentrale.de</a:t>
            </a:r>
            <a:endParaRPr lang="de-DE" altLang="en-US" dirty="0">
              <a:solidFill>
                <a:schemeClr val="tx2"/>
              </a:solidFill>
            </a:endParaRPr>
          </a:p>
        </p:txBody>
      </p:sp>
      <p:pic>
        <p:nvPicPr>
          <p:cNvPr id="10" name="Grafik 9" descr="QR Code zum Checker Space.">
            <a:extLst>
              <a:ext uri="{FF2B5EF4-FFF2-40B4-BE49-F238E27FC236}">
                <a16:creationId xmlns:a16="http://schemas.microsoft.com/office/drawing/2014/main" id="{DDE1C814-4F50-1092-9B76-E3D61CD446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199" y="3780718"/>
            <a:ext cx="1684910" cy="1684910"/>
          </a:xfrm>
          <a:prstGeom prst="rect">
            <a:avLst/>
          </a:prstGeom>
        </p:spPr>
      </p:pic>
      <p:sp>
        <p:nvSpPr>
          <p:cNvPr id="51205" name="Foliennummernplatzhalter 5">
            <a:extLst>
              <a:ext uri="{FF2B5EF4-FFF2-40B4-BE49-F238E27FC236}">
                <a16:creationId xmlns:a16="http://schemas.microsoft.com/office/drawing/2014/main" id="{BC7C8943-FE3B-813E-213D-E39C31AAEFEE}"/>
              </a:ext>
              <a:ext uri="{C183D7F6-B498-43B3-948B-1728B52AA6E4}">
                <adec:decorative xmlns:adec="http://schemas.microsoft.com/office/drawing/2017/decorative" val="1"/>
              </a:ext>
            </a:extLst>
          </p:cNvPr>
          <p:cNvSpPr>
            <a:spLocks noGrp="1" noChangeArrowheads="1"/>
          </p:cNvSpPr>
          <p:nvPr>
            <p:ph type="sldNum" sz="quarter" idx="19"/>
          </p:nvPr>
        </p:nvSpPr>
        <p:spPr bwMode="auto">
          <a:xfrm>
            <a:off x="10825163" y="6400148"/>
            <a:ext cx="638175" cy="14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A41558C-1C82-4909-AF51-4B7660AA19BB}" type="slidenum">
              <a:rPr lang="de-DE" altLang="en-US"/>
              <a:pPr fontAlgn="base">
                <a:spcBef>
                  <a:spcPct val="0"/>
                </a:spcBef>
                <a:spcAft>
                  <a:spcPct val="0"/>
                </a:spcAft>
              </a:pPr>
              <a:t>15</a:t>
            </a:fld>
            <a:endParaRPr lang="de-DE"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9279709-122E-CDBC-3F0C-992277E4F442}"/>
              </a:ext>
            </a:extLst>
          </p:cNvPr>
          <p:cNvSpPr>
            <a:spLocks noGrp="1"/>
          </p:cNvSpPr>
          <p:nvPr>
            <p:ph type="title" idx="4294967295"/>
          </p:nvPr>
        </p:nvSpPr>
        <p:spPr/>
        <p:txBody>
          <a:bodyPr/>
          <a:lstStyle/>
          <a:p>
            <a:r>
              <a:rPr lang="de-DE" dirty="0">
                <a:solidFill>
                  <a:schemeClr val="bg1"/>
                </a:solidFill>
              </a:rPr>
              <a:t>Bildnachweise</a:t>
            </a:r>
          </a:p>
        </p:txBody>
      </p:sp>
      <p:pic>
        <p:nvPicPr>
          <p:cNvPr id="16" name="Grafik 15" descr="Logo zur hier genutzen Creative Commons Lizenz."/>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12" y="1960162"/>
            <a:ext cx="1667417" cy="643570"/>
          </a:xfrm>
          <a:prstGeom prst="rect">
            <a:avLst/>
          </a:prstGeom>
        </p:spPr>
      </p:pic>
      <p:sp>
        <p:nvSpPr>
          <p:cNvPr id="13" name="Textplatzhalter 12"/>
          <p:cNvSpPr>
            <a:spLocks noGrp="1"/>
          </p:cNvSpPr>
          <p:nvPr>
            <p:ph type="body" sz="quarter" idx="19"/>
          </p:nvPr>
        </p:nvSpPr>
        <p:spPr/>
        <p:txBody>
          <a:bodyPr/>
          <a:lstStyle/>
          <a:p>
            <a:r>
              <a:rPr lang="de-DE" dirty="0"/>
              <a:t>Dieses Werk ist lizenziert unter einer Creative </a:t>
            </a:r>
            <a:r>
              <a:rPr lang="de-DE" dirty="0" err="1"/>
              <a:t>Commons</a:t>
            </a:r>
            <a:r>
              <a:rPr lang="de-DE" dirty="0"/>
              <a:t> Namensnennung - Weitergabe unter gleichen Bedingungen 4.0 International Lizenz. Der Verbraucherzentrale Bundesverband muss als Quelle genannt und die oben genannte Creative </a:t>
            </a:r>
            <a:r>
              <a:rPr lang="de-DE" dirty="0" err="1"/>
              <a:t>Commons</a:t>
            </a:r>
            <a:r>
              <a:rPr lang="de-DE" dirty="0"/>
              <a:t>-Lizenz verwendet werden. Lizenztext unter </a:t>
            </a:r>
            <a:r>
              <a:rPr lang="de-DE" dirty="0">
                <a:hlinkClick r:id="rId3"/>
              </a:rPr>
              <a:t>http://creativecommons.org/licenses/by-sa/4.0/</a:t>
            </a:r>
            <a:endParaRPr lang="de-DE" dirty="0"/>
          </a:p>
          <a:p>
            <a:endParaRPr lang="de-DE" dirty="0"/>
          </a:p>
        </p:txBody>
      </p:sp>
      <p:sp>
        <p:nvSpPr>
          <p:cNvPr id="4" name="Rechteck 3">
            <a:extLst>
              <a:ext uri="{FF2B5EF4-FFF2-40B4-BE49-F238E27FC236}">
                <a16:creationId xmlns:a16="http://schemas.microsoft.com/office/drawing/2014/main" id="{1941FDC7-1AE9-17E0-F5C0-79E0A22F52B9}"/>
              </a:ext>
            </a:extLst>
          </p:cNvPr>
          <p:cNvSpPr/>
          <p:nvPr/>
        </p:nvSpPr>
        <p:spPr>
          <a:xfrm>
            <a:off x="568960" y="4308475"/>
            <a:ext cx="6096000" cy="1246495"/>
          </a:xfrm>
          <a:prstGeom prst="rect">
            <a:avLst/>
          </a:prstGeom>
        </p:spPr>
        <p:txBody>
          <a:bodyPr>
            <a:spAutoFit/>
          </a:bodyPr>
          <a:lstStyle/>
          <a:p>
            <a:pPr lvl="0"/>
            <a:r>
              <a:rPr lang="de-DE" sz="1500" b="1" dirty="0">
                <a:solidFill>
                  <a:schemeClr val="tx2"/>
                </a:solidFill>
              </a:rPr>
              <a:t>Bildnachweise (sofern nicht anders vermerkt):</a:t>
            </a:r>
          </a:p>
          <a:p>
            <a:r>
              <a:rPr lang="de-DE" sz="1500" dirty="0"/>
              <a:t>Verbraucherzentrale Bundesverband</a:t>
            </a:r>
          </a:p>
          <a:p>
            <a:endParaRPr lang="de-DE" sz="1500" dirty="0"/>
          </a:p>
          <a:p>
            <a:r>
              <a:rPr lang="de-DE" sz="1500" b="1" dirty="0">
                <a:solidFill>
                  <a:schemeClr val="tx2"/>
                </a:solidFill>
              </a:rPr>
              <a:t>Erstellung:</a:t>
            </a:r>
          </a:p>
          <a:p>
            <a:r>
              <a:rPr lang="de-DE" sz="1500" dirty="0"/>
              <a:t>03. Dezember 2025</a:t>
            </a:r>
          </a:p>
        </p:txBody>
      </p:sp>
      <p:sp>
        <p:nvSpPr>
          <p:cNvPr id="2" name="Fußzeilenplatzhalter 1">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Online-Shopping ohne Fake</a:t>
            </a:r>
          </a:p>
        </p:txBody>
      </p:sp>
      <p:sp>
        <p:nvSpPr>
          <p:cNvPr id="3" name="Foliennummernplatzhalter 2">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16</a:t>
            </a:fld>
            <a:endParaRPr lang="de-DE" dirty="0"/>
          </a:p>
        </p:txBody>
      </p:sp>
    </p:spTree>
    <p:extLst>
      <p:ext uri="{BB962C8B-B14F-4D97-AF65-F5344CB8AC3E}">
        <p14:creationId xmlns:p14="http://schemas.microsoft.com/office/powerpoint/2010/main" val="307176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682313" y="4014792"/>
            <a:ext cx="6821176" cy="308408"/>
          </a:xfrm>
        </p:spPr>
        <p:txBody>
          <a:bodyPr/>
          <a:lstStyle/>
          <a:p>
            <a:pPr>
              <a:lnSpc>
                <a:spcPct val="100000"/>
              </a:lnSpc>
            </a:pPr>
            <a:r>
              <a:rPr lang="de-DE" sz="1500" dirty="0">
                <a:hlinkClick r:id="rId2"/>
              </a:rPr>
              <a:t>www.verbraucherchecker.de</a:t>
            </a:r>
            <a:br>
              <a:rPr lang="de-DE" sz="1500" dirty="0"/>
            </a:br>
            <a:r>
              <a:rPr lang="de-DE" sz="1500" dirty="0">
                <a:hlinkClick r:id="rId3"/>
              </a:rPr>
              <a:t>instagram.com/</a:t>
            </a:r>
            <a:r>
              <a:rPr lang="de-DE" sz="1500" dirty="0" err="1">
                <a:hlinkClick r:id="rId3"/>
              </a:rPr>
              <a:t>verbraucherzentrale.vzbv</a:t>
            </a:r>
            <a:r>
              <a:rPr lang="de-DE" sz="1500" dirty="0"/>
              <a:t> </a:t>
            </a:r>
          </a:p>
        </p:txBody>
      </p:sp>
      <p:sp>
        <p:nvSpPr>
          <p:cNvPr id="15" name="Textplatzhalter 14"/>
          <p:cNvSpPr>
            <a:spLocks noGrp="1"/>
          </p:cNvSpPr>
          <p:nvPr>
            <p:ph type="body" sz="quarter" idx="19"/>
          </p:nvPr>
        </p:nvSpPr>
        <p:spPr>
          <a:xfrm>
            <a:off x="682313" y="2052000"/>
            <a:ext cx="4832663" cy="1463360"/>
          </a:xfrm>
        </p:spPr>
        <p:txBody>
          <a:bodyPr/>
          <a:lstStyle/>
          <a:p>
            <a:r>
              <a:rPr lang="de-DE" dirty="0"/>
              <a:t>Impressum</a:t>
            </a:r>
          </a:p>
          <a:p>
            <a:r>
              <a:rPr lang="de-DE" b="0" dirty="0">
                <a:solidFill>
                  <a:schemeClr val="tx1"/>
                </a:solidFill>
              </a:rPr>
              <a:t>Verbraucherzentrale Bundesverband e.V.</a:t>
            </a:r>
          </a:p>
          <a:p>
            <a:r>
              <a:rPr lang="de-DE" b="0" dirty="0">
                <a:solidFill>
                  <a:schemeClr val="tx1"/>
                </a:solidFill>
              </a:rPr>
              <a:t>Rudi-Dutschke-Straße 17</a:t>
            </a:r>
          </a:p>
          <a:p>
            <a:r>
              <a:rPr lang="de-DE" b="0" dirty="0">
                <a:solidFill>
                  <a:schemeClr val="tx1"/>
                </a:solidFill>
              </a:rPr>
              <a:t>10969 Berlin</a:t>
            </a:r>
          </a:p>
          <a:p>
            <a:r>
              <a:rPr lang="de-DE" b="0" dirty="0">
                <a:solidFill>
                  <a:schemeClr val="tx1"/>
                </a:solidFill>
                <a:hlinkClick r:id="rId4"/>
              </a:rPr>
              <a:t>info@vzbv.de</a:t>
            </a:r>
            <a:endParaRPr lang="de-DE" b="0" dirty="0">
              <a:solidFill>
                <a:schemeClr val="tx1"/>
              </a:solidFill>
            </a:endParaRPr>
          </a:p>
          <a:p>
            <a:r>
              <a:rPr lang="de-DE" b="0" dirty="0">
                <a:solidFill>
                  <a:schemeClr val="tx1"/>
                </a:solidFill>
                <a:hlinkClick r:id="rId5"/>
              </a:rPr>
              <a:t>www.vzbv.de</a:t>
            </a:r>
            <a:r>
              <a:rPr lang="de-DE" dirty="0"/>
              <a:t>	</a:t>
            </a:r>
          </a:p>
        </p:txBody>
      </p:sp>
      <p:pic>
        <p:nvPicPr>
          <p:cNvPr id="18" name="Bildplatzhalter 17" descr="Förderhinweis des Bundesministerium der Justiz und für Verbraucherschutz."/>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t="1000" b="1000"/>
          <a:stretch>
            <a:fillRect/>
          </a:stretch>
        </p:blipFill>
        <p:spPr>
          <a:xfrm>
            <a:off x="9906000" y="4120000"/>
            <a:ext cx="1603688" cy="1603688"/>
          </a:xfrm>
        </p:spPr>
      </p:pic>
      <p:pic>
        <p:nvPicPr>
          <p:cNvPr id="19" name="Bildplatzhalter 18" descr="Signet des Bildungsprogramms Verbraucherchecke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l="12618" r="12618"/>
          <a:stretch>
            <a:fillRect/>
          </a:stretch>
        </p:blipFill>
        <p:spPr>
          <a:xfrm>
            <a:off x="10038080" y="425450"/>
            <a:ext cx="1471608" cy="1471608"/>
          </a:xfrm>
        </p:spPr>
      </p:pic>
      <p:sp>
        <p:nvSpPr>
          <p:cNvPr id="3" name="Fußzeilenplatzhalter 2">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Online-Shopping ohne Fake</a:t>
            </a:r>
          </a:p>
        </p:txBody>
      </p:sp>
      <p:sp>
        <p:nvSpPr>
          <p:cNvPr id="4" name="Foliennummernplatzhalter 3">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17</a:t>
            </a:fld>
            <a:endParaRPr lang="de-DE" dirty="0"/>
          </a:p>
        </p:txBody>
      </p:sp>
    </p:spTree>
    <p:extLst>
      <p:ext uri="{BB962C8B-B14F-4D97-AF65-F5344CB8AC3E}">
        <p14:creationId xmlns:p14="http://schemas.microsoft.com/office/powerpoint/2010/main" val="401174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4D7DB499-12EB-3DAD-8C7C-AD8E05C0B248}"/>
              </a:ext>
            </a:extLst>
          </p:cNvPr>
          <p:cNvSpPr>
            <a:spLocks noGrp="1" noChangeArrowheads="1"/>
          </p:cNvSpPr>
          <p:nvPr>
            <p:ph type="title" idx="4294967295"/>
          </p:nvPr>
        </p:nvSpPr>
        <p:spPr>
          <a:xfrm>
            <a:off x="695325" y="1033463"/>
            <a:ext cx="10801350" cy="973137"/>
          </a:xfrm>
        </p:spPr>
        <p:txBody>
          <a:bodyPr/>
          <a:lstStyle/>
          <a:p>
            <a:r>
              <a:rPr lang="de-DE" altLang="en-US"/>
              <a:t>Ihre Verbraucherzentrale</a:t>
            </a:r>
          </a:p>
        </p:txBody>
      </p:sp>
      <p:pic>
        <p:nvPicPr>
          <p:cNvPr id="5" name="Bildplatzhalter 4" descr="Logo Verbraucherzentrale">
            <a:extLst>
              <a:ext uri="{FF2B5EF4-FFF2-40B4-BE49-F238E27FC236}">
                <a16:creationId xmlns:a16="http://schemas.microsoft.com/office/drawing/2014/main" id="{7C7CA919-311B-D93A-533A-86615F3E495A}"/>
              </a:ext>
            </a:extLst>
          </p:cNvPr>
          <p:cNvPicPr>
            <a:picLocks noGrp="1" noChangeAspect="1"/>
          </p:cNvPicPr>
          <p:nvPr>
            <p:ph type="pic" sz="quarter" idx="4294967295"/>
          </p:nvPr>
        </p:nvPicPr>
        <p:blipFill>
          <a:blip r:embed="rId2"/>
          <a:srcRect l="23" r="23"/>
          <a:stretch>
            <a:fillRect/>
          </a:stretch>
        </p:blipFill>
        <p:spPr>
          <a:xfrm>
            <a:off x="2862263" y="2679700"/>
            <a:ext cx="6467475" cy="1498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0896F-B978-935F-DA73-16797577AA90}"/>
            </a:ext>
          </a:extLst>
        </p:cNvPr>
        <p:cNvGrpSpPr/>
        <p:nvPr/>
      </p:nvGrpSpPr>
      <p:grpSpPr>
        <a:xfrm>
          <a:off x="0" y="0"/>
          <a:ext cx="0" cy="0"/>
          <a:chOff x="0" y="0"/>
          <a:chExt cx="0" cy="0"/>
        </a:xfrm>
      </p:grpSpPr>
      <p:sp>
        <p:nvSpPr>
          <p:cNvPr id="47106" name="Titel 2">
            <a:extLst>
              <a:ext uri="{FF2B5EF4-FFF2-40B4-BE49-F238E27FC236}">
                <a16:creationId xmlns:a16="http://schemas.microsoft.com/office/drawing/2014/main" id="{5E0D7B2B-7523-9998-DFC8-5671BBEC406C}"/>
              </a:ext>
            </a:extLst>
          </p:cNvPr>
          <p:cNvSpPr>
            <a:spLocks noGrp="1" noChangeArrowheads="1"/>
          </p:cNvSpPr>
          <p:nvPr>
            <p:ph type="title"/>
          </p:nvPr>
        </p:nvSpPr>
        <p:spPr>
          <a:xfrm>
            <a:off x="682624" y="2052638"/>
            <a:ext cx="7573869" cy="755650"/>
          </a:xfrm>
        </p:spPr>
        <p:txBody>
          <a:bodyPr/>
          <a:lstStyle/>
          <a:p>
            <a:r>
              <a:rPr lang="de-DE" altLang="en-US" dirty="0"/>
              <a:t>Fake-Shops und Manipulation erkennen</a:t>
            </a:r>
          </a:p>
        </p:txBody>
      </p:sp>
      <p:sp>
        <p:nvSpPr>
          <p:cNvPr id="47107" name="Textplatzhalter 4">
            <a:extLst>
              <a:ext uri="{FF2B5EF4-FFF2-40B4-BE49-F238E27FC236}">
                <a16:creationId xmlns:a16="http://schemas.microsoft.com/office/drawing/2014/main" id="{24AF6FD6-232D-20EA-0511-27DD8B9E4BD7}"/>
              </a:ext>
            </a:extLst>
          </p:cNvPr>
          <p:cNvSpPr>
            <a:spLocks noGrp="1" noChangeArrowheads="1"/>
          </p:cNvSpPr>
          <p:nvPr>
            <p:ph type="body" sz="quarter" idx="15"/>
          </p:nvPr>
        </p:nvSpPr>
        <p:spPr>
          <a:xfrm>
            <a:off x="684213" y="3060700"/>
            <a:ext cx="7339199" cy="2879725"/>
          </a:xfrm>
        </p:spPr>
        <p:txBody>
          <a:bodyPr>
            <a:normAutofit/>
          </a:bodyPr>
          <a:lstStyle/>
          <a:p>
            <a:pPr marL="285750" indent="-285750">
              <a:spcBef>
                <a:spcPct val="0"/>
              </a:spcBef>
              <a:buFont typeface="Arial" panose="020B0604020202020204" pitchFamily="34" charset="0"/>
              <a:buChar char="•"/>
            </a:pPr>
            <a:r>
              <a:rPr lang="de-DE" altLang="en-US" dirty="0"/>
              <a:t>Woran erkennen wir einen Fake-Shop?</a:t>
            </a:r>
          </a:p>
          <a:p>
            <a:pPr marL="285750" indent="-285750">
              <a:spcBef>
                <a:spcPct val="0"/>
              </a:spcBef>
              <a:buFont typeface="Arial" panose="020B0604020202020204" pitchFamily="34" charset="0"/>
              <a:buChar char="•"/>
            </a:pPr>
            <a:r>
              <a:rPr lang="de-DE" altLang="en-US" dirty="0"/>
              <a:t>Was können wir tun, um nicht auf Fake-Shops reinzufallen? </a:t>
            </a:r>
          </a:p>
          <a:p>
            <a:pPr marL="285750" indent="-285750">
              <a:spcBef>
                <a:spcPct val="0"/>
              </a:spcBef>
              <a:buFont typeface="Arial" panose="020B0604020202020204" pitchFamily="34" charset="0"/>
              <a:buChar char="•"/>
            </a:pPr>
            <a:r>
              <a:rPr lang="de-DE" altLang="en-US" dirty="0"/>
              <a:t>Wie hilft uns der Fakeshop-Finder, einen unseriösen Shop zu entlarven?</a:t>
            </a:r>
          </a:p>
          <a:p>
            <a:pPr marL="285750" indent="-285750">
              <a:spcBef>
                <a:spcPct val="0"/>
              </a:spcBef>
              <a:buFont typeface="Arial" panose="020B0604020202020204" pitchFamily="34" charset="0"/>
              <a:buChar char="•"/>
            </a:pPr>
            <a:r>
              <a:rPr lang="de-DE" altLang="en-US" dirty="0"/>
              <a:t>Wie nutzen manche Online-Shops manipulative Designs, um uns zum Kauf zu animieren? </a:t>
            </a:r>
          </a:p>
        </p:txBody>
      </p:sp>
      <p:sp>
        <p:nvSpPr>
          <p:cNvPr id="2" name="Fußzeilenplatzhalter 1">
            <a:extLst>
              <a:ext uri="{FF2B5EF4-FFF2-40B4-BE49-F238E27FC236}">
                <a16:creationId xmlns:a16="http://schemas.microsoft.com/office/drawing/2014/main" id="{FEDED2AF-44DC-56CF-E069-AA99C637B774}"/>
              </a:ext>
              <a:ext uri="{C183D7F6-B498-43B3-948B-1728B52AA6E4}">
                <adec:decorative xmlns:adec="http://schemas.microsoft.com/office/drawing/2017/decorative" val="1"/>
              </a:ext>
            </a:extLst>
          </p:cNvPr>
          <p:cNvSpPr>
            <a:spLocks noGrp="1"/>
          </p:cNvSpPr>
          <p:nvPr>
            <p:ph type="ftr" sz="quarter" idx="16"/>
          </p:nvPr>
        </p:nvSpPr>
        <p:spPr/>
        <p:txBody>
          <a:bodyPr>
            <a:noAutofit/>
          </a:bodyPr>
          <a:lstStyle/>
          <a:p>
            <a:pPr>
              <a:defRPr/>
            </a:pPr>
            <a:r>
              <a:rPr lang="de-DE" dirty="0"/>
              <a:t>Online-Shopping ohne Fake</a:t>
            </a:r>
          </a:p>
        </p:txBody>
      </p:sp>
      <p:sp>
        <p:nvSpPr>
          <p:cNvPr id="47110" name="Foliennummernplatzhalter 3">
            <a:extLst>
              <a:ext uri="{FF2B5EF4-FFF2-40B4-BE49-F238E27FC236}">
                <a16:creationId xmlns:a16="http://schemas.microsoft.com/office/drawing/2014/main" id="{31D89294-9494-8CC4-B79D-B4393C1F37CE}"/>
              </a:ext>
              <a:ext uri="{C183D7F6-B498-43B3-948B-1728B52AA6E4}">
                <adec:decorative xmlns:adec="http://schemas.microsoft.com/office/drawing/2017/decorative" val="1"/>
              </a:ext>
            </a:extLst>
          </p:cNvPr>
          <p:cNvSpPr>
            <a:spLocks noGrp="1" noChangeArrowheads="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lnSpc>
                <a:spcPct val="90000"/>
              </a:lnSpc>
              <a:spcBef>
                <a:spcPct val="0"/>
              </a:spcBef>
              <a:spcAft>
                <a:spcPts val="600"/>
              </a:spcAft>
            </a:pPr>
            <a:fld id="{D626B888-0370-46BD-8980-2BDBBD179C5C}" type="slidenum">
              <a:rPr lang="de-DE" altLang="en-US"/>
              <a:pPr fontAlgn="base">
                <a:lnSpc>
                  <a:spcPct val="90000"/>
                </a:lnSpc>
                <a:spcBef>
                  <a:spcPct val="0"/>
                </a:spcBef>
                <a:spcAft>
                  <a:spcPts val="600"/>
                </a:spcAft>
              </a:pPr>
              <a:t>2</a:t>
            </a:fld>
            <a:endParaRPr lang="de-DE" altLang="en-US"/>
          </a:p>
        </p:txBody>
      </p:sp>
    </p:spTree>
    <p:extLst>
      <p:ext uri="{BB962C8B-B14F-4D97-AF65-F5344CB8AC3E}">
        <p14:creationId xmlns:p14="http://schemas.microsoft.com/office/powerpoint/2010/main" val="298953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Lebendige Statistik</a:t>
            </a:r>
          </a:p>
        </p:txBody>
      </p:sp>
      <p:sp>
        <p:nvSpPr>
          <p:cNvPr id="3" name="Textplatzhalter 2"/>
          <p:cNvSpPr>
            <a:spLocks noGrp="1"/>
          </p:cNvSpPr>
          <p:nvPr>
            <p:ph type="body" sz="quarter" idx="21"/>
          </p:nvPr>
        </p:nvSpPr>
        <p:spPr>
          <a:xfrm>
            <a:off x="682167" y="2872288"/>
            <a:ext cx="6101405" cy="550533"/>
          </a:xfrm>
        </p:spPr>
        <p:txBody>
          <a:bodyPr/>
          <a:lstStyle/>
          <a:p>
            <a:r>
              <a:rPr lang="de-DE" dirty="0"/>
              <a:t>Kaufst du Produkte eher im Laden oder online?</a:t>
            </a:r>
          </a:p>
        </p:txBody>
      </p:sp>
      <p:grpSp>
        <p:nvGrpSpPr>
          <p:cNvPr id="25" name="Gruppieren 24" descr="Skala für Umfrage."/>
          <p:cNvGrpSpPr/>
          <p:nvPr/>
        </p:nvGrpSpPr>
        <p:grpSpPr>
          <a:xfrm>
            <a:off x="946230" y="5089485"/>
            <a:ext cx="9897762" cy="366995"/>
            <a:chOff x="663338" y="4085969"/>
            <a:chExt cx="9897762" cy="333632"/>
          </a:xfrm>
        </p:grpSpPr>
        <p:cxnSp>
          <p:nvCxnSpPr>
            <p:cNvPr id="16" name="Gerader Verbinder 15"/>
            <p:cNvCxnSpPr>
              <a:cxnSpLocks/>
            </p:cNvCxnSpPr>
            <p:nvPr/>
          </p:nvCxnSpPr>
          <p:spPr>
            <a:xfrm>
              <a:off x="663338" y="4250724"/>
              <a:ext cx="9878933" cy="0"/>
            </a:xfrm>
            <a:prstGeom prst="line">
              <a:avLst/>
            </a:prstGeom>
            <a:ln w="28575">
              <a:solidFill>
                <a:srgbClr val="61328A"/>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663338" y="4085969"/>
              <a:ext cx="0" cy="313038"/>
            </a:xfrm>
            <a:prstGeom prst="line">
              <a:avLst/>
            </a:prstGeom>
            <a:ln w="28575">
              <a:solidFill>
                <a:srgbClr val="61328A"/>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10561100" y="4106563"/>
              <a:ext cx="0" cy="313038"/>
            </a:xfrm>
            <a:prstGeom prst="line">
              <a:avLst/>
            </a:prstGeom>
            <a:ln w="28575">
              <a:solidFill>
                <a:srgbClr val="61328A"/>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5610309" y="4085969"/>
              <a:ext cx="0" cy="313038"/>
            </a:xfrm>
            <a:prstGeom prst="line">
              <a:avLst/>
            </a:prstGeom>
            <a:ln w="28575">
              <a:solidFill>
                <a:srgbClr val="61328A"/>
              </a:solidFill>
            </a:ln>
          </p:spPr>
          <p:style>
            <a:lnRef idx="1">
              <a:schemeClr val="accent1"/>
            </a:lnRef>
            <a:fillRef idx="0">
              <a:schemeClr val="accent1"/>
            </a:fillRef>
            <a:effectRef idx="0">
              <a:schemeClr val="accent1"/>
            </a:effectRef>
            <a:fontRef idx="minor">
              <a:schemeClr val="tx1"/>
            </a:fontRef>
          </p:style>
        </p:cxnSp>
      </p:grpSp>
      <p:sp>
        <p:nvSpPr>
          <p:cNvPr id="32" name="Textfeld 31"/>
          <p:cNvSpPr txBox="1"/>
          <p:nvPr/>
        </p:nvSpPr>
        <p:spPr>
          <a:xfrm>
            <a:off x="682167" y="4581195"/>
            <a:ext cx="1243913" cy="276999"/>
          </a:xfrm>
          <a:prstGeom prst="rect">
            <a:avLst/>
          </a:prstGeom>
          <a:noFill/>
        </p:spPr>
        <p:txBody>
          <a:bodyPr wrap="square" lIns="0" tIns="0" rIns="0" bIns="0" rtlCol="0">
            <a:spAutoFit/>
          </a:bodyPr>
          <a:lstStyle/>
          <a:p>
            <a:pPr algn="l"/>
            <a:r>
              <a:rPr lang="de-DE" dirty="0"/>
              <a:t>im Laden</a:t>
            </a:r>
          </a:p>
        </p:txBody>
      </p:sp>
      <p:sp>
        <p:nvSpPr>
          <p:cNvPr id="34" name="Textfeld 33"/>
          <p:cNvSpPr txBox="1"/>
          <p:nvPr/>
        </p:nvSpPr>
        <p:spPr>
          <a:xfrm>
            <a:off x="5381563" y="4581193"/>
            <a:ext cx="1243913" cy="276999"/>
          </a:xfrm>
          <a:prstGeom prst="rect">
            <a:avLst/>
          </a:prstGeom>
          <a:noFill/>
        </p:spPr>
        <p:txBody>
          <a:bodyPr wrap="square" lIns="0" tIns="0" rIns="0" bIns="0" rtlCol="0">
            <a:spAutoFit/>
          </a:bodyPr>
          <a:lstStyle/>
          <a:p>
            <a:pPr algn="l"/>
            <a:r>
              <a:rPr lang="de-DE" dirty="0"/>
              <a:t>teils-teils</a:t>
            </a:r>
          </a:p>
        </p:txBody>
      </p:sp>
      <p:sp>
        <p:nvSpPr>
          <p:cNvPr id="38" name="Textfeld 37"/>
          <p:cNvSpPr txBox="1"/>
          <p:nvPr/>
        </p:nvSpPr>
        <p:spPr>
          <a:xfrm>
            <a:off x="10474640" y="4581194"/>
            <a:ext cx="736953" cy="276999"/>
          </a:xfrm>
          <a:prstGeom prst="rect">
            <a:avLst/>
          </a:prstGeom>
          <a:noFill/>
        </p:spPr>
        <p:txBody>
          <a:bodyPr wrap="square" lIns="0" tIns="0" rIns="0" bIns="0" rtlCol="0">
            <a:spAutoFit/>
          </a:bodyPr>
          <a:lstStyle/>
          <a:p>
            <a:pPr algn="l"/>
            <a:r>
              <a:rPr lang="de-DE" dirty="0"/>
              <a:t>online</a:t>
            </a:r>
          </a:p>
        </p:txBody>
      </p:sp>
      <p:sp>
        <p:nvSpPr>
          <p:cNvPr id="4" name="Foliennummernplatzhalter 3">
            <a:extLst>
              <a:ext uri="{C183D7F6-B498-43B3-948B-1728B52AA6E4}">
                <adec:decorative xmlns:adec="http://schemas.microsoft.com/office/drawing/2017/decorative" val="1"/>
              </a:ext>
            </a:extLst>
          </p:cNvPr>
          <p:cNvSpPr>
            <a:spLocks noGrp="1"/>
          </p:cNvSpPr>
          <p:nvPr>
            <p:ph type="sldNum" sz="quarter" idx="19"/>
          </p:nvPr>
        </p:nvSpPr>
        <p:spPr>
          <a:xfrm>
            <a:off x="10825163" y="6400148"/>
            <a:ext cx="638175" cy="144462"/>
          </a:xfrm>
        </p:spPr>
        <p:txBody>
          <a:bodyPr/>
          <a:lstStyle/>
          <a:p>
            <a:pPr>
              <a:defRPr/>
            </a:pPr>
            <a:fld id="{179E5E4E-8DD4-4754-933A-8492F7B50E7D}" type="slidenum">
              <a:rPr lang="de-DE" smtClean="0"/>
              <a:pPr>
                <a:defRPr/>
              </a:pPr>
              <a:t>3</a:t>
            </a:fld>
            <a:endParaRPr lang="de-DE" dirty="0"/>
          </a:p>
        </p:txBody>
      </p:sp>
      <p:sp>
        <p:nvSpPr>
          <p:cNvPr id="35" name="Fußzeilenplatzhalter 2">
            <a:extLst>
              <a:ext uri="{FF2B5EF4-FFF2-40B4-BE49-F238E27FC236}">
                <a16:creationId xmlns:a16="http://schemas.microsoft.com/office/drawing/2014/main" id="{52F40FAB-5966-9A3D-B22C-0A534414C0FD}"/>
              </a:ext>
              <a:ext uri="{C183D7F6-B498-43B3-948B-1728B52AA6E4}">
                <adec:decorative xmlns:adec="http://schemas.microsoft.com/office/drawing/2017/decorative" val="1"/>
              </a:ext>
            </a:extLst>
          </p:cNvPr>
          <p:cNvSpPr>
            <a:spLocks noGrp="1"/>
          </p:cNvSpPr>
          <p:nvPr>
            <p:ph type="ftr" sz="quarter" idx="20"/>
          </p:nvPr>
        </p:nvSpPr>
        <p:spPr/>
        <p:txBody>
          <a:bodyPr/>
          <a:lstStyle/>
          <a:p>
            <a:pPr>
              <a:defRPr/>
            </a:pPr>
            <a:r>
              <a:rPr lang="de-DE" dirty="0"/>
              <a:t>Online-Shopping ohne Fake</a:t>
            </a:r>
          </a:p>
        </p:txBody>
      </p:sp>
    </p:spTree>
    <p:extLst>
      <p:ext uri="{BB962C8B-B14F-4D97-AF65-F5344CB8AC3E}">
        <p14:creationId xmlns:p14="http://schemas.microsoft.com/office/powerpoint/2010/main" val="417268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A4637-3648-17D1-64CA-20F57709D1E7}"/>
              </a:ext>
            </a:extLst>
          </p:cNvPr>
          <p:cNvSpPr>
            <a:spLocks noGrp="1"/>
          </p:cNvSpPr>
          <p:nvPr>
            <p:ph type="title"/>
          </p:nvPr>
        </p:nvSpPr>
        <p:spPr/>
        <p:txBody>
          <a:bodyPr/>
          <a:lstStyle/>
          <a:p>
            <a:r>
              <a:rPr lang="de-DE" dirty="0"/>
              <a:t>Zum Kauf manipuliert?</a:t>
            </a:r>
          </a:p>
        </p:txBody>
      </p:sp>
      <p:sp>
        <p:nvSpPr>
          <p:cNvPr id="3" name="Textplatzhalter 2">
            <a:extLst>
              <a:ext uri="{FF2B5EF4-FFF2-40B4-BE49-F238E27FC236}">
                <a16:creationId xmlns:a16="http://schemas.microsoft.com/office/drawing/2014/main" id="{BD973019-0B54-85F7-CAFA-6DE5FB05145F}"/>
              </a:ext>
            </a:extLst>
          </p:cNvPr>
          <p:cNvSpPr>
            <a:spLocks noGrp="1"/>
          </p:cNvSpPr>
          <p:nvPr>
            <p:ph type="body" sz="quarter" idx="15"/>
          </p:nvPr>
        </p:nvSpPr>
        <p:spPr>
          <a:xfrm>
            <a:off x="684000" y="3060000"/>
            <a:ext cx="3820765" cy="2880000"/>
          </a:xfrm>
        </p:spPr>
        <p:txBody>
          <a:bodyPr>
            <a:noAutofit/>
          </a:bodyPr>
          <a:lstStyle/>
          <a:p>
            <a:pPr marL="285750" indent="-285750">
              <a:buFont typeface="Arial" panose="020B0604020202020204" pitchFamily="34" charset="0"/>
              <a:buChar char="•"/>
            </a:pPr>
            <a:r>
              <a:rPr lang="de-DE" dirty="0"/>
              <a:t>Woran erkennt ihr, dass ein Online-Shop seriös ist?</a:t>
            </a:r>
          </a:p>
          <a:p>
            <a:pPr marL="285750" indent="-285750">
              <a:buFont typeface="Arial" panose="020B0604020202020204" pitchFamily="34" charset="0"/>
              <a:buChar char="•"/>
            </a:pPr>
            <a:r>
              <a:rPr lang="de-DE" dirty="0"/>
              <a:t>Was meint ihr: Mit welchen Tricks versuchen Online-Shops uns zum Kauf von Produkten zu animieren?</a:t>
            </a:r>
          </a:p>
          <a:p>
            <a:endParaRPr lang="de-DE" dirty="0"/>
          </a:p>
        </p:txBody>
      </p:sp>
      <p:pic>
        <p:nvPicPr>
          <p:cNvPr id="11" name="Bildplatzhalter 10" descr="Comic mit zwei jungen Personen mit Smartphones in den Händen. Auf de Smartphones ist Werbung zu erkennen.">
            <a:extLst>
              <a:ext uri="{FF2B5EF4-FFF2-40B4-BE49-F238E27FC236}">
                <a16:creationId xmlns:a16="http://schemas.microsoft.com/office/drawing/2014/main" id="{C79AFE08-00F9-33A8-ED2F-BA0BBB6D4640}"/>
              </a:ext>
            </a:extLst>
          </p:cNvPr>
          <p:cNvPicPr>
            <a:picLocks noGrp="1" noChangeAspect="1"/>
          </p:cNvPicPr>
          <p:nvPr>
            <p:ph type="pic" sz="quarter" idx="10"/>
          </p:nvPr>
        </p:nvPicPr>
        <p:blipFill rotWithShape="1">
          <a:blip r:embed="rId3"/>
          <a:srcRect l="5115" t="29143" r="5812"/>
          <a:stretch>
            <a:fillRect/>
          </a:stretch>
        </p:blipFill>
        <p:spPr>
          <a:xfrm>
            <a:off x="6096000" y="0"/>
            <a:ext cx="6096000" cy="6858000"/>
          </a:xfrm>
        </p:spPr>
      </p:pic>
      <p:sp>
        <p:nvSpPr>
          <p:cNvPr id="5" name="Fußzeilenplatzhalter 4">
            <a:extLst>
              <a:ext uri="{FF2B5EF4-FFF2-40B4-BE49-F238E27FC236}">
                <a16:creationId xmlns:a16="http://schemas.microsoft.com/office/drawing/2014/main" id="{4440BF10-EC02-C5F8-0304-4A08228DDDBE}"/>
              </a:ext>
              <a:ext uri="{C183D7F6-B498-43B3-948B-1728B52AA6E4}">
                <adec:decorative xmlns:adec="http://schemas.microsoft.com/office/drawing/2017/decorative" val="1"/>
              </a:ext>
            </a:extLst>
          </p:cNvPr>
          <p:cNvSpPr>
            <a:spLocks noGrp="1"/>
          </p:cNvSpPr>
          <p:nvPr>
            <p:ph type="ftr" sz="quarter" idx="16"/>
          </p:nvPr>
        </p:nvSpPr>
        <p:spPr/>
        <p:txBody>
          <a:bodyPr/>
          <a:lstStyle/>
          <a:p>
            <a:pPr>
              <a:defRPr/>
            </a:pPr>
            <a:r>
              <a:rPr lang="de-DE" dirty="0"/>
              <a:t>Online-Shopping ohne Fake</a:t>
            </a:r>
          </a:p>
        </p:txBody>
      </p:sp>
      <p:sp>
        <p:nvSpPr>
          <p:cNvPr id="6" name="Foliennummernplatzhalter 5">
            <a:extLst>
              <a:ext uri="{FF2B5EF4-FFF2-40B4-BE49-F238E27FC236}">
                <a16:creationId xmlns:a16="http://schemas.microsoft.com/office/drawing/2014/main" id="{57F02FF1-1B93-8254-9367-3233E0F22AAA}"/>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71800CA1-AC69-4E59-BF6F-9D0B0E676D69}" type="slidenum">
              <a:rPr lang="de-DE" smtClean="0"/>
              <a:pPr>
                <a:defRPr/>
              </a:pPr>
              <a:t>4</a:t>
            </a:fld>
            <a:endParaRPr lang="de-DE" dirty="0"/>
          </a:p>
        </p:txBody>
      </p:sp>
    </p:spTree>
    <p:extLst>
      <p:ext uri="{BB962C8B-B14F-4D97-AF65-F5344CB8AC3E}">
        <p14:creationId xmlns:p14="http://schemas.microsoft.com/office/powerpoint/2010/main" val="91425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682625" y="2029245"/>
            <a:ext cx="10800000" cy="396000"/>
          </a:xfrm>
        </p:spPr>
        <p:txBody>
          <a:bodyPr/>
          <a:lstStyle/>
          <a:p>
            <a:r>
              <a:rPr lang="de-DE" dirty="0"/>
              <a:t>Aufgabenstellung</a:t>
            </a:r>
          </a:p>
        </p:txBody>
      </p:sp>
      <p:sp>
        <p:nvSpPr>
          <p:cNvPr id="12" name="Textplatzhalter 11"/>
          <p:cNvSpPr>
            <a:spLocks noGrp="1"/>
          </p:cNvSpPr>
          <p:nvPr>
            <p:ph type="body" sz="quarter" idx="18"/>
          </p:nvPr>
        </p:nvSpPr>
        <p:spPr>
          <a:xfrm>
            <a:off x="682625" y="2700000"/>
            <a:ext cx="5413375" cy="3240000"/>
          </a:xfrm>
        </p:spPr>
        <p:txBody>
          <a:bodyPr/>
          <a:lstStyle/>
          <a:p>
            <a:r>
              <a:rPr lang="de-DE" dirty="0"/>
              <a:t>Findet euch in </a:t>
            </a:r>
            <a:r>
              <a:rPr lang="de-DE" b="1" dirty="0"/>
              <a:t>Kleingruppen</a:t>
            </a:r>
            <a:r>
              <a:rPr lang="de-DE" dirty="0"/>
              <a:t> zusammen.</a:t>
            </a:r>
          </a:p>
          <a:p>
            <a:r>
              <a:rPr lang="de-DE" dirty="0"/>
              <a:t>Entscheidet, welches Thema ihr bearbeiten möchtet:</a:t>
            </a:r>
          </a:p>
          <a:p>
            <a:endParaRPr lang="de-DE" dirty="0"/>
          </a:p>
          <a:p>
            <a:pPr marL="630900" lvl="1" indent="-342900" defTabSz="263525">
              <a:buFont typeface="+mj-lt"/>
              <a:buAutoNum type="alphaLcParenR"/>
            </a:pPr>
            <a:r>
              <a:rPr lang="de-DE" b="1" dirty="0">
                <a:solidFill>
                  <a:schemeClr val="tx2"/>
                </a:solidFill>
              </a:rPr>
              <a:t>Online-Shops prüfen und Fake-Shops erkennen </a:t>
            </a:r>
          </a:p>
          <a:p>
            <a:pPr marL="630900" lvl="1" indent="-342900" defTabSz="263525">
              <a:buFont typeface="+mj-lt"/>
              <a:buAutoNum type="alphaLcParenR"/>
            </a:pPr>
            <a:r>
              <a:rPr lang="de-DE" b="1" dirty="0">
                <a:solidFill>
                  <a:schemeClr val="tx2"/>
                </a:solidFill>
              </a:rPr>
              <a:t>Manipulative Designs und Lockangebote bei Online-Shops</a:t>
            </a:r>
          </a:p>
          <a:p>
            <a:pPr marL="0" indent="0" defTabSz="630238">
              <a:buNone/>
              <a:tabLst>
                <a:tab pos="263525" algn="l"/>
              </a:tabLst>
            </a:pPr>
            <a:endParaRPr lang="de-DE" b="1" dirty="0">
              <a:solidFill>
                <a:srgbClr val="FF0000"/>
              </a:solidFill>
            </a:endParaRPr>
          </a:p>
          <a:p>
            <a:r>
              <a:rPr lang="de-DE" dirty="0"/>
              <a:t>Recherchiert zu eurem Thema im Checker-Space.</a:t>
            </a:r>
          </a:p>
          <a:p>
            <a:r>
              <a:rPr lang="de-DE" dirty="0"/>
              <a:t>Das Arbeitsblatt unterstützt euch bei der Recherche.</a:t>
            </a:r>
            <a:endParaRPr lang="de-DE" b="1" dirty="0">
              <a:solidFill>
                <a:srgbClr val="FF0000"/>
              </a:solidFill>
            </a:endParaRPr>
          </a:p>
        </p:txBody>
      </p:sp>
      <p:pic>
        <p:nvPicPr>
          <p:cNvPr id="14" name="Grafik 13" descr="Checkerspace. Konsumthemen und Methoden für Recherche und eigene Projek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642" y="2692659"/>
            <a:ext cx="4242190" cy="832094"/>
          </a:xfrm>
          <a:prstGeom prst="rect">
            <a:avLst/>
          </a:prstGeom>
        </p:spPr>
      </p:pic>
      <p:pic>
        <p:nvPicPr>
          <p:cNvPr id="10" name="Grafik 9" descr="QR Code zum Checker Spa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4502" y="3598928"/>
            <a:ext cx="1591676" cy="1591676"/>
          </a:xfrm>
          <a:prstGeom prst="rect">
            <a:avLst/>
          </a:prstGeom>
        </p:spPr>
      </p:pic>
      <p:sp>
        <p:nvSpPr>
          <p:cNvPr id="16" name="Rechteck 15"/>
          <p:cNvSpPr/>
          <p:nvPr/>
        </p:nvSpPr>
        <p:spPr>
          <a:xfrm>
            <a:off x="7160277" y="5337893"/>
            <a:ext cx="4267201" cy="553998"/>
          </a:xfrm>
          <a:prstGeom prst="rect">
            <a:avLst/>
          </a:prstGeom>
        </p:spPr>
        <p:txBody>
          <a:bodyPr wrap="square">
            <a:spAutoFit/>
          </a:bodyPr>
          <a:lstStyle/>
          <a:p>
            <a:r>
              <a:rPr lang="de-DE" sz="1500" dirty="0">
                <a:solidFill>
                  <a:schemeClr val="tx2"/>
                </a:solidFill>
                <a:hlinkClick r:id="rId5">
                  <a:extLst>
                    <a:ext uri="{A12FA001-AC4F-418D-AE19-62706E023703}">
                      <ahyp:hlinkClr xmlns:ahyp="http://schemas.microsoft.com/office/drawing/2018/hyperlinkcolor" val="tx"/>
                    </a:ext>
                  </a:extLst>
                </a:hlinkClick>
              </a:rPr>
              <a:t>www.verbraucherbildung.de/verbraucherchecker/checkerspace</a:t>
            </a:r>
            <a:endParaRPr lang="de-DE" sz="1500" dirty="0">
              <a:solidFill>
                <a:schemeClr val="tx2"/>
              </a:solidFill>
            </a:endParaRPr>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2"/>
          </p:nvPr>
        </p:nvSpPr>
        <p:spPr>
          <a:xfrm>
            <a:off x="682625" y="6364288"/>
            <a:ext cx="8999537" cy="144462"/>
          </a:xfrm>
        </p:spPr>
        <p:txBody>
          <a:bodyPr/>
          <a:lstStyle/>
          <a:p>
            <a:pPr>
              <a:defRPr/>
            </a:pPr>
            <a:r>
              <a:rPr lang="de-DE" dirty="0"/>
              <a:t>Online-Shopping ohne Fake</a:t>
            </a:r>
          </a:p>
        </p:txBody>
      </p:sp>
      <p:sp>
        <p:nvSpPr>
          <p:cNvPr id="5" name="Foliennummernplatzhalter 4">
            <a:extLst>
              <a:ext uri="{C183D7F6-B498-43B3-948B-1728B52AA6E4}">
                <adec:decorative xmlns:adec="http://schemas.microsoft.com/office/drawing/2017/decorative" val="1"/>
              </a:ext>
            </a:extLst>
          </p:cNvPr>
          <p:cNvSpPr>
            <a:spLocks noGrp="1"/>
          </p:cNvSpPr>
          <p:nvPr>
            <p:ph type="sldNum" sz="quarter" idx="33"/>
          </p:nvPr>
        </p:nvSpPr>
        <p:spPr>
          <a:xfrm>
            <a:off x="10825163" y="6373253"/>
            <a:ext cx="638175" cy="144462"/>
          </a:xfrm>
        </p:spPr>
        <p:txBody>
          <a:bodyPr/>
          <a:lstStyle/>
          <a:p>
            <a:pPr>
              <a:defRPr/>
            </a:pPr>
            <a:fld id="{C8C581B8-E11B-4CB8-B306-6AAAFE66ACA6}" type="slidenum">
              <a:rPr lang="de-DE" smtClean="0"/>
              <a:pPr>
                <a:defRPr/>
              </a:pPr>
              <a:t>5</a:t>
            </a:fld>
            <a:endParaRPr lang="de-DE" dirty="0"/>
          </a:p>
        </p:txBody>
      </p:sp>
    </p:spTree>
    <p:extLst>
      <p:ext uri="{BB962C8B-B14F-4D97-AF65-F5344CB8AC3E}">
        <p14:creationId xmlns:p14="http://schemas.microsoft.com/office/powerpoint/2010/main" val="11667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6F374-4C9C-BF75-8D8C-E390FD3F6BAF}"/>
              </a:ext>
            </a:extLst>
          </p:cNvPr>
          <p:cNvSpPr>
            <a:spLocks noGrp="1"/>
          </p:cNvSpPr>
          <p:nvPr>
            <p:ph type="title"/>
          </p:nvPr>
        </p:nvSpPr>
        <p:spPr/>
        <p:txBody>
          <a:bodyPr/>
          <a:lstStyle/>
          <a:p>
            <a:r>
              <a:rPr lang="de-DE" dirty="0">
                <a:solidFill>
                  <a:schemeClr val="tx2"/>
                </a:solidFill>
              </a:rPr>
              <a:t>Online-Shops prüfen und Fake-Shops erkennen </a:t>
            </a:r>
          </a:p>
        </p:txBody>
      </p:sp>
      <p:sp>
        <p:nvSpPr>
          <p:cNvPr id="3" name="Textplatzhalter 2">
            <a:extLst>
              <a:ext uri="{FF2B5EF4-FFF2-40B4-BE49-F238E27FC236}">
                <a16:creationId xmlns:a16="http://schemas.microsoft.com/office/drawing/2014/main" id="{451FD063-AC65-48A9-768E-FAB75C850826}"/>
              </a:ext>
            </a:extLst>
          </p:cNvPr>
          <p:cNvSpPr>
            <a:spLocks noGrp="1"/>
          </p:cNvSpPr>
          <p:nvPr>
            <p:ph type="body" sz="quarter" idx="15"/>
          </p:nvPr>
        </p:nvSpPr>
        <p:spPr/>
        <p:txBody>
          <a:bodyPr>
            <a:normAutofit/>
          </a:bodyPr>
          <a:lstStyle/>
          <a:p>
            <a:pPr marL="321750" lvl="4" indent="-285750">
              <a:buFont typeface="Arial" panose="020B0604020202020204" pitchFamily="34" charset="0"/>
              <a:buChar char="•"/>
              <a:defRPr/>
            </a:pPr>
            <a:r>
              <a:rPr lang="de-DE" sz="1500" dirty="0"/>
              <a:t>Welche Merkmale helfen uns, einen Fake-Shop zu erkennen?</a:t>
            </a:r>
          </a:p>
          <a:p>
            <a:pPr marL="321750" lvl="4" indent="-285750">
              <a:buFont typeface="Arial" panose="020B0604020202020204" pitchFamily="34" charset="0"/>
              <a:buChar char="•"/>
              <a:defRPr/>
            </a:pPr>
            <a:r>
              <a:rPr lang="de-DE" sz="1500" dirty="0"/>
              <a:t>Welche Probleme treten bei Fake-Shops auf?</a:t>
            </a:r>
          </a:p>
          <a:p>
            <a:pPr marL="321750" lvl="4" indent="-285750">
              <a:buFont typeface="Arial" panose="020B0604020202020204" pitchFamily="34" charset="0"/>
              <a:buChar char="•"/>
              <a:defRPr/>
            </a:pPr>
            <a:r>
              <a:rPr lang="de-DE" sz="1500" dirty="0"/>
              <a:t>Was ist der Fakeshop-Finder?</a:t>
            </a:r>
          </a:p>
          <a:p>
            <a:endParaRPr lang="de-DE" dirty="0"/>
          </a:p>
        </p:txBody>
      </p:sp>
      <p:pic>
        <p:nvPicPr>
          <p:cNvPr id="8" name="Bildplatzhalter 7" descr="Foto eines gestalteten Posters zum Thema Werbung.">
            <a:extLst>
              <a:ext uri="{FF2B5EF4-FFF2-40B4-BE49-F238E27FC236}">
                <a16:creationId xmlns:a16="http://schemas.microsoft.com/office/drawing/2014/main" id="{AE6614A3-CEC3-ACDF-B44B-3D9B3A370DA3}"/>
              </a:ext>
            </a:extLst>
          </p:cNvPr>
          <p:cNvPicPr>
            <a:picLocks noGrp="1" noChangeAspect="1"/>
          </p:cNvPicPr>
          <p:nvPr>
            <p:ph type="pic" sz="quarter" idx="18"/>
          </p:nvPr>
        </p:nvPicPr>
        <p:blipFill rotWithShape="1">
          <a:blip r:embed="rId3"/>
          <a:srcRect l="16807" t="1706" r="12071" b="-28147"/>
          <a:stretch>
            <a:fillRect/>
          </a:stretch>
        </p:blipFill>
        <p:spPr>
          <a:xfrm>
            <a:off x="-463898" y="1969368"/>
            <a:ext cx="6480000" cy="6480000"/>
          </a:xfrm>
        </p:spPr>
      </p:pic>
      <p:sp>
        <p:nvSpPr>
          <p:cNvPr id="6" name="Foliennummernplatzhalter 5">
            <a:extLst>
              <a:ext uri="{FF2B5EF4-FFF2-40B4-BE49-F238E27FC236}">
                <a16:creationId xmlns:a16="http://schemas.microsoft.com/office/drawing/2014/main" id="{7B9A5569-46D3-6126-7EFE-7DA0532AB323}"/>
              </a:ext>
              <a:ext uri="{C183D7F6-B498-43B3-948B-1728B52AA6E4}">
                <adec:decorative xmlns:adec="http://schemas.microsoft.com/office/drawing/2017/decorative" val="1"/>
              </a:ext>
            </a:extLst>
          </p:cNvPr>
          <p:cNvSpPr>
            <a:spLocks noGrp="1"/>
          </p:cNvSpPr>
          <p:nvPr>
            <p:ph type="sldNum" sz="quarter" idx="23"/>
          </p:nvPr>
        </p:nvSpPr>
        <p:spPr>
          <a:xfrm>
            <a:off x="10825188" y="6408947"/>
            <a:ext cx="638175" cy="144462"/>
          </a:xfrm>
        </p:spPr>
        <p:txBody>
          <a:bodyPr/>
          <a:lstStyle/>
          <a:p>
            <a:pPr>
              <a:defRPr/>
            </a:pPr>
            <a:fld id="{715AFBCD-1CB6-42AB-958A-187683AAA438}" type="slidenum">
              <a:rPr lang="de-DE" smtClean="0"/>
              <a:pPr>
                <a:defRPr/>
              </a:pPr>
              <a:t>6</a:t>
            </a:fld>
            <a:endParaRPr lang="de-DE" dirty="0"/>
          </a:p>
        </p:txBody>
      </p:sp>
    </p:spTree>
    <p:extLst>
      <p:ext uri="{BB962C8B-B14F-4D97-AF65-F5344CB8AC3E}">
        <p14:creationId xmlns:p14="http://schemas.microsoft.com/office/powerpoint/2010/main" val="2018468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BAE6F-B39C-C557-E20A-088154E0D886}"/>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4F0B5B0-483F-603E-5C95-183C1F696ACB}"/>
              </a:ext>
            </a:extLst>
          </p:cNvPr>
          <p:cNvSpPr>
            <a:spLocks noGrp="1"/>
          </p:cNvSpPr>
          <p:nvPr>
            <p:ph type="title"/>
          </p:nvPr>
        </p:nvSpPr>
        <p:spPr/>
        <p:txBody>
          <a:bodyPr/>
          <a:lstStyle/>
          <a:p>
            <a:r>
              <a:rPr lang="de-DE" noProof="0" dirty="0"/>
              <a:t>Wir schauen genau hin!</a:t>
            </a:r>
          </a:p>
        </p:txBody>
      </p:sp>
      <p:sp>
        <p:nvSpPr>
          <p:cNvPr id="14" name="Text Placeholder 2">
            <a:extLst>
              <a:ext uri="{FF2B5EF4-FFF2-40B4-BE49-F238E27FC236}">
                <a16:creationId xmlns:a16="http://schemas.microsoft.com/office/drawing/2014/main" id="{DD03D5A8-D877-ACE6-710A-11B5A241D3CD}"/>
              </a:ext>
            </a:extLst>
          </p:cNvPr>
          <p:cNvSpPr>
            <a:spLocks noGrp="1"/>
          </p:cNvSpPr>
          <p:nvPr>
            <p:ph type="body" sz="quarter" idx="15"/>
          </p:nvPr>
        </p:nvSpPr>
        <p:spPr/>
        <p:txBody>
          <a:bodyPr>
            <a:normAutofit/>
          </a:bodyPr>
          <a:lstStyle/>
          <a:p>
            <a:pPr marL="321750" lvl="4" indent="-285750">
              <a:buFont typeface="Arial" panose="020B0604020202020204" pitchFamily="34" charset="0"/>
              <a:buChar char="•"/>
              <a:defRPr/>
            </a:pPr>
            <a:r>
              <a:rPr lang="de-DE" sz="1500" dirty="0"/>
              <a:t>Kaufpreis und die Verfügbarkeit</a:t>
            </a:r>
          </a:p>
          <a:p>
            <a:pPr marL="321750" lvl="4" indent="-285750">
              <a:buFont typeface="Arial" panose="020B0604020202020204" pitchFamily="34" charset="0"/>
              <a:buChar char="•"/>
              <a:defRPr/>
            </a:pPr>
            <a:r>
              <a:rPr lang="de-DE" sz="1500" dirty="0"/>
              <a:t>Bezahlmöglichkeit</a:t>
            </a:r>
          </a:p>
          <a:p>
            <a:pPr marL="321750" lvl="4" indent="-285750">
              <a:buFont typeface="Arial" panose="020B0604020202020204" pitchFamily="34" charset="0"/>
              <a:buChar char="•"/>
              <a:defRPr/>
            </a:pPr>
            <a:r>
              <a:rPr lang="de-DE" sz="1500" dirty="0"/>
              <a:t>Impressum, Datenschutzerklärung &amp; AGB</a:t>
            </a:r>
          </a:p>
          <a:p>
            <a:pPr marL="321750" lvl="4" indent="-285750">
              <a:buFont typeface="Arial" panose="020B0604020202020204" pitchFamily="34" charset="0"/>
              <a:buChar char="•"/>
              <a:defRPr/>
            </a:pPr>
            <a:r>
              <a:rPr lang="de-DE" sz="1500" dirty="0"/>
              <a:t>Kundenbewertungen &amp; Gütesiegel</a:t>
            </a:r>
            <a:endParaRPr lang="en-US" sz="1500" dirty="0"/>
          </a:p>
        </p:txBody>
      </p:sp>
      <p:pic>
        <p:nvPicPr>
          <p:cNvPr id="7" name="Grafik 6" descr="Abbildung eines von der Verbraucherzentrale erstellten Fakeshops. Es wird darauf veranschaulicht an welchen Stellen Verbraucher*innen einen Fakeshop erkennen. ">
            <a:extLst>
              <a:ext uri="{FF2B5EF4-FFF2-40B4-BE49-F238E27FC236}">
                <a16:creationId xmlns:a16="http://schemas.microsoft.com/office/drawing/2014/main" id="{8C949A7B-6BAB-CB09-E09D-FFD45776D88B}"/>
              </a:ext>
            </a:extLst>
          </p:cNvPr>
          <p:cNvPicPr>
            <a:picLocks noChangeAspect="1"/>
          </p:cNvPicPr>
          <p:nvPr/>
        </p:nvPicPr>
        <p:blipFill>
          <a:blip r:embed="rId3"/>
          <a:srcRect l="-136" t="-1244" r="-505" b="133"/>
          <a:stretch>
            <a:fillRect/>
          </a:stretch>
        </p:blipFill>
        <p:spPr>
          <a:xfrm>
            <a:off x="5220799" y="1414780"/>
            <a:ext cx="6287201" cy="4737364"/>
          </a:xfrm>
          <a:prstGeom prst="rect">
            <a:avLst/>
          </a:prstGeom>
          <a:noFill/>
        </p:spPr>
      </p:pic>
      <p:sp>
        <p:nvSpPr>
          <p:cNvPr id="3" name="Textfeld 2">
            <a:extLst>
              <a:ext uri="{FF2B5EF4-FFF2-40B4-BE49-F238E27FC236}">
                <a16:creationId xmlns:a16="http://schemas.microsoft.com/office/drawing/2014/main" id="{24248EE4-19FE-6C1D-E51C-9F6027775F04}"/>
              </a:ext>
            </a:extLst>
          </p:cNvPr>
          <p:cNvSpPr txBox="1"/>
          <p:nvPr/>
        </p:nvSpPr>
        <p:spPr>
          <a:xfrm>
            <a:off x="5199063" y="6108640"/>
            <a:ext cx="6096000" cy="400110"/>
          </a:xfrm>
          <a:prstGeom prst="rect">
            <a:avLst/>
          </a:prstGeom>
          <a:noFill/>
        </p:spPr>
        <p:txBody>
          <a:bodyPr wrap="square">
            <a:spAutoFit/>
          </a:bodyPr>
          <a:lstStyle/>
          <a:p>
            <a:r>
              <a:rPr lang="de-DE" sz="1000" dirty="0">
                <a:latin typeface="Aptos" panose="020B0004020202020204" pitchFamily="34" charset="0"/>
              </a:rPr>
              <a:t>Bildquelle</a:t>
            </a:r>
            <a:r>
              <a:rPr lang="de-DE" sz="1000" i="1" u="sng" dirty="0">
                <a:latin typeface="Aptos" panose="020B0004020202020204" pitchFamily="34" charset="0"/>
              </a:rPr>
              <a:t>: https://www.verbraucherzentrale.de/wissen/digitale-welt/onlinehandel/abzocke-online-wie-erkenne-ich-fakeshops-im-internet-13166</a:t>
            </a:r>
            <a:endParaRPr lang="de-DE" sz="1000" i="1" u="sng" dirty="0"/>
          </a:p>
        </p:txBody>
      </p:sp>
      <p:sp>
        <p:nvSpPr>
          <p:cNvPr id="5" name="Fußzeilenplatzhalter 4">
            <a:extLst>
              <a:ext uri="{FF2B5EF4-FFF2-40B4-BE49-F238E27FC236}">
                <a16:creationId xmlns:a16="http://schemas.microsoft.com/office/drawing/2014/main" id="{81A4B879-F773-5E4B-A85F-289FCB2A77DE}"/>
              </a:ext>
              <a:ext uri="{C183D7F6-B498-43B3-948B-1728B52AA6E4}">
                <adec:decorative xmlns:adec="http://schemas.microsoft.com/office/drawing/2017/decorative" val="1"/>
              </a:ext>
            </a:extLst>
          </p:cNvPr>
          <p:cNvSpPr>
            <a:spLocks noGrp="1"/>
          </p:cNvSpPr>
          <p:nvPr>
            <p:ph type="ftr" sz="quarter" idx="16"/>
          </p:nvPr>
        </p:nvSpPr>
        <p:spPr/>
        <p:txBody>
          <a:bodyPr anchor="ctr">
            <a:noAutofit/>
          </a:bodyPr>
          <a:lstStyle/>
          <a:p>
            <a:pPr>
              <a:defRPr/>
            </a:pPr>
            <a:r>
              <a:rPr lang="de-DE" dirty="0"/>
              <a:t>Online-Shopping ohne Fake</a:t>
            </a:r>
          </a:p>
        </p:txBody>
      </p:sp>
      <p:sp>
        <p:nvSpPr>
          <p:cNvPr id="6" name="Foliennummernplatzhalter 5">
            <a:extLst>
              <a:ext uri="{FF2B5EF4-FFF2-40B4-BE49-F238E27FC236}">
                <a16:creationId xmlns:a16="http://schemas.microsoft.com/office/drawing/2014/main" id="{B69AA7E6-FA2A-4720-8550-48226BB3E2AC}"/>
              </a:ext>
              <a:ext uri="{C183D7F6-B498-43B3-948B-1728B52AA6E4}">
                <adec:decorative xmlns:adec="http://schemas.microsoft.com/office/drawing/2017/decorative" val="1"/>
              </a:ext>
            </a:extLst>
          </p:cNvPr>
          <p:cNvSpPr>
            <a:spLocks noGrp="1"/>
          </p:cNvSpPr>
          <p:nvPr>
            <p:ph type="sldNum" sz="quarter" idx="17"/>
          </p:nvPr>
        </p:nvSpPr>
        <p:spPr>
          <a:xfrm>
            <a:off x="10825163" y="6382218"/>
            <a:ext cx="638175" cy="144462"/>
          </a:xfrm>
        </p:spPr>
        <p:txBody>
          <a:bodyPr anchor="ctr">
            <a:normAutofit/>
          </a:bodyPr>
          <a:lstStyle/>
          <a:p>
            <a:pPr>
              <a:lnSpc>
                <a:spcPct val="90000"/>
              </a:lnSpc>
              <a:spcAft>
                <a:spcPts val="600"/>
              </a:spcAft>
              <a:defRPr/>
            </a:pPr>
            <a:fld id="{C8C581B8-E11B-4CB8-B306-6AAAFE66ACA6}" type="slidenum">
              <a:rPr lang="de-DE" smtClean="0"/>
              <a:pPr>
                <a:lnSpc>
                  <a:spcPct val="90000"/>
                </a:lnSpc>
                <a:spcAft>
                  <a:spcPts val="600"/>
                </a:spcAft>
                <a:defRPr/>
              </a:pPr>
              <a:t>7</a:t>
            </a:fld>
            <a:endParaRPr lang="de-DE" dirty="0"/>
          </a:p>
        </p:txBody>
      </p:sp>
    </p:spTree>
    <p:extLst>
      <p:ext uri="{BB962C8B-B14F-4D97-AF65-F5344CB8AC3E}">
        <p14:creationId xmlns:p14="http://schemas.microsoft.com/office/powerpoint/2010/main" val="283173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A64A4-FD2D-68ED-D50F-CB3AE2CCC4C5}"/>
              </a:ext>
            </a:extLst>
          </p:cNvPr>
          <p:cNvSpPr>
            <a:spLocks noGrp="1"/>
          </p:cNvSpPr>
          <p:nvPr>
            <p:ph type="title"/>
          </p:nvPr>
        </p:nvSpPr>
        <p:spPr/>
        <p:txBody>
          <a:bodyPr/>
          <a:lstStyle/>
          <a:p>
            <a:r>
              <a:rPr lang="de-DE" dirty="0"/>
              <a:t>Fakeshop-Finder</a:t>
            </a:r>
          </a:p>
        </p:txBody>
      </p:sp>
      <p:sp>
        <p:nvSpPr>
          <p:cNvPr id="3" name="Textplatzhalter 2">
            <a:extLst>
              <a:ext uri="{FF2B5EF4-FFF2-40B4-BE49-F238E27FC236}">
                <a16:creationId xmlns:a16="http://schemas.microsoft.com/office/drawing/2014/main" id="{0224DA49-AB01-8356-B5FC-6F0FB0CD39E6}"/>
              </a:ext>
            </a:extLst>
          </p:cNvPr>
          <p:cNvSpPr>
            <a:spLocks noGrp="1"/>
          </p:cNvSpPr>
          <p:nvPr>
            <p:ph type="body" sz="quarter" idx="15"/>
          </p:nvPr>
        </p:nvSpPr>
        <p:spPr>
          <a:xfrm>
            <a:off x="682167" y="2808000"/>
            <a:ext cx="3638821" cy="3106884"/>
          </a:xfrm>
        </p:spPr>
        <p:txBody>
          <a:bodyPr>
            <a:normAutofit/>
          </a:bodyPr>
          <a:lstStyle/>
          <a:p>
            <a:r>
              <a:rPr lang="de-DE" sz="1500" b="0" dirty="0"/>
              <a:t>Der Fakeshop-Finder bietet schnelle Orientierung:</a:t>
            </a:r>
          </a:p>
          <a:p>
            <a:endParaRPr lang="de-DE" sz="1500" b="0" dirty="0"/>
          </a:p>
          <a:p>
            <a:endParaRPr lang="de-DE" sz="1500" b="0" dirty="0"/>
          </a:p>
          <a:p>
            <a:pPr>
              <a:spcAft>
                <a:spcPts val="2400"/>
              </a:spcAft>
            </a:pPr>
            <a:endParaRPr lang="de-DE" sz="1500" b="0" dirty="0"/>
          </a:p>
          <a:p>
            <a:pPr>
              <a:spcAft>
                <a:spcPts val="0"/>
              </a:spcAft>
            </a:pPr>
            <a:endParaRPr lang="de-DE" sz="1500" b="0" dirty="0"/>
          </a:p>
          <a:p>
            <a:r>
              <a:rPr lang="de-DE" sz="1500" b="0" dirty="0">
                <a:solidFill>
                  <a:schemeClr val="tx2"/>
                </a:solidFill>
                <a:hlinkClick r:id="rId3">
                  <a:extLst>
                    <a:ext uri="{A12FA001-AC4F-418D-AE19-62706E023703}">
                      <ahyp:hlinkClr xmlns:ahyp="http://schemas.microsoft.com/office/drawing/2018/hyperlinkcolor" val="tx"/>
                    </a:ext>
                  </a:extLst>
                </a:hlinkClick>
              </a:rPr>
              <a:t>www.verbraucherzentrale.de/fakeshopfinder-71560</a:t>
            </a:r>
            <a:endParaRPr lang="de-DE" sz="1500" b="0" dirty="0">
              <a:solidFill>
                <a:schemeClr val="tx2"/>
              </a:solidFill>
            </a:endParaRPr>
          </a:p>
        </p:txBody>
      </p:sp>
      <p:pic>
        <p:nvPicPr>
          <p:cNvPr id="8" name="Grafik 7" descr="QR Code zum Fakeshop Finder.">
            <a:extLst>
              <a:ext uri="{FF2B5EF4-FFF2-40B4-BE49-F238E27FC236}">
                <a16:creationId xmlns:a16="http://schemas.microsoft.com/office/drawing/2014/main" id="{66FCF85A-2A41-0D8B-3906-C51471DE888D}"/>
              </a:ext>
            </a:extLst>
          </p:cNvPr>
          <p:cNvPicPr>
            <a:picLocks noChangeAspect="1"/>
          </p:cNvPicPr>
          <p:nvPr/>
        </p:nvPicPr>
        <p:blipFill rotWithShape="1">
          <a:blip r:embed="rId4"/>
          <a:srcRect r="71285" b="15320"/>
          <a:stretch/>
        </p:blipFill>
        <p:spPr>
          <a:xfrm>
            <a:off x="520192" y="3257404"/>
            <a:ext cx="1875189" cy="1783952"/>
          </a:xfrm>
          <a:prstGeom prst="rect">
            <a:avLst/>
          </a:prstGeom>
        </p:spPr>
      </p:pic>
      <p:pic>
        <p:nvPicPr>
          <p:cNvPr id="7" name="Grafik 6" descr="Screenshot der Internetseite zum Fakeshop Finder.">
            <a:extLst>
              <a:ext uri="{FF2B5EF4-FFF2-40B4-BE49-F238E27FC236}">
                <a16:creationId xmlns:a16="http://schemas.microsoft.com/office/drawing/2014/main" id="{05BBDF9D-A8C7-348F-C2C3-66ECCD510514}"/>
              </a:ext>
            </a:extLst>
          </p:cNvPr>
          <p:cNvPicPr>
            <a:picLocks noChangeAspect="1"/>
          </p:cNvPicPr>
          <p:nvPr/>
        </p:nvPicPr>
        <p:blipFill rotWithShape="1">
          <a:blip r:embed="rId5"/>
          <a:srcRect l="27637" t="30325" r="28771" b="15264"/>
          <a:stretch>
            <a:fillRect/>
          </a:stretch>
        </p:blipFill>
        <p:spPr>
          <a:xfrm>
            <a:off x="5164142" y="1711572"/>
            <a:ext cx="6299196" cy="4422884"/>
          </a:xfrm>
          <a:prstGeom prst="rect">
            <a:avLst/>
          </a:prstGeom>
        </p:spPr>
      </p:pic>
      <p:sp>
        <p:nvSpPr>
          <p:cNvPr id="5" name="Fußzeilenplatzhalter 4">
            <a:extLst>
              <a:ext uri="{FF2B5EF4-FFF2-40B4-BE49-F238E27FC236}">
                <a16:creationId xmlns:a16="http://schemas.microsoft.com/office/drawing/2014/main" id="{4CADCD4C-E832-22DB-F63B-3D64C251B79D}"/>
              </a:ext>
              <a:ext uri="{C183D7F6-B498-43B3-948B-1728B52AA6E4}">
                <adec:decorative xmlns:adec="http://schemas.microsoft.com/office/drawing/2017/decorative" val="1"/>
              </a:ext>
            </a:extLst>
          </p:cNvPr>
          <p:cNvSpPr>
            <a:spLocks noGrp="1"/>
          </p:cNvSpPr>
          <p:nvPr>
            <p:ph type="ftr" sz="quarter" idx="16"/>
          </p:nvPr>
        </p:nvSpPr>
        <p:spPr/>
        <p:txBody>
          <a:bodyPr/>
          <a:lstStyle/>
          <a:p>
            <a:pPr>
              <a:defRPr/>
            </a:pPr>
            <a:r>
              <a:rPr lang="de-DE" dirty="0"/>
              <a:t>Online-Shopping ohne Fake</a:t>
            </a:r>
          </a:p>
        </p:txBody>
      </p:sp>
      <p:sp>
        <p:nvSpPr>
          <p:cNvPr id="6" name="Foliennummernplatzhalter 5">
            <a:extLst>
              <a:ext uri="{FF2B5EF4-FFF2-40B4-BE49-F238E27FC236}">
                <a16:creationId xmlns:a16="http://schemas.microsoft.com/office/drawing/2014/main" id="{F674DFA3-845A-C75E-B697-2148066F0F1E}"/>
              </a:ext>
              <a:ext uri="{C183D7F6-B498-43B3-948B-1728B52AA6E4}">
                <adec:decorative xmlns:adec="http://schemas.microsoft.com/office/drawing/2017/decorative" val="1"/>
              </a:ext>
            </a:extLst>
          </p:cNvPr>
          <p:cNvSpPr>
            <a:spLocks noGrp="1"/>
          </p:cNvSpPr>
          <p:nvPr>
            <p:ph type="sldNum" sz="quarter" idx="17"/>
          </p:nvPr>
        </p:nvSpPr>
        <p:spPr>
          <a:xfrm>
            <a:off x="10825163" y="6364288"/>
            <a:ext cx="638175" cy="144462"/>
          </a:xfrm>
        </p:spPr>
        <p:txBody>
          <a:bodyPr/>
          <a:lstStyle/>
          <a:p>
            <a:pPr>
              <a:defRPr/>
            </a:pPr>
            <a:fld id="{C8C581B8-E11B-4CB8-B306-6AAAFE66ACA6}" type="slidenum">
              <a:rPr lang="de-DE" smtClean="0"/>
              <a:pPr>
                <a:defRPr/>
              </a:pPr>
              <a:t>8</a:t>
            </a:fld>
            <a:endParaRPr lang="de-DE" dirty="0"/>
          </a:p>
        </p:txBody>
      </p:sp>
    </p:spTree>
    <p:extLst>
      <p:ext uri="{BB962C8B-B14F-4D97-AF65-F5344CB8AC3E}">
        <p14:creationId xmlns:p14="http://schemas.microsoft.com/office/powerpoint/2010/main" val="397040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4254F-C534-9740-E56F-EFE3E03FA2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F9AF16-0BB4-1AE0-C9E6-D14244619796}"/>
              </a:ext>
            </a:extLst>
          </p:cNvPr>
          <p:cNvSpPr>
            <a:spLocks noGrp="1"/>
          </p:cNvSpPr>
          <p:nvPr>
            <p:ph type="title"/>
          </p:nvPr>
        </p:nvSpPr>
        <p:spPr/>
        <p:txBody>
          <a:bodyPr/>
          <a:lstStyle/>
          <a:p>
            <a:r>
              <a:rPr lang="de-DE" dirty="0">
                <a:solidFill>
                  <a:schemeClr val="tx2"/>
                </a:solidFill>
              </a:rPr>
              <a:t>Manipulative Designs und Lockangebote</a:t>
            </a:r>
          </a:p>
        </p:txBody>
      </p:sp>
      <p:sp>
        <p:nvSpPr>
          <p:cNvPr id="3" name="Textplatzhalter 2">
            <a:extLst>
              <a:ext uri="{FF2B5EF4-FFF2-40B4-BE49-F238E27FC236}">
                <a16:creationId xmlns:a16="http://schemas.microsoft.com/office/drawing/2014/main" id="{8275C47D-6533-6C00-A372-5654E23F83FC}"/>
              </a:ext>
            </a:extLst>
          </p:cNvPr>
          <p:cNvSpPr>
            <a:spLocks noGrp="1"/>
          </p:cNvSpPr>
          <p:nvPr>
            <p:ph type="body" sz="quarter" idx="15"/>
          </p:nvPr>
        </p:nvSpPr>
        <p:spPr/>
        <p:txBody>
          <a:bodyPr>
            <a:normAutofit/>
          </a:bodyPr>
          <a:lstStyle/>
          <a:p>
            <a:pPr marL="321750" lvl="4" indent="-285750">
              <a:buFont typeface="Arial" panose="020B0604020202020204" pitchFamily="34" charset="0"/>
              <a:buChar char="•"/>
              <a:defRPr/>
            </a:pPr>
            <a:r>
              <a:rPr lang="de-DE" sz="1500" dirty="0"/>
              <a:t>Welche manipulativen Designs nutzen Online-Anbieter, um Kunden zum Kauf zu animieren?</a:t>
            </a:r>
          </a:p>
          <a:p>
            <a:pPr marL="321750" lvl="4" indent="-285750">
              <a:buFont typeface="Arial" panose="020B0604020202020204" pitchFamily="34" charset="0"/>
              <a:buChar char="•"/>
              <a:defRPr/>
            </a:pPr>
            <a:r>
              <a:rPr lang="de-DE" sz="1500" dirty="0"/>
              <a:t>Was sind Lockangebote und warum sollten wir Angebote immer genau prüfen?</a:t>
            </a:r>
          </a:p>
          <a:p>
            <a:pPr marL="321750" lvl="4" indent="-285750">
              <a:buFont typeface="Arial" panose="020B0604020202020204" pitchFamily="34" charset="0"/>
              <a:buChar char="•"/>
              <a:defRPr/>
            </a:pPr>
            <a:r>
              <a:rPr lang="de-DE" sz="1500" dirty="0"/>
              <a:t>Welche Beispiele für Dark Patterns bei Online-Shops gibt es?</a:t>
            </a:r>
          </a:p>
          <a:p>
            <a:endParaRPr lang="de-DE" dirty="0"/>
          </a:p>
        </p:txBody>
      </p:sp>
      <p:pic>
        <p:nvPicPr>
          <p:cNvPr id="14" name="Bildplatzhalter 13" descr="Foto einer jungen Frau mit Tablet in der Hand. Sie recherchiert zu einem Verbraucherschutzthema.">
            <a:extLst>
              <a:ext uri="{FF2B5EF4-FFF2-40B4-BE49-F238E27FC236}">
                <a16:creationId xmlns:a16="http://schemas.microsoft.com/office/drawing/2014/main" id="{A1721CBA-C8B0-DCC5-3F3E-C2D2EFCFD6DE}"/>
              </a:ext>
            </a:extLst>
          </p:cNvPr>
          <p:cNvPicPr>
            <a:picLocks noGrp="1" noChangeAspect="1"/>
          </p:cNvPicPr>
          <p:nvPr>
            <p:ph type="pic" sz="quarter" idx="18"/>
          </p:nvPr>
        </p:nvPicPr>
        <p:blipFill rotWithShape="1">
          <a:blip r:embed="rId3"/>
          <a:srcRect l="44285" t="10748" r="5740" b="487"/>
          <a:stretch>
            <a:fillRect/>
          </a:stretch>
        </p:blipFill>
        <p:spPr>
          <a:xfrm rot="5400000">
            <a:off x="-431800" y="1979613"/>
            <a:ext cx="6480175" cy="6480175"/>
          </a:xfrm>
        </p:spPr>
      </p:pic>
      <p:sp>
        <p:nvSpPr>
          <p:cNvPr id="5" name="Fußzeilenplatzhalter 4">
            <a:extLst>
              <a:ext uri="{FF2B5EF4-FFF2-40B4-BE49-F238E27FC236}">
                <a16:creationId xmlns:a16="http://schemas.microsoft.com/office/drawing/2014/main" id="{585E9A67-CE89-5922-5C3A-89AE84D3C95E}"/>
              </a:ex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a:t>Online-Shopping</a:t>
            </a:r>
            <a:endParaRPr lang="de-DE" dirty="0"/>
          </a:p>
        </p:txBody>
      </p:sp>
      <p:sp>
        <p:nvSpPr>
          <p:cNvPr id="6" name="Foliennummernplatzhalter 5">
            <a:extLst>
              <a:ext uri="{FF2B5EF4-FFF2-40B4-BE49-F238E27FC236}">
                <a16:creationId xmlns:a16="http://schemas.microsoft.com/office/drawing/2014/main" id="{C484DF54-FA05-EEB9-4DA0-E486E22BB7A9}"/>
              </a:ext>
              <a:ext uri="{C183D7F6-B498-43B3-948B-1728B52AA6E4}">
                <adec:decorative xmlns:adec="http://schemas.microsoft.com/office/drawing/2017/decorative" val="1"/>
              </a:ext>
            </a:extLst>
          </p:cNvPr>
          <p:cNvSpPr>
            <a:spLocks noGrp="1"/>
          </p:cNvSpPr>
          <p:nvPr>
            <p:ph type="sldNum" sz="quarter" idx="23"/>
          </p:nvPr>
        </p:nvSpPr>
        <p:spPr>
          <a:xfrm>
            <a:off x="10825188" y="6399982"/>
            <a:ext cx="638175" cy="144462"/>
          </a:xfrm>
        </p:spPr>
        <p:txBody>
          <a:bodyPr/>
          <a:lstStyle/>
          <a:p>
            <a:pPr>
              <a:defRPr/>
            </a:pPr>
            <a:fld id="{715AFBCD-1CB6-42AB-958A-187683AAA438}" type="slidenum">
              <a:rPr lang="de-DE" smtClean="0"/>
              <a:pPr>
                <a:defRPr/>
              </a:pPr>
              <a:t>9</a:t>
            </a:fld>
            <a:endParaRPr lang="de-DE" dirty="0"/>
          </a:p>
        </p:txBody>
      </p:sp>
    </p:spTree>
    <p:extLst>
      <p:ext uri="{BB962C8B-B14F-4D97-AF65-F5344CB8AC3E}">
        <p14:creationId xmlns:p14="http://schemas.microsoft.com/office/powerpoint/2010/main" val="2216211970"/>
      </p:ext>
    </p:extLst>
  </p:cSld>
  <p:clrMapOvr>
    <a:masterClrMapping/>
  </p:clrMapOvr>
</p:sld>
</file>

<file path=ppt/theme/theme1.xml><?xml version="1.0" encoding="utf-8"?>
<a:theme xmlns:a="http://schemas.openxmlformats.org/drawingml/2006/main" name="1_Titel mit Eben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E7456CED-8682-4388-B8F9-60C43461FC0D}"/>
    </a:ext>
  </a:extLst>
</a:theme>
</file>

<file path=ppt/theme/theme2.xml><?xml version="1.0" encoding="utf-8"?>
<a:theme xmlns:a="http://schemas.openxmlformats.org/drawingml/2006/main" name="2_Inhalt mit Ebenen,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3.xml><?xml version="1.0" encoding="utf-8"?>
<a:theme xmlns:a="http://schemas.openxmlformats.org/drawingml/2006/main" name="3_Inhalt_Aufzählung, Violet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4.xml><?xml version="1.0" encoding="utf-8"?>
<a:theme xmlns:a="http://schemas.openxmlformats.org/drawingml/2006/main" name="4_Inhalt mit Ebenen_U2,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5.xml><?xml version="1.0" encoding="utf-8"?>
<a:theme xmlns:a="http://schemas.openxmlformats.org/drawingml/2006/main" name="Zusätzliche Foli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069C3F95-4019-473B-9916-F8AFC8A4B296}"/>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Powerpoint_Projekte_16zu9_Dachmarke_VCH</Template>
  <TotalTime>0</TotalTime>
  <Words>2590</Words>
  <Application>Microsoft Office PowerPoint</Application>
  <PresentationFormat>Breitbild</PresentationFormat>
  <Paragraphs>245</Paragraphs>
  <Slides>18</Slides>
  <Notes>15</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18</vt:i4>
      </vt:variant>
    </vt:vector>
  </HeadingPairs>
  <TitlesOfParts>
    <vt:vector size="28" baseType="lpstr">
      <vt:lpstr>Aptos</vt:lpstr>
      <vt:lpstr>Aptos Bold</vt:lpstr>
      <vt:lpstr>Arial</vt:lpstr>
      <vt:lpstr>Calibri</vt:lpstr>
      <vt:lpstr>Wingdings</vt:lpstr>
      <vt:lpstr>1_Titel mit Ebenen</vt:lpstr>
      <vt:lpstr>2_Inhalt mit Ebenen, Rot</vt:lpstr>
      <vt:lpstr>3_Inhalt_Aufzählung, Violett</vt:lpstr>
      <vt:lpstr>4_Inhalt mit Ebenen_U2, Rot</vt:lpstr>
      <vt:lpstr>Zusätzliche Folien</vt:lpstr>
      <vt:lpstr>Online-Shopping ohne Fake</vt:lpstr>
      <vt:lpstr>Fake-Shops und Manipulation erkennen</vt:lpstr>
      <vt:lpstr>Lebendige Statistik</vt:lpstr>
      <vt:lpstr>Zum Kauf manipuliert?</vt:lpstr>
      <vt:lpstr>Aufgabenstellung</vt:lpstr>
      <vt:lpstr>Online-Shops prüfen und Fake-Shops erkennen </vt:lpstr>
      <vt:lpstr>Wir schauen genau hin!</vt:lpstr>
      <vt:lpstr>Fakeshop-Finder</vt:lpstr>
      <vt:lpstr>Manipulative Designs und Lockangebote</vt:lpstr>
      <vt:lpstr>Wenn Webseiten und Apps uns manipulieren</vt:lpstr>
      <vt:lpstr>Ein „manipulatives“ Spiel</vt:lpstr>
      <vt:lpstr>Wie schützt ihr euch vor Manipulation?</vt:lpstr>
      <vt:lpstr>Schnäppchen-App Temu</vt:lpstr>
      <vt:lpstr>Abmahnung in mehreren Punkten</vt:lpstr>
      <vt:lpstr>Weitere Infos findet ihr...</vt:lpstr>
      <vt:lpstr>Bildnachweise</vt:lpstr>
      <vt:lpstr>www.verbraucherchecker.de instagram.com/verbraucherzentrale.vzbv </vt:lpstr>
      <vt:lpstr>Ihre Verbraucherzentrale</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Online-Shopping ohne Fake</dc:title>
  <dc:creator>Doerte.Adam-Gutsch@vzbv.de</dc:creator>
  <cp:lastModifiedBy>Schnieder, Lena (vzbv)</cp:lastModifiedBy>
  <cp:revision>125</cp:revision>
  <dcterms:created xsi:type="dcterms:W3CDTF">2025-07-22T09:47:03Z</dcterms:created>
  <dcterms:modified xsi:type="dcterms:W3CDTF">2026-04-24T09:10:39Z</dcterms:modified>
</cp:coreProperties>
</file>