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33"/>
  </p:notesMasterIdLst>
  <p:handoutMasterIdLst>
    <p:handoutMasterId r:id="rId34"/>
  </p:handoutMasterIdLst>
  <p:sldIdLst>
    <p:sldId id="341" r:id="rId6"/>
    <p:sldId id="382" r:id="rId7"/>
    <p:sldId id="711" r:id="rId8"/>
    <p:sldId id="712" r:id="rId9"/>
    <p:sldId id="713" r:id="rId10"/>
    <p:sldId id="714" r:id="rId11"/>
    <p:sldId id="716" r:id="rId12"/>
    <p:sldId id="715" r:id="rId13"/>
    <p:sldId id="717" r:id="rId14"/>
    <p:sldId id="718" r:id="rId15"/>
    <p:sldId id="734" r:id="rId16"/>
    <p:sldId id="735" r:id="rId17"/>
    <p:sldId id="722" r:id="rId18"/>
    <p:sldId id="723" r:id="rId19"/>
    <p:sldId id="724" r:id="rId20"/>
    <p:sldId id="725" r:id="rId21"/>
    <p:sldId id="726" r:id="rId22"/>
    <p:sldId id="727" r:id="rId23"/>
    <p:sldId id="733" r:id="rId24"/>
    <p:sldId id="732" r:id="rId25"/>
    <p:sldId id="350" r:id="rId26"/>
    <p:sldId id="379" r:id="rId27"/>
    <p:sldId id="728" r:id="rId28"/>
    <p:sldId id="272" r:id="rId29"/>
    <p:sldId id="377" r:id="rId30"/>
    <p:sldId id="378" r:id="rId31"/>
    <p:sldId id="285" r:id="rId32"/>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A3ED01-EEBE-B972-B018-BEDC9E75BBB7}" name="Adam-Gutsch, Dörte (vzbv)" initials="DA" userId="S::d.adam-gutsch@vzbv.de::f095e90a-13a9-4cf5-8dad-3f5d8b329170" providerId="AD"/>
  <p188:author id="{F5F5F1A4-A531-7577-F36D-38554E2E5265}" name="Schnieder, Lena (vzbv)" initials="LS" userId="S::l.schnieder@vzbv.de::ae1a9fc8-f240-4258-aa73-18b438590a7d" providerId="AD"/>
  <p188:author id="{82939CBC-1959-24E9-39C3-A4D689D58BDD}" name="Wolf, Anke (vzbv)" initials="AW" userId="S::a.wolf@vzbv.de::8a6dbaf3-083f-48da-af49-93af83c0f03e" providerId="AD"/>
  <p188:author id="{B082EBF1-D4A3-2DB5-AC67-43C14786F10B}" name="Hartmann, Janin (vzbv)" initials="JH" userId="S::j.hartmann@vzbv.de::8b51dc90-e631-44f8-a0a6-72bcf847f0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328A"/>
    <a:srgbClr val="DC020E"/>
    <a:srgbClr val="FFFFFF"/>
    <a:srgbClr val="FFFAED"/>
    <a:srgbClr val="E8F1F7"/>
    <a:srgbClr val="EDE9F5"/>
    <a:srgbClr val="F7E7E1"/>
    <a:srgbClr val="ECECEC"/>
    <a:srgbClr val="DE00E3"/>
    <a:srgbClr val="FAD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459" autoAdjust="0"/>
  </p:normalViewPr>
  <p:slideViewPr>
    <p:cSldViewPr snapToGrid="0">
      <p:cViewPr varScale="1">
        <p:scale>
          <a:sx n="63" d="100"/>
          <a:sy n="63" d="100"/>
        </p:scale>
        <p:origin x="696"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fnHOwPXisJ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73_3icYYnT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„Willkommen zu unserem Workshop ‚Schnelles Geld oder schnelle Pleite?! Finanz-Tipps in sozialen Medien durchschauen‘.“ </a:t>
            </a: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a:t>
            </a:fld>
            <a:endParaRPr lang="de-DE" dirty="0"/>
          </a:p>
        </p:txBody>
      </p:sp>
    </p:spTree>
    <p:extLst>
      <p:ext uri="{BB962C8B-B14F-4D97-AF65-F5344CB8AC3E}">
        <p14:creationId xmlns:p14="http://schemas.microsoft.com/office/powerpoint/2010/main" val="77318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„Nicht alle </a:t>
            </a:r>
            <a:r>
              <a:rPr lang="de-DE" i="1" dirty="0" err="1">
                <a:latin typeface="Aptos" panose="020B0004020202020204" pitchFamily="34" charset="0"/>
              </a:rPr>
              <a:t>Finfluencer:innen</a:t>
            </a:r>
            <a:r>
              <a:rPr lang="de-DE" i="1" dirty="0">
                <a:latin typeface="Aptos" panose="020B0004020202020204" pitchFamily="34" charset="0"/>
              </a:rPr>
              <a:t> sind gleich und nicht alle sind gleich unseriös oder gar kriminell. Aber ihre Beiträge haben unterschiedliche Qualität, sie selbst haben mehr oder weniger Expertise und ihre Intentionen, anderen zu Finanzwissen zu verhelfen, folgt unterschiedlichen Interessen.“</a:t>
            </a: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300729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a:solidFill>
                  <a:schemeClr val="tx1"/>
                </a:solidFill>
                <a:effectLst/>
                <a:latin typeface="Aptos" panose="020B0004020202020204" pitchFamily="34" charset="0"/>
                <a:ea typeface="+mn-ea"/>
                <a:cs typeface="+mn-cs"/>
              </a:rPr>
              <a:t>Sprechtext (Vorschlag):</a:t>
            </a:r>
          </a:p>
          <a:p>
            <a:endParaRPr lang="de-DE" sz="1200" b="0" kern="1200" dirty="0">
              <a:solidFill>
                <a:schemeClr val="tx1"/>
              </a:solidFill>
              <a:effectLst/>
              <a:latin typeface="Aptos" panose="020B0004020202020204" pitchFamily="34" charset="0"/>
              <a:ea typeface="+mn-ea"/>
              <a:cs typeface="+mn-cs"/>
            </a:endParaRPr>
          </a:p>
          <a:p>
            <a:r>
              <a:rPr lang="de-DE" sz="1200" b="0" i="1" kern="1200" dirty="0">
                <a:solidFill>
                  <a:schemeClr val="tx1"/>
                </a:solidFill>
                <a:effectLst/>
                <a:latin typeface="Aptos" panose="020B0004020202020204" pitchFamily="34" charset="0"/>
                <a:ea typeface="+mn-ea"/>
                <a:cs typeface="+mn-cs"/>
              </a:rPr>
              <a:t>„</a:t>
            </a:r>
            <a:r>
              <a:rPr lang="de-DE" i="1" dirty="0">
                <a:latin typeface="Aptos" panose="020B0004020202020204" pitchFamily="34" charset="0"/>
              </a:rPr>
              <a:t>Nicht alle </a:t>
            </a:r>
            <a:r>
              <a:rPr lang="de-DE" i="1" dirty="0" err="1">
                <a:latin typeface="Aptos" panose="020B0004020202020204" pitchFamily="34" charset="0"/>
              </a:rPr>
              <a:t>Finfluencer:innen</a:t>
            </a:r>
            <a:r>
              <a:rPr lang="de-DE" i="1" dirty="0">
                <a:latin typeface="Aptos" panose="020B0004020202020204" pitchFamily="34" charset="0"/>
              </a:rPr>
              <a:t> sind gleich. Aber wie unterscheiden sich die verschiedenen </a:t>
            </a:r>
            <a:r>
              <a:rPr lang="de-DE" i="1" dirty="0" err="1">
                <a:latin typeface="Aptos" panose="020B0004020202020204" pitchFamily="34" charset="0"/>
              </a:rPr>
              <a:t>Finanztipp-Geber:innen</a:t>
            </a:r>
            <a:r>
              <a:rPr lang="de-DE" i="1" dirty="0">
                <a:latin typeface="Aptos" panose="020B0004020202020204" pitchFamily="34" charset="0"/>
              </a:rPr>
              <a:t>?</a:t>
            </a:r>
          </a:p>
          <a:p>
            <a:endParaRPr lang="de-DE" sz="1200" b="0" i="1" kern="1200" dirty="0">
              <a:solidFill>
                <a:schemeClr val="tx1"/>
              </a:solidFill>
              <a:effectLst/>
              <a:latin typeface="Aptos" panose="020B0004020202020204" pitchFamily="34" charset="0"/>
              <a:ea typeface="+mn-ea"/>
              <a:cs typeface="+mn-cs"/>
            </a:endParaRPr>
          </a:p>
          <a:p>
            <a:r>
              <a:rPr lang="de-DE" sz="1200" b="0" i="1" kern="1200" dirty="0">
                <a:solidFill>
                  <a:schemeClr val="tx1"/>
                </a:solidFill>
                <a:effectLst/>
                <a:latin typeface="Aptos" panose="020B0004020202020204" pitchFamily="34" charset="0"/>
                <a:ea typeface="+mn-ea"/>
                <a:cs typeface="+mn-cs"/>
              </a:rPr>
              <a:t>Auf sozialen Medien gibt es </a:t>
            </a:r>
            <a:r>
              <a:rPr lang="de-DE" sz="1200" b="0" i="1" kern="1200" dirty="0" err="1">
                <a:solidFill>
                  <a:schemeClr val="tx1"/>
                </a:solidFill>
                <a:effectLst/>
                <a:latin typeface="Aptos" panose="020B0004020202020204" pitchFamily="34" charset="0"/>
                <a:ea typeface="+mn-ea"/>
                <a:cs typeface="+mn-cs"/>
              </a:rPr>
              <a:t>Finfluencer:innen</a:t>
            </a:r>
            <a:r>
              <a:rPr lang="de-DE" sz="1200" b="0" i="1" kern="1200" dirty="0">
                <a:solidFill>
                  <a:schemeClr val="tx1"/>
                </a:solidFill>
                <a:effectLst/>
                <a:latin typeface="Aptos" panose="020B0004020202020204" pitchFamily="34" charset="0"/>
                <a:ea typeface="+mn-ea"/>
                <a:cs typeface="+mn-cs"/>
              </a:rPr>
              <a:t>, denen es teils an </a:t>
            </a:r>
            <a:r>
              <a:rPr lang="de-DE" sz="1200" i="1" kern="1200" dirty="0">
                <a:solidFill>
                  <a:schemeClr val="tx1"/>
                </a:solidFill>
                <a:effectLst/>
                <a:latin typeface="+mn-lt"/>
                <a:ea typeface="+mn-ea"/>
                <a:cs typeface="+mn-cs"/>
              </a:rPr>
              <a:t>Transparenz über ihre Finanzierung und ihre Qualifikationen mangelt. Andere wiederum gehen offen mit ihrer Finanzierung durch </a:t>
            </a:r>
            <a:r>
              <a:rPr lang="de-DE" sz="1200" i="1" kern="1200" dirty="0" err="1">
                <a:solidFill>
                  <a:schemeClr val="tx1"/>
                </a:solidFill>
                <a:effectLst/>
                <a:latin typeface="+mn-lt"/>
                <a:ea typeface="+mn-ea"/>
                <a:cs typeface="+mn-cs"/>
              </a:rPr>
              <a:t>Vertragspartner:innen</a:t>
            </a:r>
            <a:r>
              <a:rPr lang="de-DE" sz="1200" i="1" kern="1200" dirty="0">
                <a:solidFill>
                  <a:schemeClr val="tx1"/>
                </a:solidFill>
                <a:effectLst/>
                <a:latin typeface="+mn-lt"/>
                <a:ea typeface="+mn-ea"/>
                <a:cs typeface="+mn-cs"/>
              </a:rPr>
              <a:t> um – legen also ihre kommerziellen Interessen offen – und leisten gleichwohl fundierte Finanz-Aufklärung.</a:t>
            </a:r>
            <a:endParaRPr lang="de-DE" sz="1200" b="0" i="1" kern="1200" dirty="0">
              <a:solidFill>
                <a:schemeClr val="tx1"/>
              </a:solidFill>
              <a:effectLst/>
              <a:latin typeface="Aptos" panose="020B0004020202020204" pitchFamily="34" charset="0"/>
              <a:ea typeface="+mn-ea"/>
              <a:cs typeface="+mn-cs"/>
            </a:endParaRPr>
          </a:p>
          <a:p>
            <a:endParaRPr lang="de-DE" sz="1200" b="0" kern="1200" dirty="0">
              <a:solidFill>
                <a:schemeClr val="tx1"/>
              </a:solidFill>
              <a:effectLst/>
              <a:latin typeface="Aptos" panose="020B0004020202020204" pitchFamily="34" charset="0"/>
              <a:ea typeface="+mn-ea"/>
              <a:cs typeface="+mn-cs"/>
            </a:endParaRPr>
          </a:p>
          <a:p>
            <a:r>
              <a:rPr lang="de-DE" sz="1200" i="1" kern="1200" dirty="0">
                <a:solidFill>
                  <a:schemeClr val="tx1"/>
                </a:solidFill>
                <a:effectLst/>
                <a:latin typeface="Aptos" panose="020B0004020202020204" pitchFamily="34" charset="0"/>
                <a:ea typeface="+mn-ea"/>
                <a:cs typeface="+mn-cs"/>
              </a:rPr>
              <a:t>Es gibt</a:t>
            </a:r>
            <a:r>
              <a:rPr lang="de-DE" sz="1200" i="1" kern="1200" baseline="0" dirty="0">
                <a:solidFill>
                  <a:schemeClr val="tx1"/>
                </a:solidFill>
                <a:effectLst/>
                <a:latin typeface="Aptos" panose="020B0004020202020204" pitchFamily="34" charset="0"/>
                <a:ea typeface="+mn-ea"/>
                <a:cs typeface="+mn-cs"/>
              </a:rPr>
              <a:t> </a:t>
            </a:r>
            <a:r>
              <a:rPr lang="de-DE" sz="1200" i="1" kern="1200" baseline="0" dirty="0" err="1">
                <a:solidFill>
                  <a:schemeClr val="tx1"/>
                </a:solidFill>
                <a:effectLst/>
                <a:latin typeface="Aptos" panose="020B0004020202020204" pitchFamily="34" charset="0"/>
                <a:ea typeface="+mn-ea"/>
                <a:cs typeface="+mn-cs"/>
              </a:rPr>
              <a:t>Finfluencer:innen</a:t>
            </a:r>
            <a:r>
              <a:rPr lang="de-DE" sz="1200" i="1" kern="1200" baseline="0" dirty="0">
                <a:solidFill>
                  <a:schemeClr val="tx1"/>
                </a:solidFill>
                <a:effectLst/>
                <a:latin typeface="Aptos" panose="020B0004020202020204" pitchFamily="34" charset="0"/>
                <a:ea typeface="+mn-ea"/>
                <a:cs typeface="+mn-cs"/>
              </a:rPr>
              <a:t>, deren Finanztipps auf Kenntnissen basieren, welche sie durch eine berufliche Ausbildung oder ein Studium sowie Berufstätigkeit im Finanzbereich erlernt und erweitert haben. Andere </a:t>
            </a:r>
            <a:r>
              <a:rPr lang="de-DE" sz="1200" i="1" kern="1200" baseline="0" dirty="0" err="1">
                <a:solidFill>
                  <a:schemeClr val="tx1"/>
                </a:solidFill>
                <a:effectLst/>
                <a:latin typeface="Aptos" panose="020B0004020202020204" pitchFamily="34" charset="0"/>
                <a:ea typeface="+mn-ea"/>
                <a:cs typeface="+mn-cs"/>
              </a:rPr>
              <a:t>Finfluencer:innen</a:t>
            </a:r>
            <a:r>
              <a:rPr lang="de-DE" sz="1200" i="1" kern="1200" baseline="0" dirty="0">
                <a:solidFill>
                  <a:schemeClr val="tx1"/>
                </a:solidFill>
                <a:effectLst/>
                <a:latin typeface="Aptos" panose="020B0004020202020204" pitchFamily="34" charset="0"/>
                <a:ea typeface="+mn-ea"/>
                <a:cs typeface="+mn-cs"/>
              </a:rPr>
              <a:t> wiederum machen einfach Werbung für Produkte, auch wenn sie selbst nicht einschätzen können, ob dieses Produkt wirklich gut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Aptos" panose="020B0004020202020204" pitchFamily="34" charset="0"/>
                <a:ea typeface="+mn-ea"/>
                <a:cs typeface="+mn-cs"/>
              </a:rPr>
              <a:t>Manche </a:t>
            </a:r>
            <a:r>
              <a:rPr lang="de-DE" sz="1200" i="1" kern="1200" dirty="0" err="1">
                <a:solidFill>
                  <a:schemeClr val="tx1"/>
                </a:solidFill>
                <a:effectLst/>
                <a:latin typeface="Aptos" panose="020B0004020202020204" pitchFamily="34" charset="0"/>
                <a:ea typeface="+mn-ea"/>
                <a:cs typeface="+mn-cs"/>
              </a:rPr>
              <a:t>Finfluencer:innen</a:t>
            </a:r>
            <a:r>
              <a:rPr lang="de-DE" sz="1200" i="1" kern="1200" dirty="0">
                <a:solidFill>
                  <a:schemeClr val="tx1"/>
                </a:solidFill>
                <a:effectLst/>
                <a:latin typeface="Aptos" panose="020B0004020202020204" pitchFamily="34" charset="0"/>
                <a:ea typeface="+mn-ea"/>
                <a:cs typeface="+mn-cs"/>
              </a:rPr>
              <a:t> erklären finanzielle Sachverhalte oder Geldanlageformen. </a:t>
            </a:r>
            <a:r>
              <a:rPr lang="de-DE" sz="1200" i="1" kern="1200" baseline="0" dirty="0">
                <a:solidFill>
                  <a:schemeClr val="tx1"/>
                </a:solidFill>
                <a:effectLst/>
                <a:latin typeface="Aptos" panose="020B0004020202020204" pitchFamily="34" charset="0"/>
                <a:ea typeface="+mn-ea"/>
                <a:cs typeface="+mn-cs"/>
              </a:rPr>
              <a:t>Sie informieren über allgemeine Themen: Worauf sollte ich beim Vermögensaufbau achten? Wie habe ich meine Finanzen im Blick? Welche Versicherungen benötige ich? Mit welchen Investitionen kann ich für meine Rente vorsorgen?  Andere bieten eigene Coachings oder kostenpflichtige Workshops an, in denen sie weitere Finanztipps geben. Wie gut diese Coachings sind, lässt sich nicht sofort erkennen. Hier ist eine Recherche zu Erfahrungsberichten unbedingt angeraten.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baseline="0" dirty="0">
                <a:solidFill>
                  <a:schemeClr val="tx1"/>
                </a:solidFill>
                <a:effectLst/>
                <a:latin typeface="Aptos" panose="020B0004020202020204" pitchFamily="34" charset="0"/>
                <a:ea typeface="+mn-ea"/>
                <a:cs typeface="+mn-cs"/>
              </a:rPr>
              <a:t>Sie alle können mit </a:t>
            </a:r>
            <a:r>
              <a:rPr lang="de-DE" sz="1200" i="1" kern="1200" baseline="0" dirty="0" err="1">
                <a:solidFill>
                  <a:schemeClr val="tx1"/>
                </a:solidFill>
                <a:effectLst/>
                <a:latin typeface="Aptos" panose="020B0004020202020204" pitchFamily="34" charset="0"/>
                <a:ea typeface="+mn-ea"/>
                <a:cs typeface="+mn-cs"/>
              </a:rPr>
              <a:t>Werbepartner:innen</a:t>
            </a:r>
            <a:r>
              <a:rPr lang="de-DE" sz="1200" i="1" kern="1200" baseline="0" dirty="0">
                <a:solidFill>
                  <a:schemeClr val="tx1"/>
                </a:solidFill>
                <a:effectLst/>
                <a:latin typeface="Aptos" panose="020B0004020202020204" pitchFamily="34" charset="0"/>
                <a:ea typeface="+mn-ea"/>
                <a:cs typeface="+mn-cs"/>
              </a:rPr>
              <a:t> arbeiten, für die sie auf ihren Plattformen Werbung machen und Provision erhalten. Das nennt man Affiliate-Marketing. Sie haben also ein kommerzielles Interesse.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baseline="0" dirty="0">
                <a:solidFill>
                  <a:schemeClr val="tx1"/>
                </a:solidFill>
                <a:effectLst/>
                <a:latin typeface="Aptos" panose="020B0004020202020204" pitchFamily="34" charset="0"/>
                <a:ea typeface="+mn-ea"/>
                <a:cs typeface="+mn-cs"/>
              </a:rPr>
              <a:t>Affiliate-Marketing ist durchaus legitim, muss aber offen gelegt werden, damit transparent ist, wie sie sich finanzieren.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Aptos" panose="020B0004020202020204" pitchFamily="34" charset="0"/>
                <a:ea typeface="+mn-ea"/>
                <a:cs typeface="+mn-cs"/>
              </a:rPr>
              <a:t>Es gibt </a:t>
            </a:r>
            <a:r>
              <a:rPr lang="de-DE" sz="1200" i="1" kern="1200" dirty="0" err="1">
                <a:solidFill>
                  <a:schemeClr val="tx1"/>
                </a:solidFill>
                <a:effectLst/>
                <a:latin typeface="Aptos" panose="020B0004020202020204" pitchFamily="34" charset="0"/>
                <a:ea typeface="+mn-ea"/>
                <a:cs typeface="+mn-cs"/>
              </a:rPr>
              <a:t>Finfluencer:innen</a:t>
            </a:r>
            <a:r>
              <a:rPr lang="de-DE" sz="1200" i="1" kern="1200" dirty="0">
                <a:solidFill>
                  <a:schemeClr val="tx1"/>
                </a:solidFill>
                <a:effectLst/>
                <a:latin typeface="Aptos" panose="020B0004020202020204" pitchFamily="34" charset="0"/>
                <a:ea typeface="+mn-ea"/>
                <a:cs typeface="+mn-cs"/>
              </a:rPr>
              <a:t>, die versuchen, über verschiedene Wege Werbung für eigene Produkte, Aktien</a:t>
            </a:r>
            <a:r>
              <a:rPr lang="de-DE" sz="1200" i="1" kern="1200" baseline="0" dirty="0">
                <a:solidFill>
                  <a:schemeClr val="tx1"/>
                </a:solidFill>
                <a:effectLst/>
                <a:latin typeface="Aptos" panose="020B0004020202020204" pitchFamily="34" charset="0"/>
                <a:ea typeface="+mn-ea"/>
                <a:cs typeface="+mn-cs"/>
              </a:rPr>
              <a:t> und</a:t>
            </a:r>
            <a:r>
              <a:rPr lang="de-DE" sz="1200" i="1" kern="1200" dirty="0">
                <a:solidFill>
                  <a:schemeClr val="tx1"/>
                </a:solidFill>
                <a:effectLst/>
                <a:latin typeface="Aptos" panose="020B0004020202020204" pitchFamily="34" charset="0"/>
                <a:ea typeface="+mn-ea"/>
                <a:cs typeface="+mn-cs"/>
              </a:rPr>
              <a:t> Finanz-Modelle zu machen oder durch gezieltes Marketing möglichst das eigene Vermögen zu vermehren. Andere allerdings geben ganz konkrete Anlagetipps, zum Beispiel für ganz bestimmte Aktien. Dahinter können betrügerische Absichten stecken.</a:t>
            </a: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Aptos" panose="020B0004020202020204" pitchFamily="34" charset="0"/>
                <a:ea typeface="+mn-ea"/>
                <a:cs typeface="+mn-cs"/>
              </a:rPr>
              <a:t>Besonders problematisch ist, wenn sie hohe Gewinnversprechen abgeben und dabei die teilweise erheblichen Risiken, die mit bestimmten Investitionen einhergehen, unterschlagen.“</a:t>
            </a:r>
          </a:p>
          <a:p>
            <a:endParaRPr lang="de-DE" sz="1200" b="0" i="0" kern="1200" baseline="0" dirty="0">
              <a:solidFill>
                <a:schemeClr val="tx1"/>
              </a:solidFill>
              <a:effectLst/>
              <a:latin typeface="Aptos" panose="020B000402020202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44004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a:solidFill>
                  <a:schemeClr val="tx1"/>
                </a:solidFill>
                <a:effectLst/>
                <a:latin typeface="Aptos" panose="020B0004020202020204" pitchFamily="34" charset="0"/>
                <a:ea typeface="+mn-ea"/>
                <a:cs typeface="+mn-cs"/>
              </a:rPr>
              <a:t>Sprechtext (Vorschlag):</a:t>
            </a:r>
          </a:p>
          <a:p>
            <a:endParaRPr lang="de-DE" sz="1200" b="0" kern="1200" dirty="0">
              <a:solidFill>
                <a:schemeClr val="tx1"/>
              </a:solidFill>
              <a:effectLst/>
              <a:latin typeface="Aptos" panose="020B0004020202020204" pitchFamily="34" charset="0"/>
              <a:ea typeface="+mn-ea"/>
              <a:cs typeface="+mn-cs"/>
            </a:endParaRPr>
          </a:p>
          <a:p>
            <a:r>
              <a:rPr lang="de-DE" sz="1200" b="0" i="1" kern="1200" dirty="0">
                <a:solidFill>
                  <a:schemeClr val="tx1"/>
                </a:solidFill>
                <a:effectLst/>
                <a:latin typeface="Aptos" panose="020B0004020202020204" pitchFamily="34" charset="0"/>
                <a:ea typeface="+mn-ea"/>
                <a:cs typeface="+mn-cs"/>
              </a:rPr>
              <a:t>„</a:t>
            </a:r>
            <a:r>
              <a:rPr lang="de-DE" i="1" dirty="0">
                <a:latin typeface="Aptos" panose="020B0004020202020204" pitchFamily="34" charset="0"/>
              </a:rPr>
              <a:t>Wie können wir unseren Blick auf </a:t>
            </a:r>
            <a:r>
              <a:rPr lang="de-DE" i="1" dirty="0" err="1">
                <a:latin typeface="Aptos" panose="020B0004020202020204" pitchFamily="34" charset="0"/>
              </a:rPr>
              <a:t>Finfluencer:innen</a:t>
            </a:r>
            <a:r>
              <a:rPr lang="de-DE" i="1" dirty="0">
                <a:latin typeface="Aptos" panose="020B0004020202020204" pitchFamily="34" charset="0"/>
              </a:rPr>
              <a:t> schärfen? Lasst uns dazu ein paar Beispiele anschauen?“</a:t>
            </a:r>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224710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Hinweis: </a:t>
            </a:r>
          </a:p>
          <a:p>
            <a:r>
              <a:rPr lang="de-DE" dirty="0">
                <a:latin typeface="Aptos" panose="020B0004020202020204" pitchFamily="34" charset="0"/>
              </a:rPr>
              <a:t>Videos am besten schon vor Beginn des Workshops laden und evtl. vorgeschaltete Werbung bereits abspielen lassen, damit sie nicht während des Workshops stört.</a:t>
            </a:r>
          </a:p>
          <a:p>
            <a:endParaRPr lang="de-DE" dirty="0">
              <a:latin typeface="Aptos" panose="020B0004020202020204" pitchFamily="34" charset="0"/>
            </a:endParaRPr>
          </a:p>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„Bevor wir in die Recherche starten, spielen wir euch Ausschnitte von vier verschiedenen Videoclips vor. Sie alle beschäftigen sich mit dem Thema Passives Einkommen. Wir werden die Video-Clips nicht kommentieren, aber eure Eindrücke danach gemeinsam besprechen.</a:t>
            </a:r>
          </a:p>
          <a:p>
            <a:endParaRPr lang="de-DE" i="1" dirty="0">
              <a:latin typeface="Aptos" panose="020B0004020202020204" pitchFamily="34" charset="0"/>
            </a:endParaRPr>
          </a:p>
          <a:p>
            <a:r>
              <a:rPr lang="de-DE" i="1" dirty="0">
                <a:latin typeface="Aptos" panose="020B0004020202020204" pitchFamily="34" charset="0"/>
              </a:rPr>
              <a:t>Euch möchten wir bitten genau hinzuschauen und hinzuhören. Was fällt euch auf? Wer wirkt auf euch sympathisch? </a:t>
            </a:r>
          </a:p>
          <a:p>
            <a:br>
              <a:rPr lang="de-DE" i="1" dirty="0">
                <a:latin typeface="Aptos" panose="020B0004020202020204" pitchFamily="34" charset="0"/>
              </a:rPr>
            </a:br>
            <a:r>
              <a:rPr lang="de-DE" i="1" dirty="0">
                <a:latin typeface="Aptos" panose="020B0004020202020204" pitchFamily="34" charset="0"/>
              </a:rPr>
              <a:t>Macht euch sehr gern Notizen zu euren Gedanken.“</a:t>
            </a: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13</a:t>
            </a:fld>
            <a:endParaRPr lang="de-DE"/>
          </a:p>
        </p:txBody>
      </p:sp>
    </p:spTree>
    <p:extLst>
      <p:ext uri="{BB962C8B-B14F-4D97-AF65-F5344CB8AC3E}">
        <p14:creationId xmlns:p14="http://schemas.microsoft.com/office/powerpoint/2010/main" val="71671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50000"/>
              </a:lnSpc>
              <a:spcBef>
                <a:spcPts val="720"/>
              </a:spcBef>
              <a:spcAft>
                <a:spcPts val="720"/>
              </a:spcAft>
            </a:pPr>
            <a:r>
              <a:rPr lang="de-DE" b="0" i="0" cap="none" baseline="0" dirty="0">
                <a:solidFill>
                  <a:srgbClr val="000000"/>
                </a:solidFill>
                <a:latin typeface="Aptos" panose="020B0004020202020204" pitchFamily="34" charset="0"/>
                <a:ea typeface="Calibri" panose="020F0502020204030204" pitchFamily="34" charset="0"/>
              </a:rPr>
              <a:t>Sprechtext (Vorschlag)</a:t>
            </a:r>
            <a:r>
              <a:rPr lang="de-DE" b="0" i="0" cap="none" dirty="0">
                <a:solidFill>
                  <a:srgbClr val="000000"/>
                </a:solidFill>
                <a:latin typeface="Aptos" panose="020B0004020202020204" pitchFamily="34" charset="0"/>
                <a:ea typeface="Calibri" panose="020F0502020204030204" pitchFamily="34" charset="0"/>
              </a:rPr>
              <a:t>:</a:t>
            </a:r>
          </a:p>
          <a:p>
            <a:pPr algn="just">
              <a:lnSpc>
                <a:spcPct val="150000"/>
              </a:lnSpc>
              <a:spcBef>
                <a:spcPts val="720"/>
              </a:spcBef>
              <a:spcAft>
                <a:spcPts val="720"/>
              </a:spcAft>
            </a:pPr>
            <a:endParaRPr lang="de-DE" b="0" i="0" cap="none"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Bef>
                <a:spcPts val="720"/>
              </a:spcBef>
              <a:spcAft>
                <a:spcPts val="720"/>
              </a:spcAft>
            </a:pPr>
            <a:r>
              <a:rPr lang="de-DE" b="0" i="1" cap="none" dirty="0">
                <a:solidFill>
                  <a:srgbClr val="000000"/>
                </a:solidFill>
                <a:latin typeface="Aptos" panose="020B0004020202020204" pitchFamily="34" charset="0"/>
                <a:ea typeface="Calibri" panose="020F0502020204030204" pitchFamily="34" charset="0"/>
              </a:rPr>
              <a:t>„</a:t>
            </a:r>
            <a:r>
              <a:rPr lang="de-DE" b="0" i="1" cap="none" baseline="0" dirty="0">
                <a:solidFill>
                  <a:srgbClr val="000000"/>
                </a:solidFill>
                <a:latin typeface="Aptos" panose="020B0004020202020204" pitchFamily="34" charset="0"/>
                <a:ea typeface="Calibri" panose="020F0502020204030204" pitchFamily="34" charset="0"/>
              </a:rPr>
              <a:t>Wir beginnen mit Beispiel 1.“</a:t>
            </a:r>
            <a:endParaRPr lang="de-DE" b="0" i="1" cap="none" dirty="0">
              <a:solidFill>
                <a:srgbClr val="000000"/>
              </a:solidFill>
              <a:latin typeface="Aptos" panose="020B00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Aptos" panose="020B0004020202020204" pitchFamily="34" charset="0"/>
                <a:ea typeface="+mn-ea"/>
                <a:cs typeface="+mn-cs"/>
              </a:rPr>
              <a:t>Link zum Video: https://www.youtube.com/watch?v=HUYI3pOdD70 </a:t>
            </a:r>
            <a:r>
              <a:rPr lang="de-DE" sz="1200" kern="1200" baseline="0" dirty="0">
                <a:solidFill>
                  <a:schemeClr val="tx1"/>
                </a:solidFill>
                <a:effectLst/>
                <a:latin typeface="Aptos" panose="020B0004020202020204" pitchFamily="34" charset="0"/>
                <a:ea typeface="+mn-ea"/>
                <a:cs typeface="+mn-cs"/>
              </a:rPr>
              <a:t>– </a:t>
            </a:r>
            <a:r>
              <a:rPr lang="de-DE" sz="1200" b="0" kern="1200" baseline="0" dirty="0">
                <a:solidFill>
                  <a:schemeClr val="tx1"/>
                </a:solidFill>
                <a:effectLst/>
                <a:latin typeface="Aptos" panose="020B0004020202020204" pitchFamily="34" charset="0"/>
                <a:ea typeface="+mn-ea"/>
                <a:cs typeface="+mn-cs"/>
              </a:rPr>
              <a:t>maximal bis 2:20 Minute abspielen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baseline="0" dirty="0">
              <a:solidFill>
                <a:schemeClr val="tx1"/>
              </a:solidFill>
              <a:effectLst/>
              <a:latin typeface="Aptos" panose="020B0004020202020204" pitchFamily="34" charset="0"/>
              <a:ea typeface="+mn-ea"/>
              <a:cs typeface="+mn-cs"/>
            </a:endParaRPr>
          </a:p>
          <a:p>
            <a:r>
              <a:rPr lang="de-DE" sz="1200" b="0" kern="1200" cap="none" dirty="0">
                <a:solidFill>
                  <a:schemeClr val="tx1"/>
                </a:solidFill>
                <a:effectLst/>
                <a:latin typeface="Aptos" panose="020B0004020202020204" pitchFamily="34" charset="0"/>
                <a:ea typeface="+mn-ea"/>
                <a:cs typeface="+mn-cs"/>
              </a:rPr>
              <a:t>Hintergrundinfos</a:t>
            </a:r>
            <a:r>
              <a:rPr lang="de-DE" sz="1200" b="0" kern="1200" cap="none" baseline="0" dirty="0">
                <a:solidFill>
                  <a:schemeClr val="tx1"/>
                </a:solidFill>
                <a:effectLst/>
                <a:latin typeface="Aptos" panose="020B0004020202020204" pitchFamily="34" charset="0"/>
                <a:ea typeface="+mn-ea"/>
                <a:cs typeface="+mn-cs"/>
              </a:rPr>
              <a:t>: </a:t>
            </a:r>
          </a:p>
          <a:p>
            <a:endParaRPr lang="de-DE" sz="1200" b="1" kern="1200" cap="none" baseline="0" dirty="0">
              <a:solidFill>
                <a:schemeClr val="tx1"/>
              </a:solidFill>
              <a:effectLst/>
              <a:latin typeface="Aptos" panose="020B0004020202020204" pitchFamily="34" charset="0"/>
              <a:ea typeface="+mn-ea"/>
              <a:cs typeface="+mn-cs"/>
            </a:endParaRPr>
          </a:p>
          <a:p>
            <a:r>
              <a:rPr lang="de-DE" b="0" dirty="0">
                <a:latin typeface="Aptos" panose="020B0004020202020204" pitchFamily="34" charset="0"/>
              </a:rPr>
              <a:t>Aleks Bleck v</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ia </a:t>
            </a:r>
            <a:r>
              <a:rPr lang="de-DE" sz="1200" kern="1200" baseline="0" dirty="0" err="1">
                <a:solidFill>
                  <a:schemeClr val="tx1"/>
                </a:solidFill>
                <a:effectLst/>
                <a:latin typeface="Aptos" panose="020B0004020202020204" pitchFamily="34" charset="0"/>
                <a:ea typeface="+mn-ea"/>
                <a:cs typeface="+mn-cs"/>
                <a:sym typeface="Wingdings" panose="05000000000000000000" pitchFamily="2" charset="2"/>
              </a:rPr>
              <a:t>youtube</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über sich: „</a:t>
            </a:r>
            <a:r>
              <a:rPr lang="de-DE" dirty="0">
                <a:latin typeface="Aptos" panose="020B0004020202020204" pitchFamily="34" charset="0"/>
              </a:rPr>
              <a:t>Langfristig mehr Rendite, um dich und deine Familie finanziell abzusichern.</a:t>
            </a:r>
            <a:r>
              <a:rPr lang="de-DE" baseline="0" dirty="0">
                <a:latin typeface="Aptos" panose="020B0004020202020204" pitchFamily="34" charset="0"/>
              </a:rPr>
              <a:t> </a:t>
            </a:r>
            <a:r>
              <a:rPr lang="de-DE" dirty="0">
                <a:latin typeface="Aptos" panose="020B0004020202020204" pitchFamily="34" charset="0"/>
              </a:rPr>
              <a:t>Als mittlerweile reichweitenstärkster Blog für P2P-Kredite in der DACH-Region können Anleger nicht nur die passende Plattform finden, mehr über deren Risiken und Chancen erfahren und ihre Fragen für Interviews vor Ort mitgeben, sondern natürlich auch die neuesten Entwicklungen 2023 stets eingeordnet mitverfolgen. Zu ETFs erfahren Zuschauer, wie sie in diese Produkte einsteigen können, falls sie noch nie ein solches Produkt genutzt haben und weshalb es sich für sie langfristig lohnen kann. Fortgeschrittene Anleger bekommen die wichtigsten Fakten zu Kosten, Diversifikation, Anlagehorizont, ETF-Anbietern und Produkten, Brokern und neuen Entwicklungen im Markt, um langfristig erfolgreich nach eigener Strategie im Sparplan Geld anzulegen.“ </a:t>
            </a: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Sendung auf ZDF mit Aleks Bleck: https://www.zdf.de/kultur/sags-mir/steuern-sam-100.html</a:t>
            </a: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r>
              <a:rPr lang="de-DE" b="0" dirty="0">
                <a:latin typeface="Aptos" panose="020B0004020202020204" pitchFamily="34" charset="0"/>
              </a:rPr>
              <a:t>Aleks Bleck ü</a:t>
            </a:r>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ber sich: „</a:t>
            </a:r>
            <a:r>
              <a:rPr lang="de-DE" sz="1200" b="0" kern="1200" dirty="0">
                <a:solidFill>
                  <a:schemeClr val="tx1"/>
                </a:solidFill>
                <a:effectLst/>
                <a:latin typeface="Aptos" panose="020B0004020202020204" pitchFamily="34" charset="0"/>
                <a:ea typeface="+mn-ea"/>
                <a:cs typeface="+mn-cs"/>
              </a:rPr>
              <a:t>Mein Name ist Aleks Bleck und ich betreibe mit Northern Finance den größten und am schnellsten wachsenden Channel mit einem Fokus auf P2P-Kredite im deutschsprachigen Raum. Ich investiere seit neun und blogge seit fünf Jahren über diese spannende Anlageklasse und verdiene dabei selbst 10-15% pro Jahr.“ </a:t>
            </a:r>
            <a:r>
              <a:rPr lang="de-DE" sz="1200" b="0" kern="1200" dirty="0">
                <a:solidFill>
                  <a:schemeClr val="tx1"/>
                </a:solidFill>
                <a:effectLst/>
                <a:latin typeface="Aptos" panose="020B0004020202020204" pitchFamily="34" charset="0"/>
                <a:ea typeface="+mn-ea"/>
                <a:cs typeface="+mn-cs"/>
                <a:sym typeface="Wingdings" panose="05000000000000000000" pitchFamily="2" charset="2"/>
              </a:rPr>
              <a:t> Quelle: https://northern.finance/ ; </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[Stand: 01.11.2025]</a:t>
            </a:r>
            <a:endParaRPr lang="de-DE" b="0" dirty="0">
              <a:latin typeface="Aptos" panose="020B0004020202020204" pitchFamily="34" charset="0"/>
            </a:endParaRP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Zahlen auf sozialen Plattformen [Stand: 01.11.2025]: </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Webseite: https://northern.finance/</a:t>
            </a:r>
          </a:p>
          <a:p>
            <a:r>
              <a:rPr lang="de-DE" sz="1200" kern="1200" baseline="0" dirty="0" err="1">
                <a:solidFill>
                  <a:schemeClr val="tx1"/>
                </a:solidFill>
                <a:effectLst/>
                <a:latin typeface="Aptos" panose="020B0004020202020204" pitchFamily="34" charset="0"/>
                <a:ea typeface="+mn-ea"/>
                <a:cs typeface="+mn-cs"/>
                <a:sym typeface="Wingdings" panose="05000000000000000000" pitchFamily="2" charset="2"/>
              </a:rPr>
              <a:t>Youtube</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mit Northern Finance: 48</a:t>
            </a:r>
            <a:r>
              <a:rPr lang="de-DE" dirty="0">
                <a:latin typeface="Aptos" panose="020B0004020202020204" pitchFamily="34" charset="0"/>
              </a:rPr>
              <a:t>.300 Abonnenten bei 815 Videos</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Instagram: 6.614 Follower bei 1.270 Beiträgen</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TikTok mit Northern Finance: 12k Follower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latin typeface="Aptos" panose="020B0004020202020204" pitchFamily="34" charset="0"/>
            </a:endParaRPr>
          </a:p>
          <a:p>
            <a:r>
              <a:rPr lang="de-DE" sz="1200" kern="1200" baseline="0" dirty="0">
                <a:solidFill>
                  <a:schemeClr val="tx1"/>
                </a:solidFill>
                <a:effectLst/>
                <a:latin typeface="Aptos" panose="020B0004020202020204" pitchFamily="34" charset="0"/>
                <a:ea typeface="+mn-ea"/>
                <a:cs typeface="+mn-cs"/>
              </a:rPr>
              <a:t>Aleks Bleck hat an der Sendung „</a:t>
            </a:r>
            <a:r>
              <a:rPr lang="de-DE" sz="1200" kern="1200" baseline="0" dirty="0" err="1">
                <a:solidFill>
                  <a:schemeClr val="tx1"/>
                </a:solidFill>
                <a:effectLst/>
                <a:latin typeface="Aptos" panose="020B0004020202020204" pitchFamily="34" charset="0"/>
                <a:ea typeface="+mn-ea"/>
                <a:cs typeface="+mn-cs"/>
              </a:rPr>
              <a:t>Sags</a:t>
            </a:r>
            <a:r>
              <a:rPr lang="de-DE" sz="1200" kern="1200" baseline="0" dirty="0">
                <a:solidFill>
                  <a:schemeClr val="tx1"/>
                </a:solidFill>
                <a:effectLst/>
                <a:latin typeface="Aptos" panose="020B0004020202020204" pitchFamily="34" charset="0"/>
                <a:ea typeface="+mn-ea"/>
                <a:cs typeface="+mn-cs"/>
              </a:rPr>
              <a:t> mir!“ vom ZDF (https://www.youtube.com/watch?v=woiKKF481H0) teilgenommen. </a:t>
            </a:r>
          </a:p>
          <a:p>
            <a:endParaRPr lang="de-DE" sz="1200" kern="1200" baseline="0" dirty="0">
              <a:solidFill>
                <a:schemeClr val="tx1"/>
              </a:solidFill>
              <a:effectLst/>
              <a:latin typeface="Aptos" panose="020B0004020202020204" pitchFamily="34" charset="0"/>
              <a:ea typeface="+mn-ea"/>
              <a:cs typeface="+mn-cs"/>
            </a:endParaRPr>
          </a:p>
          <a:p>
            <a:r>
              <a:rPr lang="de-DE" sz="1200" kern="1200" baseline="0" dirty="0">
                <a:solidFill>
                  <a:schemeClr val="tx1"/>
                </a:solidFill>
                <a:effectLst/>
                <a:latin typeface="Aptos" panose="020B0004020202020204" pitchFamily="34" charset="0"/>
                <a:ea typeface="+mn-ea"/>
                <a:cs typeface="+mn-cs"/>
              </a:rPr>
              <a:t>Seine Expertise, </a:t>
            </a:r>
            <a:r>
              <a:rPr lang="de-DE" sz="1200" kern="1200" baseline="0" dirty="0" err="1">
                <a:solidFill>
                  <a:schemeClr val="tx1"/>
                </a:solidFill>
                <a:effectLst/>
                <a:latin typeface="Aptos" panose="020B0004020202020204" pitchFamily="34" charset="0"/>
                <a:ea typeface="+mn-ea"/>
                <a:cs typeface="+mn-cs"/>
              </a:rPr>
              <a:t>Inormationen</a:t>
            </a:r>
            <a:r>
              <a:rPr lang="de-DE" sz="1200" kern="1200" baseline="0" dirty="0">
                <a:solidFill>
                  <a:schemeClr val="tx1"/>
                </a:solidFill>
                <a:effectLst/>
                <a:latin typeface="Aptos" panose="020B0004020202020204" pitchFamily="34" charset="0"/>
                <a:ea typeface="+mn-ea"/>
                <a:cs typeface="+mn-cs"/>
              </a:rPr>
              <a:t> zu seinem Lebenslauf, Berufsausbildung oder ähnlichem lassen sich nur auf seinen eigenen Seiten finden und schwer über Dritte überprüfen. Externe Informationen über ihn stammen von nicht einschlägigen Quellen – oft ohne Impressum (sodass diese externen Quellen schwer überprüfbar sind). </a:t>
            </a:r>
          </a:p>
          <a:p>
            <a:endParaRPr lang="de-DE" sz="1200" kern="1200" baseline="0" dirty="0">
              <a:solidFill>
                <a:schemeClr val="tx1"/>
              </a:solidFill>
              <a:effectLst/>
              <a:latin typeface="Aptos" panose="020B00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baseline="0" dirty="0">
                <a:solidFill>
                  <a:schemeClr val="tx1"/>
                </a:solidFill>
                <a:effectLst/>
                <a:latin typeface="Aptos" panose="020B0004020202020204" pitchFamily="34" charset="0"/>
                <a:ea typeface="+mn-ea"/>
                <a:cs typeface="+mn-cs"/>
              </a:rPr>
              <a:t>Laut Homepage: „</a:t>
            </a:r>
            <a:r>
              <a:rPr lang="de-DE" dirty="0"/>
              <a:t>Unsere Inhalte entstehen ohne bezahlte Kooperationen mit Plattformen. Du erhältst ehrliche Bewertungen, echte Erfahrungen und klare Empfehlungen.“</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[Quelle: https://northern.finance/; Stand: 01.11.2025]</a:t>
            </a:r>
            <a:endParaRPr lang="de-DE" b="0" dirty="0">
              <a:latin typeface="Aptos" panose="020B0004020202020204" pitchFamily="34" charset="0"/>
            </a:endParaRPr>
          </a:p>
          <a:p>
            <a:endParaRPr lang="de-DE" b="1"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14</a:t>
            </a:fld>
            <a:endParaRPr lang="de-DE"/>
          </a:p>
        </p:txBody>
      </p:sp>
    </p:spTree>
    <p:extLst>
      <p:ext uri="{BB962C8B-B14F-4D97-AF65-F5344CB8AC3E}">
        <p14:creationId xmlns:p14="http://schemas.microsoft.com/office/powerpoint/2010/main" val="190332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D5B8-09B2-D360-3A7C-A1FFED6821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58439-AB97-50A6-0881-4954045B63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9FDFF3-4DE1-AC4E-7462-96164B0B34F6}"/>
              </a:ext>
            </a:extLst>
          </p:cNvPr>
          <p:cNvSpPr>
            <a:spLocks noGrp="1"/>
          </p:cNvSpPr>
          <p:nvPr>
            <p:ph type="body" idx="1"/>
          </p:nvPr>
        </p:nvSpPr>
        <p:spPr/>
        <p:txBody>
          <a:bodyPr/>
          <a:lstStyle/>
          <a:p>
            <a:pPr algn="just">
              <a:lnSpc>
                <a:spcPct val="150000"/>
              </a:lnSpc>
              <a:spcBef>
                <a:spcPts val="720"/>
              </a:spcBef>
              <a:spcAft>
                <a:spcPts val="720"/>
              </a:spcAft>
            </a:pPr>
            <a:r>
              <a:rPr lang="de-DE" b="0" i="0" cap="none" baseline="0" dirty="0">
                <a:solidFill>
                  <a:srgbClr val="000000"/>
                </a:solidFill>
                <a:latin typeface="Aptos" panose="020B0004020202020204" pitchFamily="34" charset="0"/>
                <a:ea typeface="Calibri" panose="020F0502020204030204" pitchFamily="34" charset="0"/>
              </a:rPr>
              <a:t>Sprechtext (Vorschlag)</a:t>
            </a:r>
            <a:r>
              <a:rPr lang="de-DE" b="0" i="0" cap="none" dirty="0">
                <a:solidFill>
                  <a:srgbClr val="000000"/>
                </a:solidFill>
                <a:latin typeface="Aptos" panose="020B0004020202020204" pitchFamily="34" charset="0"/>
                <a:ea typeface="Calibri" panose="020F0502020204030204" pitchFamily="34" charset="0"/>
              </a:rPr>
              <a:t>:</a:t>
            </a:r>
          </a:p>
          <a:p>
            <a:pPr algn="just">
              <a:lnSpc>
                <a:spcPct val="150000"/>
              </a:lnSpc>
              <a:spcBef>
                <a:spcPts val="720"/>
              </a:spcBef>
              <a:spcAft>
                <a:spcPts val="720"/>
              </a:spcAft>
            </a:pPr>
            <a:endParaRPr lang="de-DE" b="0" i="0" cap="none"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Bef>
                <a:spcPts val="720"/>
              </a:spcBef>
              <a:spcAft>
                <a:spcPts val="720"/>
              </a:spcAft>
            </a:pPr>
            <a:r>
              <a:rPr lang="de-DE" b="0" i="1" cap="none" dirty="0">
                <a:solidFill>
                  <a:srgbClr val="000000"/>
                </a:solidFill>
                <a:latin typeface="Aptos" panose="020B0004020202020204" pitchFamily="34" charset="0"/>
                <a:ea typeface="Calibri" panose="020F0502020204030204" pitchFamily="34" charset="0"/>
              </a:rPr>
              <a:t>„Hier folgt</a:t>
            </a:r>
            <a:r>
              <a:rPr lang="de-DE" b="0" i="1" cap="none" baseline="0" dirty="0">
                <a:solidFill>
                  <a:srgbClr val="000000"/>
                </a:solidFill>
                <a:latin typeface="Aptos" panose="020B0004020202020204" pitchFamily="34" charset="0"/>
                <a:ea typeface="Calibri" panose="020F0502020204030204" pitchFamily="34" charset="0"/>
              </a:rPr>
              <a:t> Beispiel 2.“</a:t>
            </a:r>
            <a:endParaRPr lang="de-DE" b="0" i="1" cap="none" dirty="0">
              <a:solidFill>
                <a:srgbClr val="000000"/>
              </a:solidFill>
              <a:latin typeface="Aptos" panose="020B00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Aptos" panose="020B0004020202020204" pitchFamily="34" charset="0"/>
                <a:ea typeface="+mn-ea"/>
                <a:cs typeface="+mn-cs"/>
              </a:rPr>
              <a:t>Link zum Video: </a:t>
            </a:r>
            <a:r>
              <a:rPr lang="de-DE" dirty="0">
                <a:latin typeface="Aptos" panose="020B0004020202020204" pitchFamily="34" charset="0"/>
                <a:hlinkClick r:id="rId3"/>
              </a:rPr>
              <a:t>https://www.youtube.com/watch?v=fnHOwPXisJk</a:t>
            </a:r>
            <a:r>
              <a:rPr lang="de-DE" dirty="0">
                <a:latin typeface="Aptos" panose="020B0004020202020204" pitchFamily="34" charset="0"/>
              </a:rPr>
              <a:t> </a:t>
            </a:r>
            <a:r>
              <a:rPr lang="de-DE" b="0" dirty="0">
                <a:latin typeface="Aptos" panose="020B0004020202020204" pitchFamily="34" charset="0"/>
              </a:rPr>
              <a:t>– maximal bis 1:49 Minute abspielen</a:t>
            </a:r>
          </a:p>
          <a:p>
            <a:endParaRPr lang="de-DE" sz="1200" b="0" kern="1200" dirty="0">
              <a:solidFill>
                <a:schemeClr val="tx1"/>
              </a:solidFill>
              <a:effectLst/>
              <a:latin typeface="Aptos" panose="020B0004020202020204" pitchFamily="34" charset="0"/>
              <a:ea typeface="+mn-ea"/>
              <a:cs typeface="+mn-cs"/>
            </a:endParaRPr>
          </a:p>
          <a:p>
            <a:r>
              <a:rPr lang="de-DE" sz="1200" b="0" kern="1200" cap="none" dirty="0">
                <a:solidFill>
                  <a:schemeClr val="tx1"/>
                </a:solidFill>
                <a:effectLst/>
                <a:latin typeface="Aptos" panose="020B0004020202020204" pitchFamily="34" charset="0"/>
                <a:ea typeface="+mn-ea"/>
                <a:cs typeface="+mn-cs"/>
              </a:rPr>
              <a:t>Hintergrundinfos</a:t>
            </a:r>
            <a:r>
              <a:rPr lang="de-DE" sz="1200" b="0" kern="1200" cap="none" baseline="0" dirty="0">
                <a:solidFill>
                  <a:schemeClr val="tx1"/>
                </a:solidFill>
                <a:effectLst/>
                <a:latin typeface="Aptos" panose="020B0004020202020204" pitchFamily="34" charset="0"/>
                <a:ea typeface="+mn-ea"/>
                <a:cs typeface="+mn-cs"/>
              </a:rPr>
              <a:t>: </a:t>
            </a:r>
            <a:endParaRPr lang="de-DE" sz="1200" b="1" kern="1200" cap="none" baseline="0" dirty="0">
              <a:solidFill>
                <a:schemeClr val="tx1"/>
              </a:solidFill>
              <a:effectLst/>
              <a:latin typeface="Aptos" panose="020B0004020202020204" pitchFamily="34" charset="0"/>
              <a:ea typeface="+mn-ea"/>
              <a:cs typeface="+mn-cs"/>
            </a:endParaRP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Artikel über und mit </a:t>
            </a:r>
            <a:r>
              <a:rPr lang="de-DE" dirty="0">
                <a:latin typeface="Aptos" panose="020B0004020202020204" pitchFamily="34" charset="0"/>
              </a:rPr>
              <a:t>Christopher </a:t>
            </a:r>
            <a:r>
              <a:rPr lang="de-DE" dirty="0" err="1">
                <a:latin typeface="Aptos" panose="020B0004020202020204" pitchFamily="34" charset="0"/>
              </a:rPr>
              <a:t>Filgertshofer</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a:t>
            </a: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pPr marL="171450" indent="-171450">
              <a:buFontTx/>
              <a:buChar cha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https://www.gruender.de/vertrieb/chrisfil-dropshipping/</a:t>
            </a:r>
          </a:p>
          <a:p>
            <a:pPr marL="171450" indent="-171450">
              <a:buFontTx/>
              <a:buChar cha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https://www.merkur.de/lokales/bad-toelz/bad-toelz-ort28297/alles-ist-moeglich-drei-freunde-gruenden-erfolgreich-ein-start-up-93950752.html</a:t>
            </a:r>
          </a:p>
          <a:p>
            <a:pPr marL="171450" indent="-171450">
              <a:buFontTx/>
              <a:buChar cha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https://www.zdf.de/play/dokus/wiso-die-doku-100/get-rich-mit-dropshipping-funktioniert-das-wiso-doku-100 / https://www.zdfheute.de/wirtschaft/dropshipping-was-ist-das-e-commerce-100.html</a:t>
            </a: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Auszug aus einem Artikel auf https://www.shopify.com/de/partners/blog/affiliate-marketer-werden-christoph-filgertshofer [Stand: 20.11.2023]: „</a:t>
            </a:r>
            <a:r>
              <a:rPr lang="de-DE" dirty="0">
                <a:latin typeface="Aptos" panose="020B0004020202020204" pitchFamily="34" charset="0"/>
              </a:rPr>
              <a:t>Als unabhängiger Finanzberater erzählte Christophs Vater seinem Sohn von der Gründung einer eigenen Firma und der Gewinnung von Kunden. </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Er bietet Coachings an, in denen er darüber Informiert, wie man als </a:t>
            </a:r>
            <a:r>
              <a:rPr lang="de-DE" dirty="0" err="1">
                <a:latin typeface="Aptos" panose="020B0004020202020204" pitchFamily="34" charset="0"/>
              </a:rPr>
              <a:t>Dropshipping</a:t>
            </a:r>
            <a:r>
              <a:rPr lang="de-DE" dirty="0">
                <a:latin typeface="Aptos" panose="020B0004020202020204" pitchFamily="34" charset="0"/>
              </a:rPr>
              <a:t>-Händler Geld verdienen kann.“</a:t>
            </a:r>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Zahlen auf sozialen Plattformen [Stand: 01.11.2025]: </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Webseite: https://chrisfil.de/</a:t>
            </a:r>
          </a:p>
          <a:p>
            <a:r>
              <a:rPr lang="de-DE" sz="1200" kern="1200" baseline="0" dirty="0" err="1">
                <a:solidFill>
                  <a:schemeClr val="tx1"/>
                </a:solidFill>
                <a:effectLst/>
                <a:latin typeface="Aptos" panose="020B0004020202020204" pitchFamily="34" charset="0"/>
                <a:ea typeface="+mn-ea"/>
                <a:cs typeface="+mn-cs"/>
                <a:sym typeface="Wingdings" panose="05000000000000000000" pitchFamily="2" charset="2"/>
              </a:rPr>
              <a:t>Youtube</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124.000 Abonnenten (128.000 Abonnenten waren es am 20.11.2023) bei 172 Videos</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Instagram: 23.500 Follower bei 36 Beiträgen</a:t>
            </a:r>
          </a:p>
          <a:p>
            <a:endParaRPr lang="de-DE" sz="1200" kern="120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Aptos" panose="020B0004020202020204" pitchFamily="34" charset="0"/>
                <a:ea typeface="+mn-ea"/>
                <a:cs typeface="+mn-cs"/>
              </a:rPr>
              <a:t>Hinweise zu seiner Finanzierung sind nicht schnell auffindbar. </a:t>
            </a:r>
            <a:r>
              <a:rPr lang="de-DE" dirty="0">
                <a:latin typeface="Aptos" panose="020B0004020202020204" pitchFamily="34" charset="0"/>
                <a:sym typeface="Wingdings" panose="05000000000000000000" pitchFamily="2" charset="2"/>
              </a:rPr>
              <a:t>Außer</a:t>
            </a:r>
            <a:r>
              <a:rPr lang="de-DE" baseline="0" dirty="0">
                <a:latin typeface="Aptos" panose="020B0004020202020204" pitchFamily="34" charset="0"/>
                <a:sym typeface="Wingdings" panose="05000000000000000000" pitchFamily="2" charset="2"/>
              </a:rPr>
              <a:t> der beruflichen Expertise des Vaters gibt es keine Informationen über die Qualifikation (</a:t>
            </a:r>
            <a:r>
              <a:rPr lang="de-DE" dirty="0">
                <a:latin typeface="Aptos" panose="020B0004020202020204" pitchFamily="34" charset="0"/>
              </a:rPr>
              <a:t>Schulabschluss, Berufsausbildung, Studium) </a:t>
            </a:r>
            <a:r>
              <a:rPr lang="de-DE" baseline="0" dirty="0">
                <a:latin typeface="Aptos" panose="020B0004020202020204" pitchFamily="34" charset="0"/>
                <a:sym typeface="Wingdings" panose="05000000000000000000" pitchFamily="2" charset="2"/>
              </a:rPr>
              <a:t>von </a:t>
            </a:r>
            <a:r>
              <a:rPr lang="de-DE" dirty="0">
                <a:latin typeface="Aptos" panose="020B0004020202020204" pitchFamily="34" charset="0"/>
              </a:rPr>
              <a:t>Christopher </a:t>
            </a:r>
            <a:r>
              <a:rPr lang="de-DE" dirty="0" err="1">
                <a:latin typeface="Aptos" panose="020B0004020202020204" pitchFamily="34" charset="0"/>
              </a:rPr>
              <a:t>Filgertshofer</a:t>
            </a:r>
            <a:r>
              <a:rPr lang="de-DE" dirty="0">
                <a:latin typeface="Aptos" panose="020B0004020202020204" pitchFamily="34" charset="0"/>
              </a:rPr>
              <a:t> selbst. Sein Finanzkonzept scheint</a:t>
            </a:r>
            <a:r>
              <a:rPr lang="de-DE" baseline="0" dirty="0">
                <a:latin typeface="Aptos" panose="020B0004020202020204" pitchFamily="34" charset="0"/>
              </a:rPr>
              <a:t> erfolgreich zu sein. Berichte über ihn scheinen das zu bestätigen. Fraglich bleibt, ob sich sein Erfolgskonzept ohne Weiteres auf andere übertragen lässt. Er deutet an, dass seine Methode kinderleicht und ohne viel Erfahrung realisierbar sei. Es wird daher völlig vernachlässigt, dass nicht alle seiner </a:t>
            </a:r>
            <a:r>
              <a:rPr lang="de-DE" baseline="0" dirty="0" err="1">
                <a:latin typeface="Aptos" panose="020B0004020202020204" pitchFamily="34" charset="0"/>
              </a:rPr>
              <a:t>Follower:innen</a:t>
            </a:r>
            <a:r>
              <a:rPr lang="de-DE" baseline="0" dirty="0">
                <a:latin typeface="Aptos" panose="020B0004020202020204" pitchFamily="34" charset="0"/>
              </a:rPr>
              <a:t> weder die finanzielle Basis noch das </a:t>
            </a:r>
            <a:r>
              <a:rPr lang="de-DE" baseline="0" dirty="0" err="1">
                <a:latin typeface="Aptos" panose="020B0004020202020204" pitchFamily="34" charset="0"/>
              </a:rPr>
              <a:t>Know-How</a:t>
            </a:r>
            <a:r>
              <a:rPr lang="de-DE" baseline="0" dirty="0">
                <a:latin typeface="Aptos" panose="020B0004020202020204" pitchFamily="34" charset="0"/>
              </a:rPr>
              <a:t> mitbringen, zum Beispiel durch einen Vater, der selbst Finanzberater ist. </a:t>
            </a:r>
            <a:endParaRPr lang="de-DE" sz="1200" kern="1200" dirty="0">
              <a:solidFill>
                <a:schemeClr val="tx1"/>
              </a:solidFill>
              <a:effectLst/>
              <a:latin typeface="Aptos" panose="020B0004020202020204" pitchFamily="34" charset="0"/>
              <a:ea typeface="+mn-ea"/>
              <a:cs typeface="+mn-cs"/>
            </a:endParaRPr>
          </a:p>
        </p:txBody>
      </p:sp>
      <p:sp>
        <p:nvSpPr>
          <p:cNvPr id="4" name="Foliennummernplatzhalter 3">
            <a:extLst>
              <a:ext uri="{FF2B5EF4-FFF2-40B4-BE49-F238E27FC236}">
                <a16:creationId xmlns:a16="http://schemas.microsoft.com/office/drawing/2014/main" id="{B89C5E3F-E97E-89F0-2117-1A1ACCE47088}"/>
              </a:ext>
            </a:extLst>
          </p:cNvPr>
          <p:cNvSpPr>
            <a:spLocks noGrp="1"/>
          </p:cNvSpPr>
          <p:nvPr>
            <p:ph type="sldNum" sz="quarter" idx="5"/>
          </p:nvPr>
        </p:nvSpPr>
        <p:spPr/>
        <p:txBody>
          <a:bodyPr/>
          <a:lstStyle/>
          <a:p>
            <a:pPr>
              <a:defRPr/>
            </a:pPr>
            <a:fld id="{44B50A89-AEE9-454C-B2A9-437B137527E0}" type="slidenum">
              <a:rPr lang="de-DE" smtClean="0"/>
              <a:pPr>
                <a:defRPr/>
              </a:pPr>
              <a:t>15</a:t>
            </a:fld>
            <a:endParaRPr lang="de-DE"/>
          </a:p>
        </p:txBody>
      </p:sp>
    </p:spTree>
    <p:extLst>
      <p:ext uri="{BB962C8B-B14F-4D97-AF65-F5344CB8AC3E}">
        <p14:creationId xmlns:p14="http://schemas.microsoft.com/office/powerpoint/2010/main" val="201690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3364-1A78-ACCE-6163-E3064386F0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5622DB-52A7-F7E8-9991-A45655569B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15124F-941C-4784-170F-7E0361307172}"/>
              </a:ext>
            </a:extLst>
          </p:cNvPr>
          <p:cNvSpPr>
            <a:spLocks noGrp="1"/>
          </p:cNvSpPr>
          <p:nvPr>
            <p:ph type="body" idx="1"/>
          </p:nvPr>
        </p:nvSpPr>
        <p:spPr/>
        <p:txBody>
          <a:bodyPr/>
          <a:lstStyle/>
          <a:p>
            <a:pPr algn="just">
              <a:lnSpc>
                <a:spcPct val="150000"/>
              </a:lnSpc>
              <a:spcBef>
                <a:spcPts val="720"/>
              </a:spcBef>
              <a:spcAft>
                <a:spcPts val="720"/>
              </a:spcAft>
            </a:pPr>
            <a:r>
              <a:rPr lang="de-DE" b="0" i="0" cap="none" baseline="0" dirty="0">
                <a:solidFill>
                  <a:srgbClr val="000000"/>
                </a:solidFill>
                <a:latin typeface="Aptos" panose="020B0004020202020204" pitchFamily="34" charset="0"/>
                <a:ea typeface="Calibri" panose="020F0502020204030204" pitchFamily="34" charset="0"/>
              </a:rPr>
              <a:t>Sprechtext (Vorschlag)</a:t>
            </a:r>
            <a:r>
              <a:rPr lang="de-DE" b="0" i="0" cap="none" dirty="0">
                <a:solidFill>
                  <a:srgbClr val="000000"/>
                </a:solidFill>
                <a:latin typeface="Aptos" panose="020B0004020202020204" pitchFamily="34" charset="0"/>
                <a:ea typeface="Calibri" panose="020F0502020204030204" pitchFamily="34" charset="0"/>
              </a:rPr>
              <a:t>:</a:t>
            </a:r>
          </a:p>
          <a:p>
            <a:pPr algn="just">
              <a:lnSpc>
                <a:spcPct val="150000"/>
              </a:lnSpc>
              <a:spcBef>
                <a:spcPts val="720"/>
              </a:spcBef>
              <a:spcAft>
                <a:spcPts val="720"/>
              </a:spcAft>
            </a:pPr>
            <a:endParaRPr lang="de-DE" b="0" i="0" cap="none"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Bef>
                <a:spcPts val="720"/>
              </a:spcBef>
              <a:spcAft>
                <a:spcPts val="720"/>
              </a:spcAft>
            </a:pPr>
            <a:r>
              <a:rPr lang="de-DE" b="0" i="1" cap="none" dirty="0">
                <a:solidFill>
                  <a:srgbClr val="000000"/>
                </a:solidFill>
                <a:latin typeface="Aptos" panose="020B0004020202020204" pitchFamily="34" charset="0"/>
                <a:ea typeface="Calibri" panose="020F0502020204030204" pitchFamily="34" charset="0"/>
              </a:rPr>
              <a:t>„Hier folgt</a:t>
            </a:r>
            <a:r>
              <a:rPr lang="de-DE" b="0" i="1" cap="none" baseline="0" dirty="0">
                <a:solidFill>
                  <a:srgbClr val="000000"/>
                </a:solidFill>
                <a:latin typeface="Aptos" panose="020B0004020202020204" pitchFamily="34" charset="0"/>
                <a:ea typeface="Calibri" panose="020F0502020204030204" pitchFamily="34" charset="0"/>
              </a:rPr>
              <a:t> Beispiel 3.“</a:t>
            </a:r>
            <a:endParaRPr lang="de-DE" b="0" i="1" cap="none" dirty="0">
              <a:solidFill>
                <a:srgbClr val="000000"/>
              </a:solidFill>
              <a:latin typeface="Aptos" panose="020B00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Aptos" panose="020B0004020202020204" pitchFamily="34" charset="0"/>
                <a:ea typeface="+mn-ea"/>
                <a:cs typeface="+mn-cs"/>
              </a:rPr>
              <a:t>Link zum Video: </a:t>
            </a:r>
            <a:r>
              <a:rPr lang="de-DE" dirty="0">
                <a:latin typeface="Aptos" panose="020B0004020202020204" pitchFamily="34" charset="0"/>
              </a:rPr>
              <a:t>https://www.youtube.com/watch?v=-IUtR-ZGS0s </a:t>
            </a:r>
            <a:r>
              <a:rPr lang="de-DE" b="0" dirty="0">
                <a:latin typeface="Aptos" panose="020B0004020202020204" pitchFamily="34" charset="0"/>
              </a:rPr>
              <a:t>– maximal bis 3:06 Minute abspielen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dirty="0">
              <a:solidFill>
                <a:schemeClr val="tx1"/>
              </a:solidFill>
              <a:effectLst/>
              <a:latin typeface="Aptos" panose="020B0004020202020204" pitchFamily="34" charset="0"/>
              <a:ea typeface="+mn-ea"/>
              <a:cs typeface="+mn-cs"/>
            </a:endParaRPr>
          </a:p>
          <a:p>
            <a:r>
              <a:rPr lang="de-DE" sz="1200" b="0" kern="1200" cap="none" dirty="0">
                <a:solidFill>
                  <a:schemeClr val="tx1"/>
                </a:solidFill>
                <a:effectLst/>
                <a:latin typeface="Aptos" panose="020B0004020202020204" pitchFamily="34" charset="0"/>
                <a:ea typeface="+mn-ea"/>
                <a:cs typeface="+mn-cs"/>
              </a:rPr>
              <a:t>Hintergrundinfos</a:t>
            </a:r>
            <a:r>
              <a:rPr lang="de-DE" sz="1200" b="0" kern="1200" cap="none" baseline="0" dirty="0">
                <a:solidFill>
                  <a:schemeClr val="tx1"/>
                </a:solidFill>
                <a:effectLst/>
                <a:latin typeface="Aptos" panose="020B0004020202020204" pitchFamily="34" charset="0"/>
                <a:ea typeface="+mn-ea"/>
                <a:cs typeface="+mn-cs"/>
              </a:rPr>
              <a:t>: </a:t>
            </a:r>
            <a:endParaRPr lang="de-DE" sz="1200" b="1" kern="1200" cap="none" baseline="0" dirty="0">
              <a:solidFill>
                <a:schemeClr val="tx1"/>
              </a:solidFill>
              <a:effectLst/>
              <a:latin typeface="Aptos" panose="020B0004020202020204" pitchFamily="34" charset="0"/>
              <a:ea typeface="+mn-ea"/>
              <a:cs typeface="+mn-cs"/>
            </a:endParaRPr>
          </a:p>
          <a:p>
            <a:r>
              <a:rPr lang="de-DE" dirty="0">
                <a:latin typeface="Aptos" panose="020B0004020202020204" pitchFamily="34" charset="0"/>
              </a:rPr>
              <a:t>Kathrin Lindner via YouTube: „Hi, ich bin Kathrin und auf diesem Kanal teile ich Tipps und Tricks zum Thema Wirtschaft, Geld &amp; Finanzen. Mein Ziel ist es, dir zu helfen das Thema persönliche Finanzen besser zu verstehen und langfristig ein Vermögen aufzubauen. Wenn du kein Video mehr verpassen möchtest, abonniere gern meinen Kanal und vernetze dich mit mir auf Insta oder TikTok.“</a:t>
            </a:r>
          </a:p>
          <a:p>
            <a:endParaRPr lang="de-DE" sz="1200" kern="1200" dirty="0">
              <a:solidFill>
                <a:schemeClr val="tx1"/>
              </a:solidFill>
              <a:effectLst/>
              <a:latin typeface="Aptos" panose="020B0004020202020204" pitchFamily="34" charset="0"/>
              <a:ea typeface="+mn-ea"/>
              <a:cs typeface="+mn-cs"/>
            </a:endParaRPr>
          </a:p>
          <a:p>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Homepage: https://kathrinlindner.com/de/ [Stand: 03.12.2025]:</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Hier gibt sie über sich selbst an: „Ich bin digitale Unternehmerin &amp; Content Creator. Ich unterstütze Unternehmen bei Themen wie der digitalen Transformation, Blockchain, Web 3, sowie der Entwicklung von digitalen und </a:t>
            </a:r>
            <a:r>
              <a:rPr lang="de-DE" sz="1200" kern="1200" baseline="0" dirty="0" err="1">
                <a:solidFill>
                  <a:schemeClr val="tx1"/>
                </a:solidFill>
                <a:effectLst/>
                <a:latin typeface="Aptos" panose="020B0004020202020204" pitchFamily="34" charset="0"/>
                <a:ea typeface="+mn-ea"/>
                <a:cs typeface="+mn-cs"/>
                <a:sym typeface="Wingdings" panose="05000000000000000000" pitchFamily="2" charset="2"/>
              </a:rPr>
              <a:t>Social</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Media Strategien. Nachdem ich mehr als ein Jahrzehnt in verschiedenen multinationalen Organisationen (Nike, Philips, Heineken, Carl Zeiss) und Start-ups in Deutschland, den Niederlanden, Frankreich, England und den USA gearbeitet habe, habe ich mich darauf spezialisiert, Unternehmen bei der Anpassung an neue Technologien und digitale Trends zu unterstützen. Darüber hinaus helfe ich Unternehmen, die Bedürfnisse verschiedener Generationen besser zu verstehen, um eine Geschäftsstrategie zu entwickeln, die den Bedürfnissen von Millennials und der Generation Z entspricht. Mein Ziel ist es, Unternehmen zu befähigen, diese Elemente erfolgreich in ihre Unternehmensvision und strategische Roadmap zu integrieren.“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kern="1200" baseline="0" dirty="0">
              <a:solidFill>
                <a:schemeClr val="tx1"/>
              </a:solidFill>
              <a:effectLst/>
              <a:latin typeface="Aptos" panose="020B0004020202020204" pitchFamily="34" charset="0"/>
              <a:ea typeface="+mn-ea"/>
              <a:cs typeface="+mn-cs"/>
              <a:sym typeface="Wingdings" panose="05000000000000000000" pitchFamily="2" charset="2"/>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Sie gibt in ihren Videos Finanztipps, macht aber auf ihrer eigenen Seite deutlich, dass sie als Content </a:t>
            </a:r>
            <a:r>
              <a:rPr lang="de-DE" sz="1200" kern="1200" baseline="0" dirty="0" err="1">
                <a:solidFill>
                  <a:schemeClr val="tx1"/>
                </a:solidFill>
                <a:effectLst/>
                <a:latin typeface="Aptos" panose="020B0004020202020204" pitchFamily="34" charset="0"/>
                <a:ea typeface="+mn-ea"/>
                <a:cs typeface="+mn-cs"/>
                <a:sym typeface="Wingdings" panose="05000000000000000000" pitchFamily="2" charset="2"/>
              </a:rPr>
              <a:t>Creatorin</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arbeitet – Hinweise auf Expertise im Finanzwesen finden sich nicht.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Ihr Aussagen zu ihren ehemaligen Arbeitgebern können nicht geprüft werden. Auf LinkedIn ist sie nicht zu finden.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Die Adresse im Impressum liegt in den USA.</a:t>
            </a:r>
          </a:p>
          <a:p>
            <a:endParaRPr lang="de-DE" sz="1200" kern="1200" dirty="0">
              <a:solidFill>
                <a:schemeClr val="tx1"/>
              </a:solidFill>
              <a:effectLst/>
              <a:latin typeface="Aptos" panose="020B0004020202020204" pitchFamily="34" charset="0"/>
              <a:ea typeface="+mn-ea"/>
              <a:cs typeface="+mn-cs"/>
            </a:endParaRP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Zahlen auf sozialen Plattformen [Stand: 03.12.2025]: </a:t>
            </a:r>
          </a:p>
          <a:p>
            <a:r>
              <a:rPr lang="de-DE" sz="1200" kern="1200" baseline="0" dirty="0" err="1">
                <a:solidFill>
                  <a:schemeClr val="tx1"/>
                </a:solidFill>
                <a:effectLst/>
                <a:latin typeface="Aptos" panose="020B0004020202020204" pitchFamily="34" charset="0"/>
                <a:ea typeface="+mn-ea"/>
                <a:cs typeface="+mn-cs"/>
                <a:sym typeface="Wingdings" panose="05000000000000000000" pitchFamily="2" charset="2"/>
              </a:rPr>
              <a:t>Youtube</a:t>
            </a:r>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 9880 Abonnenten bei 392 Videos – zuletzt vermehrt Videos zu persönlichen Inhalten und Lifestyle </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Instagram: 66.800 Follower [Stand: 03.12.2025] (es waren 70.000 Follower am 20.11.2023) bei 443 Beiträgen</a:t>
            </a:r>
          </a:p>
          <a:p>
            <a:r>
              <a:rPr lang="de-DE" sz="1200" kern="1200" baseline="0" dirty="0">
                <a:solidFill>
                  <a:schemeClr val="tx1"/>
                </a:solidFill>
                <a:effectLst/>
                <a:latin typeface="Aptos" panose="020B0004020202020204" pitchFamily="34" charset="0"/>
                <a:ea typeface="+mn-ea"/>
                <a:cs typeface="+mn-cs"/>
                <a:sym typeface="Wingdings" panose="05000000000000000000" pitchFamily="2" charset="2"/>
              </a:rPr>
              <a:t>TikTok: 278.1K Follower – Stand 91.12.2025 (es waren 290.7k Follower am 20.11.2023)</a:t>
            </a:r>
          </a:p>
          <a:p>
            <a:endParaRPr lang="de-DE" sz="1200" kern="1200" dirty="0">
              <a:solidFill>
                <a:schemeClr val="tx1"/>
              </a:solidFill>
              <a:effectLst/>
              <a:latin typeface="Aptos" panose="020B0004020202020204" pitchFamily="34" charset="0"/>
              <a:ea typeface="+mn-ea"/>
              <a:cs typeface="+mn-cs"/>
            </a:endParaRPr>
          </a:p>
          <a:p>
            <a:endParaRPr lang="de-DE" sz="1200" kern="1200" dirty="0">
              <a:solidFill>
                <a:schemeClr val="tx1"/>
              </a:solidFill>
              <a:effectLst/>
              <a:latin typeface="Aptos" panose="020B0004020202020204" pitchFamily="34" charset="0"/>
              <a:ea typeface="+mn-ea"/>
              <a:cs typeface="+mn-cs"/>
            </a:endParaRPr>
          </a:p>
          <a:p>
            <a:r>
              <a:rPr lang="de-DE" sz="1200" kern="1200" dirty="0">
                <a:solidFill>
                  <a:schemeClr val="tx1"/>
                </a:solidFill>
                <a:effectLst/>
                <a:latin typeface="Aptos" panose="020B0004020202020204" pitchFamily="34" charset="0"/>
                <a:ea typeface="+mn-ea"/>
                <a:cs typeface="+mn-cs"/>
              </a:rPr>
              <a:t>Es bleibt offen, woher</a:t>
            </a:r>
            <a:r>
              <a:rPr lang="de-DE" sz="1200" kern="1200" baseline="0" dirty="0">
                <a:solidFill>
                  <a:schemeClr val="tx1"/>
                </a:solidFill>
                <a:effectLst/>
                <a:latin typeface="Aptos" panose="020B0004020202020204" pitchFamily="34" charset="0"/>
                <a:ea typeface="+mn-ea"/>
                <a:cs typeface="+mn-cs"/>
              </a:rPr>
              <a:t> sie ihre Finanz-Expertise bezieht.</a:t>
            </a:r>
            <a:r>
              <a:rPr lang="de-DE" sz="1200" kern="1200" dirty="0">
                <a:solidFill>
                  <a:schemeClr val="tx1"/>
                </a:solidFill>
                <a:effectLst/>
                <a:latin typeface="Aptos" panose="020B0004020202020204" pitchFamily="34" charset="0"/>
                <a:ea typeface="+mn-ea"/>
                <a:cs typeface="+mn-cs"/>
              </a:rPr>
              <a:t> Selbst</a:t>
            </a:r>
            <a:r>
              <a:rPr lang="de-DE" sz="1200" kern="1200" baseline="0" dirty="0">
                <a:solidFill>
                  <a:schemeClr val="tx1"/>
                </a:solidFill>
                <a:effectLst/>
                <a:latin typeface="Aptos" panose="020B0004020202020204" pitchFamily="34" charset="0"/>
                <a:ea typeface="+mn-ea"/>
                <a:cs typeface="+mn-cs"/>
              </a:rPr>
              <a:t> bei einer intensiveren Recherche f</a:t>
            </a:r>
            <a:r>
              <a:rPr lang="de-DE" sz="1200" kern="1200" dirty="0">
                <a:solidFill>
                  <a:schemeClr val="tx1"/>
                </a:solidFill>
                <a:effectLst/>
                <a:latin typeface="Aptos" panose="020B0004020202020204" pitchFamily="34" charset="0"/>
                <a:ea typeface="+mn-ea"/>
                <a:cs typeface="+mn-cs"/>
              </a:rPr>
              <a:t>inden</a:t>
            </a:r>
            <a:r>
              <a:rPr lang="de-DE" sz="1200" kern="1200" baseline="0" dirty="0">
                <a:solidFill>
                  <a:schemeClr val="tx1"/>
                </a:solidFill>
                <a:effectLst/>
                <a:latin typeface="Aptos" panose="020B0004020202020204" pitchFamily="34" charset="0"/>
                <a:ea typeface="+mn-ea"/>
                <a:cs typeface="+mn-cs"/>
              </a:rPr>
              <a:t> sich keine Informationen über Kathrin Lindner, die nicht von ihr selbst stammen. </a:t>
            </a:r>
            <a:endParaRPr lang="de-DE" sz="1200" kern="1200" dirty="0">
              <a:solidFill>
                <a:schemeClr val="tx1"/>
              </a:solidFill>
              <a:effectLst/>
              <a:latin typeface="Aptos" panose="020B0004020202020204" pitchFamily="34" charset="0"/>
              <a:ea typeface="+mn-ea"/>
              <a:cs typeface="+mn-cs"/>
            </a:endParaRPr>
          </a:p>
        </p:txBody>
      </p:sp>
      <p:sp>
        <p:nvSpPr>
          <p:cNvPr id="4" name="Foliennummernplatzhalter 3">
            <a:extLst>
              <a:ext uri="{FF2B5EF4-FFF2-40B4-BE49-F238E27FC236}">
                <a16:creationId xmlns:a16="http://schemas.microsoft.com/office/drawing/2014/main" id="{FE9A873A-7BFD-53A6-3A37-3AE72BAF62B4}"/>
              </a:ext>
            </a:extLst>
          </p:cNvPr>
          <p:cNvSpPr>
            <a:spLocks noGrp="1"/>
          </p:cNvSpPr>
          <p:nvPr>
            <p:ph type="sldNum" sz="quarter" idx="5"/>
          </p:nvPr>
        </p:nvSpPr>
        <p:spPr/>
        <p:txBody>
          <a:bodyPr/>
          <a:lstStyle/>
          <a:p>
            <a:pPr>
              <a:defRPr/>
            </a:pPr>
            <a:fld id="{44B50A89-AEE9-454C-B2A9-437B137527E0}" type="slidenum">
              <a:rPr lang="de-DE" smtClean="0"/>
              <a:pPr>
                <a:defRPr/>
              </a:pPr>
              <a:t>16</a:t>
            </a:fld>
            <a:endParaRPr lang="de-DE"/>
          </a:p>
        </p:txBody>
      </p:sp>
    </p:spTree>
    <p:extLst>
      <p:ext uri="{BB962C8B-B14F-4D97-AF65-F5344CB8AC3E}">
        <p14:creationId xmlns:p14="http://schemas.microsoft.com/office/powerpoint/2010/main" val="3406172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814D1-255B-A267-7F3C-AD79E3D7F6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8B7718-B27F-6DBD-02D5-D00622E277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69D3D9E-7A41-2B0A-4311-5956D0CF4694}"/>
              </a:ext>
            </a:extLst>
          </p:cNvPr>
          <p:cNvSpPr>
            <a:spLocks noGrp="1"/>
          </p:cNvSpPr>
          <p:nvPr>
            <p:ph type="body" idx="1"/>
          </p:nvPr>
        </p:nvSpPr>
        <p:spPr/>
        <p:txBody>
          <a:bodyPr/>
          <a:lstStyle/>
          <a:p>
            <a:pPr algn="just">
              <a:lnSpc>
                <a:spcPct val="150000"/>
              </a:lnSpc>
              <a:spcBef>
                <a:spcPts val="720"/>
              </a:spcBef>
              <a:spcAft>
                <a:spcPts val="720"/>
              </a:spcAft>
            </a:pPr>
            <a:r>
              <a:rPr lang="de-DE" b="0" i="0" cap="none" dirty="0">
                <a:solidFill>
                  <a:srgbClr val="000000"/>
                </a:solidFill>
                <a:latin typeface="Aptos" panose="020B0004020202020204" pitchFamily="34" charset="0"/>
                <a:ea typeface="Calibri" panose="020F0502020204030204" pitchFamily="34" charset="0"/>
              </a:rPr>
              <a:t>Vorschlag</a:t>
            </a:r>
            <a:r>
              <a:rPr lang="de-DE" b="0" i="0" cap="none" baseline="0" dirty="0">
                <a:solidFill>
                  <a:srgbClr val="000000"/>
                </a:solidFill>
                <a:latin typeface="Aptos" panose="020B0004020202020204" pitchFamily="34" charset="0"/>
                <a:ea typeface="Calibri" panose="020F0502020204030204" pitchFamily="34" charset="0"/>
              </a:rPr>
              <a:t> Sprechtext</a:t>
            </a:r>
            <a:r>
              <a:rPr lang="de-DE" b="0" i="0" cap="none" dirty="0">
                <a:solidFill>
                  <a:srgbClr val="000000"/>
                </a:solidFill>
                <a:latin typeface="Aptos" panose="020B0004020202020204" pitchFamily="34" charset="0"/>
                <a:ea typeface="Calibri" panose="020F0502020204030204" pitchFamily="34" charset="0"/>
              </a:rPr>
              <a:t>:</a:t>
            </a:r>
          </a:p>
          <a:p>
            <a:pPr algn="just">
              <a:lnSpc>
                <a:spcPct val="150000"/>
              </a:lnSpc>
              <a:spcBef>
                <a:spcPts val="720"/>
              </a:spcBef>
              <a:spcAft>
                <a:spcPts val="720"/>
              </a:spcAft>
            </a:pPr>
            <a:endParaRPr lang="de-DE" b="0" i="0" cap="none"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Bef>
                <a:spcPts val="720"/>
              </a:spcBef>
              <a:spcAft>
                <a:spcPts val="720"/>
              </a:spcAft>
            </a:pPr>
            <a:r>
              <a:rPr lang="de-DE" b="0" i="1" cap="none" dirty="0">
                <a:solidFill>
                  <a:srgbClr val="000000"/>
                </a:solidFill>
                <a:latin typeface="Aptos" panose="020B0004020202020204" pitchFamily="34" charset="0"/>
                <a:ea typeface="Calibri" panose="020F0502020204030204" pitchFamily="34" charset="0"/>
              </a:rPr>
              <a:t>„Und hier Beispiel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dirty="0">
              <a:solidFill>
                <a:schemeClr val="tx1"/>
              </a:solidFill>
              <a:effectLst/>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Aptos" panose="020B0004020202020204" pitchFamily="34" charset="0"/>
                <a:ea typeface="+mn-ea"/>
                <a:cs typeface="+mn-cs"/>
              </a:rPr>
              <a:t>Link zum Video: </a:t>
            </a:r>
            <a:r>
              <a:rPr lang="de-DE" b="0" dirty="0">
                <a:latin typeface="Aptos" panose="020B0004020202020204" pitchFamily="34" charset="0"/>
                <a:hlinkClick r:id="rId3"/>
              </a:rPr>
              <a:t>https://www.youtube.com/watch?v=73_3icYYnT8</a:t>
            </a:r>
            <a:r>
              <a:rPr lang="de-DE" b="0" dirty="0">
                <a:latin typeface="Aptos" panose="020B0004020202020204" pitchFamily="34" charset="0"/>
              </a:rPr>
              <a:t> – bis maximal 2:36 Minute abspielen</a:t>
            </a:r>
          </a:p>
          <a:p>
            <a:endParaRPr lang="de-DE" sz="1200" b="0" kern="1200" dirty="0">
              <a:solidFill>
                <a:schemeClr val="tx1"/>
              </a:solidFill>
              <a:effectLst/>
              <a:latin typeface="Aptos" panose="020B0004020202020204" pitchFamily="34" charset="0"/>
              <a:ea typeface="+mn-ea"/>
              <a:cs typeface="+mn-cs"/>
            </a:endParaRPr>
          </a:p>
          <a:p>
            <a:r>
              <a:rPr lang="de-DE" sz="1200" b="0" kern="1200" cap="none" dirty="0">
                <a:solidFill>
                  <a:schemeClr val="tx1"/>
                </a:solidFill>
                <a:effectLst/>
                <a:latin typeface="Aptos" panose="020B0004020202020204" pitchFamily="34" charset="0"/>
                <a:ea typeface="+mn-ea"/>
                <a:cs typeface="+mn-cs"/>
              </a:rPr>
              <a:t>Hintergrundinfos</a:t>
            </a:r>
            <a:r>
              <a:rPr lang="de-DE" sz="1200" b="0" kern="1200" cap="none" baseline="0" dirty="0">
                <a:solidFill>
                  <a:schemeClr val="tx1"/>
                </a:solidFill>
                <a:effectLst/>
                <a:latin typeface="Aptos" panose="020B0004020202020204" pitchFamily="34" charset="0"/>
                <a:ea typeface="+mn-ea"/>
                <a:cs typeface="+mn-cs"/>
              </a:rPr>
              <a:t>: </a:t>
            </a:r>
          </a:p>
          <a:p>
            <a:endParaRPr lang="de-DE" sz="1200" b="0" kern="1200" cap="none" baseline="0" dirty="0">
              <a:solidFill>
                <a:schemeClr val="tx1"/>
              </a:solidFill>
              <a:effectLst/>
              <a:latin typeface="Aptos" panose="020B0004020202020204" pitchFamily="34" charset="0"/>
              <a:ea typeface="+mn-ea"/>
              <a:cs typeface="+mn-cs"/>
            </a:endParaRPr>
          </a:p>
          <a:p>
            <a:r>
              <a:rPr lang="de-DE" sz="1200" b="0" kern="1200" baseline="0" dirty="0">
                <a:solidFill>
                  <a:schemeClr val="tx1"/>
                </a:solidFill>
                <a:effectLst/>
                <a:latin typeface="Aptos" panose="020B0004020202020204" pitchFamily="34" charset="0"/>
                <a:ea typeface="+mn-ea"/>
                <a:cs typeface="+mn-cs"/>
              </a:rPr>
              <a:t>Thomas Kehl bietet mit seiner Firma Finanzfluss eine Vielzahl an Informationsvideos und Podcasts zu verschiedenen Finanzthemen an. </a:t>
            </a:r>
          </a:p>
          <a:p>
            <a:r>
              <a:rPr lang="de-DE" sz="1200" b="0" kern="1200" dirty="0">
                <a:solidFill>
                  <a:schemeClr val="tx1"/>
                </a:solidFill>
                <a:effectLst/>
                <a:latin typeface="Aptos" panose="020B0004020202020204" pitchFamily="34" charset="0"/>
                <a:ea typeface="+mn-ea"/>
                <a:cs typeface="+mn-cs"/>
              </a:rPr>
              <a:t>„Der gelernte Bankkaufmann studierte Finanzen und BWL an der Frankfurt School </a:t>
            </a:r>
            <a:r>
              <a:rPr lang="de-DE" sz="1200" b="0" kern="1200" dirty="0" err="1">
                <a:solidFill>
                  <a:schemeClr val="tx1"/>
                </a:solidFill>
                <a:effectLst/>
                <a:latin typeface="Aptos" panose="020B0004020202020204" pitchFamily="34" charset="0"/>
                <a:ea typeface="+mn-ea"/>
                <a:cs typeface="+mn-cs"/>
              </a:rPr>
              <a:t>of</a:t>
            </a:r>
            <a:r>
              <a:rPr lang="de-DE" sz="1200" b="0" kern="1200" dirty="0">
                <a:solidFill>
                  <a:schemeClr val="tx1"/>
                </a:solidFill>
                <a:effectLst/>
                <a:latin typeface="Aptos" panose="020B0004020202020204" pitchFamily="34" charset="0"/>
                <a:ea typeface="+mn-ea"/>
                <a:cs typeface="+mn-cs"/>
              </a:rPr>
              <a:t> Finance and Management und der ESCP Europe in Paris und London und arbeitete mehrere Jahre als Investmentbanker. 2016 gründete er »Finanzfluss«, um die finanzielle Bildung im deutschsprachigen Raum zu fördern. Mit dem größten Finanzkanal auf YouTube im deutschsprachigen Raum begeistert er mittlerweile über 3 Millionen Menschen im Monat für die Themen Finanzen &amp; Geldanlage.“ (Quelle: https://www.ullstein.de/urheberinnen/thomas-kehl)</a:t>
            </a:r>
          </a:p>
          <a:p>
            <a:endParaRPr lang="de-DE" sz="1200" b="0" kern="1200" dirty="0">
              <a:solidFill>
                <a:schemeClr val="tx1"/>
              </a:solidFill>
              <a:effectLst/>
              <a:latin typeface="Aptos" panose="020B0004020202020204" pitchFamily="34" charset="0"/>
              <a:ea typeface="+mn-ea"/>
              <a:cs typeface="+mn-cs"/>
            </a:endParaRPr>
          </a:p>
          <a:p>
            <a:r>
              <a:rPr lang="de-DE" sz="1200" b="0" kern="1200" dirty="0">
                <a:solidFill>
                  <a:schemeClr val="tx1"/>
                </a:solidFill>
                <a:effectLst/>
                <a:latin typeface="Aptos" panose="020B0004020202020204" pitchFamily="34" charset="0"/>
                <a:ea typeface="+mn-ea"/>
                <a:cs typeface="+mn-cs"/>
              </a:rPr>
              <a:t>Das</a:t>
            </a:r>
            <a:r>
              <a:rPr lang="de-DE" sz="1200" b="0" kern="1200" baseline="0" dirty="0">
                <a:solidFill>
                  <a:schemeClr val="tx1"/>
                </a:solidFill>
                <a:effectLst/>
                <a:latin typeface="Aptos" panose="020B0004020202020204" pitchFamily="34" charset="0"/>
                <a:ea typeface="+mn-ea"/>
                <a:cs typeface="+mn-cs"/>
              </a:rPr>
              <a:t> ist die Internet-Seite von Finanzfluss: </a:t>
            </a:r>
            <a:r>
              <a:rPr lang="de-DE" sz="1200" b="0" kern="1200" dirty="0">
                <a:solidFill>
                  <a:schemeClr val="tx1"/>
                </a:solidFill>
                <a:effectLst/>
                <a:latin typeface="Aptos" panose="020B0004020202020204" pitchFamily="34" charset="0"/>
                <a:ea typeface="+mn-ea"/>
                <a:cs typeface="+mn-cs"/>
              </a:rPr>
              <a:t>https://www.finanzfluss.de/ueber-uns/</a:t>
            </a:r>
            <a:r>
              <a:rPr lang="de-DE" sz="1200" b="0" kern="1200" baseline="0" dirty="0">
                <a:solidFill>
                  <a:schemeClr val="tx1"/>
                </a:solidFill>
                <a:effectLst/>
                <a:latin typeface="Aptos" panose="020B0004020202020204" pitchFamily="34" charset="0"/>
                <a:ea typeface="+mn-ea"/>
                <a:cs typeface="+mn-cs"/>
              </a:rPr>
              <a:t> </a:t>
            </a:r>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 hier werden alle </a:t>
            </a:r>
            <a:r>
              <a:rPr lang="de-DE" sz="1200" b="0" kern="1200" baseline="0" dirty="0" err="1">
                <a:solidFill>
                  <a:schemeClr val="tx1"/>
                </a:solidFill>
                <a:effectLst/>
                <a:latin typeface="Aptos" panose="020B0004020202020204" pitchFamily="34" charset="0"/>
                <a:ea typeface="+mn-ea"/>
                <a:cs typeface="+mn-cs"/>
                <a:sym typeface="Wingdings" panose="05000000000000000000" pitchFamily="2" charset="2"/>
              </a:rPr>
              <a:t>Mitarbeiter:innen</a:t>
            </a:r>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 vorgestellt und aufgeklärt, wie sie sich finanzieren. </a:t>
            </a:r>
          </a:p>
          <a:p>
            <a:endParaRPr lang="de-DE" sz="1200" b="0" kern="1200" baseline="0" dirty="0">
              <a:solidFill>
                <a:schemeClr val="tx1"/>
              </a:solidFill>
              <a:effectLst/>
              <a:latin typeface="Aptos" panose="020B0004020202020204" pitchFamily="34" charset="0"/>
              <a:ea typeface="+mn-ea"/>
              <a:cs typeface="+mn-cs"/>
              <a:sym typeface="Wingdings" panose="05000000000000000000" pitchFamily="2" charset="2"/>
            </a:endParaRPr>
          </a:p>
          <a:p>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Zahlen auf sozialen Plattformen für Finanzfluss [Stand: 03.11.2025]: </a:t>
            </a:r>
          </a:p>
          <a:p>
            <a:r>
              <a:rPr lang="de-DE" sz="1200" b="0" kern="1200" baseline="0" dirty="0" err="1">
                <a:solidFill>
                  <a:schemeClr val="tx1"/>
                </a:solidFill>
                <a:effectLst/>
                <a:latin typeface="Aptos" panose="020B0004020202020204" pitchFamily="34" charset="0"/>
                <a:ea typeface="+mn-ea"/>
                <a:cs typeface="+mn-cs"/>
                <a:sym typeface="Wingdings" panose="05000000000000000000" pitchFamily="2" charset="2"/>
              </a:rPr>
              <a:t>Youtube</a:t>
            </a:r>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 1,55 Millionen Abonnenten bei 2150 Videos</a:t>
            </a:r>
          </a:p>
          <a:p>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Instagram: 638.000 Follower bei 3.136 Beiträgen</a:t>
            </a:r>
          </a:p>
          <a:p>
            <a:r>
              <a:rPr lang="de-DE" sz="1200" b="0" kern="1200" baseline="0" dirty="0">
                <a:solidFill>
                  <a:schemeClr val="tx1"/>
                </a:solidFill>
                <a:effectLst/>
                <a:latin typeface="Aptos" panose="020B0004020202020204" pitchFamily="34" charset="0"/>
                <a:ea typeface="+mn-ea"/>
                <a:cs typeface="+mn-cs"/>
                <a:sym typeface="Wingdings" panose="05000000000000000000" pitchFamily="2" charset="2"/>
              </a:rPr>
              <a:t>TikTok: 131.9k Follower</a:t>
            </a:r>
          </a:p>
          <a:p>
            <a:r>
              <a:rPr lang="de-DE" sz="1200" b="0" kern="1200" dirty="0">
                <a:solidFill>
                  <a:schemeClr val="tx1"/>
                </a:solidFill>
                <a:effectLst/>
                <a:latin typeface="Aptos" panose="020B0004020202020204" pitchFamily="34" charset="0"/>
                <a:ea typeface="+mn-ea"/>
                <a:cs typeface="+mn-cs"/>
              </a:rPr>
              <a:t>Podcasts auf verschiedenen Kanälen: https://www.finanzfluss.de/podcast/</a:t>
            </a:r>
          </a:p>
          <a:p>
            <a:endParaRPr lang="de-DE" sz="1200" b="0" kern="1200" dirty="0">
              <a:solidFill>
                <a:schemeClr val="tx1"/>
              </a:solidFill>
              <a:effectLst/>
              <a:latin typeface="Aptos" panose="020B0004020202020204" pitchFamily="34" charset="0"/>
              <a:ea typeface="+mn-ea"/>
              <a:cs typeface="+mn-cs"/>
            </a:endParaRPr>
          </a:p>
          <a:p>
            <a:r>
              <a:rPr lang="de-DE" sz="1200" b="0" kern="1200" dirty="0" err="1">
                <a:solidFill>
                  <a:schemeClr val="tx1"/>
                </a:solidFill>
                <a:effectLst/>
                <a:latin typeface="Aptos" panose="020B0004020202020204" pitchFamily="34" charset="0"/>
                <a:ea typeface="+mn-ea"/>
                <a:cs typeface="+mn-cs"/>
              </a:rPr>
              <a:t>Kooperationspartner:innen</a:t>
            </a:r>
            <a:r>
              <a:rPr lang="de-DE" sz="1200" b="0" kern="1200" baseline="0" dirty="0">
                <a:solidFill>
                  <a:schemeClr val="tx1"/>
                </a:solidFill>
                <a:effectLst/>
                <a:latin typeface="Aptos" panose="020B0004020202020204" pitchFamily="34" charset="0"/>
                <a:ea typeface="+mn-ea"/>
                <a:cs typeface="+mn-cs"/>
              </a:rPr>
              <a:t> werden mit folgendem Hinweis mit einem Sternchen versehen: </a:t>
            </a:r>
            <a:r>
              <a:rPr lang="de-DE" b="0" dirty="0">
                <a:latin typeface="Aptos" panose="020B0004020202020204" pitchFamily="34" charset="0"/>
              </a:rPr>
              <a:t>* Hierbei handelt es sich um einen Werbe- oder einen </a:t>
            </a:r>
            <a:r>
              <a:rPr lang="de-DE" b="0" dirty="0" err="1">
                <a:latin typeface="Aptos" panose="020B0004020202020204" pitchFamily="34" charset="0"/>
              </a:rPr>
              <a:t>Affiliate</a:t>
            </a:r>
            <a:r>
              <a:rPr lang="de-DE" b="0" dirty="0">
                <a:latin typeface="Aptos" panose="020B0004020202020204" pitchFamily="34" charset="0"/>
              </a:rPr>
              <a:t>-Link. Wenn du auf diesen Link klickst, etwas kaufst oder abschließt, erhalten wir (je nach Anbieter) eine Provision. Dir entstehen dadurch keine Mehrkosten und du unterstützt unser Projekt. Wir danken dir für deinen Support! - https://www.finanzfluss.de/so-verdienen-wir-geld/ [Stand: 03.12.2025]</a:t>
            </a:r>
          </a:p>
          <a:p>
            <a:endParaRPr lang="de-DE" sz="1200" b="0" kern="1200" dirty="0">
              <a:solidFill>
                <a:schemeClr val="tx1"/>
              </a:solidFill>
              <a:effectLst/>
              <a:latin typeface="Aptos" panose="020B0004020202020204" pitchFamily="34" charset="0"/>
              <a:ea typeface="+mn-ea"/>
              <a:cs typeface="+mn-cs"/>
            </a:endParaRPr>
          </a:p>
          <a:p>
            <a:r>
              <a:rPr lang="de-DE" sz="1200" b="0" kern="1200" dirty="0">
                <a:solidFill>
                  <a:schemeClr val="tx1"/>
                </a:solidFill>
                <a:effectLst/>
                <a:latin typeface="Aptos" panose="020B0004020202020204" pitchFamily="34" charset="0"/>
                <a:ea typeface="+mn-ea"/>
                <a:cs typeface="+mn-cs"/>
              </a:rPr>
              <a:t>Thomas</a:t>
            </a:r>
            <a:r>
              <a:rPr lang="de-DE" sz="1200" b="0" kern="1200" baseline="0" dirty="0">
                <a:solidFill>
                  <a:schemeClr val="tx1"/>
                </a:solidFill>
                <a:effectLst/>
                <a:latin typeface="Aptos" panose="020B0004020202020204" pitchFamily="34" charset="0"/>
                <a:ea typeface="+mn-ea"/>
                <a:cs typeface="+mn-cs"/>
              </a:rPr>
              <a:t> Kehl und seine Firma Finanzfluss zeigen transparent auf, wie sie sich finanzieren. Die Expertise der </a:t>
            </a:r>
            <a:r>
              <a:rPr lang="de-DE" sz="1200" b="0" kern="1200" baseline="0" dirty="0" err="1">
                <a:solidFill>
                  <a:schemeClr val="tx1"/>
                </a:solidFill>
                <a:effectLst/>
                <a:latin typeface="Aptos" panose="020B0004020202020204" pitchFamily="34" charset="0"/>
                <a:ea typeface="+mn-ea"/>
                <a:cs typeface="+mn-cs"/>
              </a:rPr>
              <a:t>Mitarbeiter:innen</a:t>
            </a:r>
            <a:r>
              <a:rPr lang="de-DE" sz="1200" b="0" kern="1200" baseline="0" dirty="0">
                <a:solidFill>
                  <a:schemeClr val="tx1"/>
                </a:solidFill>
                <a:effectLst/>
                <a:latin typeface="Aptos" panose="020B0004020202020204" pitchFamily="34" charset="0"/>
                <a:ea typeface="+mn-ea"/>
                <a:cs typeface="+mn-cs"/>
              </a:rPr>
              <a:t> im Team wird offen gelegt und kann über weitere Quellen geprüft werden. Ihre Tipps zielen eher auf Information und einen kritischen Blick auf das eigene Konsumverhalten. Anlagetipps werden mit allen Möglichkeiten und Risiken aufgezeigt.</a:t>
            </a:r>
            <a:endParaRPr lang="de-DE" sz="1200" b="0" kern="1200" dirty="0">
              <a:solidFill>
                <a:schemeClr val="tx1"/>
              </a:solidFill>
              <a:effectLst/>
              <a:latin typeface="Aptos" panose="020B0004020202020204" pitchFamily="34" charset="0"/>
              <a:ea typeface="+mn-ea"/>
              <a:cs typeface="+mn-cs"/>
            </a:endParaRPr>
          </a:p>
        </p:txBody>
      </p:sp>
      <p:sp>
        <p:nvSpPr>
          <p:cNvPr id="4" name="Foliennummernplatzhalter 3">
            <a:extLst>
              <a:ext uri="{FF2B5EF4-FFF2-40B4-BE49-F238E27FC236}">
                <a16:creationId xmlns:a16="http://schemas.microsoft.com/office/drawing/2014/main" id="{65B86AA4-2974-3254-FD78-89665A8E0985}"/>
              </a:ext>
            </a:extLst>
          </p:cNvPr>
          <p:cNvSpPr>
            <a:spLocks noGrp="1"/>
          </p:cNvSpPr>
          <p:nvPr>
            <p:ph type="sldNum" sz="quarter" idx="5"/>
          </p:nvPr>
        </p:nvSpPr>
        <p:spPr/>
        <p:txBody>
          <a:bodyPr/>
          <a:lstStyle/>
          <a:p>
            <a:pPr>
              <a:defRPr/>
            </a:pPr>
            <a:fld id="{44B50A89-AEE9-454C-B2A9-437B137527E0}" type="slidenum">
              <a:rPr lang="de-DE" smtClean="0"/>
              <a:pPr>
                <a:defRPr/>
              </a:pPr>
              <a:t>17</a:t>
            </a:fld>
            <a:endParaRPr lang="de-DE"/>
          </a:p>
        </p:txBody>
      </p:sp>
    </p:spTree>
    <p:extLst>
      <p:ext uri="{BB962C8B-B14F-4D97-AF65-F5344CB8AC3E}">
        <p14:creationId xmlns:p14="http://schemas.microsoft.com/office/powerpoint/2010/main" val="17555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cap="none" dirty="0">
                <a:latin typeface="Aptos" panose="020B0004020202020204" pitchFamily="34" charset="0"/>
              </a:rPr>
              <a:t>Sprechtext (Vorschlag):</a:t>
            </a:r>
          </a:p>
          <a:p>
            <a:endParaRPr lang="de-DE" b="0" cap="none" dirty="0">
              <a:latin typeface="Aptos" panose="020B0004020202020204" pitchFamily="34" charset="0"/>
            </a:endParaRPr>
          </a:p>
          <a:p>
            <a:r>
              <a:rPr lang="de-DE" b="0" i="1" cap="none" dirty="0">
                <a:latin typeface="Aptos" panose="020B0004020202020204" pitchFamily="34" charset="0"/>
              </a:rPr>
              <a:t>„Nachdem wir uns die verschiedenen Beispiele von </a:t>
            </a:r>
            <a:r>
              <a:rPr lang="de-DE" b="0" i="1" cap="none" dirty="0" err="1">
                <a:latin typeface="Aptos" panose="020B0004020202020204" pitchFamily="34" charset="0"/>
              </a:rPr>
              <a:t>Finanz-Tipp-Geber:innen</a:t>
            </a:r>
            <a:r>
              <a:rPr lang="de-DE" b="0" i="1" cap="none" baseline="0" dirty="0">
                <a:latin typeface="Aptos" panose="020B0004020202020204" pitchFamily="34" charset="0"/>
              </a:rPr>
              <a:t> </a:t>
            </a:r>
            <a:r>
              <a:rPr lang="de-DE" b="0" i="1" cap="none" dirty="0">
                <a:latin typeface="Aptos" panose="020B0004020202020204" pitchFamily="34" charset="0"/>
              </a:rPr>
              <a:t>angeschaut haben, was sind eure Eindrücke? Hat euch etwas besonders angesprochen oder völlig abgeschreckt? Was denkt</a:t>
            </a:r>
            <a:r>
              <a:rPr lang="de-DE" b="0" i="1" cap="none" baseline="0" dirty="0">
                <a:latin typeface="Aptos" panose="020B0004020202020204" pitchFamily="34" charset="0"/>
              </a:rPr>
              <a:t> ihr, w</a:t>
            </a:r>
            <a:r>
              <a:rPr lang="de-DE" b="0" i="1" cap="none" dirty="0">
                <a:latin typeface="Aptos" panose="020B0004020202020204" pitchFamily="34" charset="0"/>
              </a:rPr>
              <a:t>elche Beispiele sind eher unseriös? Wie begründet ihr eure Meinung?“</a:t>
            </a:r>
          </a:p>
          <a:p>
            <a:endParaRPr lang="de-DE" b="0" cap="none" dirty="0">
              <a:latin typeface="Aptos" panose="020B0004020202020204" pitchFamily="34" charset="0"/>
            </a:endParaRPr>
          </a:p>
          <a:p>
            <a:r>
              <a:rPr lang="de-DE" b="0" cap="none" dirty="0">
                <a:latin typeface="Aptos" panose="020B0004020202020204" pitchFamily="34" charset="0"/>
              </a:rPr>
              <a:t>Hinweis: </a:t>
            </a:r>
          </a:p>
          <a:p>
            <a:endParaRPr lang="de-DE" b="0" cap="none" dirty="0">
              <a:latin typeface="Aptos" panose="020B0004020202020204" pitchFamily="34" charset="0"/>
            </a:endParaRPr>
          </a:p>
          <a:p>
            <a:r>
              <a:rPr lang="de-DE" b="0" cap="none" dirty="0">
                <a:latin typeface="Aptos" panose="020B0004020202020204" pitchFamily="34" charset="0"/>
              </a:rPr>
              <a:t>Die </a:t>
            </a:r>
            <a:r>
              <a:rPr lang="de-DE" b="0" cap="none" dirty="0" err="1">
                <a:latin typeface="Aptos" panose="020B0004020202020204" pitchFamily="34" charset="0"/>
              </a:rPr>
              <a:t>Trainer:innen</a:t>
            </a:r>
            <a:r>
              <a:rPr lang="de-DE" b="0" cap="none" dirty="0">
                <a:latin typeface="Aptos" panose="020B0004020202020204" pitchFamily="34" charset="0"/>
              </a:rPr>
              <a:t> sammeln die Rückmeldungen und werten diese mit den Jugendlichen aus, indem sie die Beispiele vergleichen und deren Ähnlichkeiten und Unterschiede deutlich machen. So lange bleibt diese Folie angezeigt. Noch nicht auf die nächste Folie springen. Sie soll erst für die abschließende Zusammenfassung genutzt werden. </a:t>
            </a:r>
          </a:p>
          <a:p>
            <a:endParaRPr lang="de-DE" b="0" cap="none" dirty="0">
              <a:latin typeface="Aptos" panose="020B0004020202020204" pitchFamily="34" charset="0"/>
            </a:endParaRPr>
          </a:p>
          <a:p>
            <a:r>
              <a:rPr lang="de-DE" sz="1200" kern="1200" dirty="0">
                <a:solidFill>
                  <a:schemeClr val="tx1"/>
                </a:solidFill>
                <a:effectLst/>
                <a:latin typeface="Aptos" panose="020B0004020202020204" pitchFamily="34" charset="0"/>
                <a:ea typeface="+mn-ea"/>
                <a:cs typeface="+mn-cs"/>
              </a:rPr>
              <a:t>Hinweis vom vzbv</a:t>
            </a:r>
            <a:r>
              <a:rPr lang="de-DE" sz="1200" kern="1200" baseline="0" dirty="0">
                <a:solidFill>
                  <a:schemeClr val="tx1"/>
                </a:solidFill>
                <a:effectLst/>
                <a:latin typeface="Aptos" panose="020B0004020202020204" pitchFamily="34" charset="0"/>
                <a:ea typeface="+mn-ea"/>
                <a:cs typeface="+mn-cs"/>
              </a:rPr>
              <a:t>: </a:t>
            </a:r>
          </a:p>
          <a:p>
            <a:endParaRPr lang="de-DE" sz="1200" kern="1200" baseline="0" dirty="0">
              <a:solidFill>
                <a:schemeClr val="tx1"/>
              </a:solidFill>
              <a:effectLst/>
              <a:latin typeface="Aptos" panose="020B0004020202020204" pitchFamily="34" charset="0"/>
              <a:ea typeface="+mn-ea"/>
              <a:cs typeface="+mn-cs"/>
            </a:endParaRPr>
          </a:p>
          <a:p>
            <a:r>
              <a:rPr lang="de-DE" sz="1200" kern="1200" dirty="0">
                <a:solidFill>
                  <a:schemeClr val="tx1"/>
                </a:solidFill>
                <a:effectLst/>
                <a:latin typeface="Aptos" panose="020B0004020202020204" pitchFamily="34" charset="0"/>
                <a:ea typeface="+mn-ea"/>
                <a:cs typeface="+mn-cs"/>
              </a:rPr>
              <a:t>Die ersten drei</a:t>
            </a:r>
            <a:r>
              <a:rPr lang="de-DE" sz="1200" kern="1200" baseline="0" dirty="0">
                <a:solidFill>
                  <a:schemeClr val="tx1"/>
                </a:solidFill>
                <a:effectLst/>
                <a:latin typeface="Aptos" panose="020B0004020202020204" pitchFamily="34" charset="0"/>
                <a:ea typeface="+mn-ea"/>
                <a:cs typeface="+mn-cs"/>
              </a:rPr>
              <a:t> Beispiele</a:t>
            </a:r>
            <a:r>
              <a:rPr lang="de-DE" sz="1200" kern="1200" dirty="0">
                <a:solidFill>
                  <a:schemeClr val="tx1"/>
                </a:solidFill>
                <a:effectLst/>
                <a:latin typeface="Aptos" panose="020B0004020202020204" pitchFamily="34" charset="0"/>
                <a:ea typeface="+mn-ea"/>
                <a:cs typeface="+mn-cs"/>
              </a:rPr>
              <a:t> sind in der Tat nicht vorbildlich, von unserer Seite eher unseriös einzustufen. Aber man sollte dazu sagen, dass sie noch keinen Betrug darstellen, soweit wir</a:t>
            </a:r>
            <a:r>
              <a:rPr lang="de-DE" sz="1200" kern="1200" baseline="0" dirty="0">
                <a:solidFill>
                  <a:schemeClr val="tx1"/>
                </a:solidFill>
                <a:effectLst/>
                <a:latin typeface="Aptos" panose="020B0004020202020204" pitchFamily="34" charset="0"/>
                <a:ea typeface="+mn-ea"/>
                <a:cs typeface="+mn-cs"/>
              </a:rPr>
              <a:t> es beurteilen können</a:t>
            </a:r>
            <a:r>
              <a:rPr lang="de-DE" sz="1200" kern="1200" dirty="0">
                <a:solidFill>
                  <a:schemeClr val="tx1"/>
                </a:solidFill>
                <a:effectLst/>
                <a:latin typeface="Aptos" panose="020B0004020202020204" pitchFamily="34" charset="0"/>
                <a:ea typeface="+mn-ea"/>
                <a:cs typeface="+mn-cs"/>
              </a:rPr>
              <a:t>. </a:t>
            </a:r>
            <a:r>
              <a:rPr lang="de-DE" sz="1200" kern="1200" dirty="0">
                <a:solidFill>
                  <a:schemeClr val="tx1"/>
                </a:solidFill>
                <a:effectLst/>
                <a:latin typeface="+mn-lt"/>
                <a:ea typeface="+mn-ea"/>
                <a:cs typeface="+mn-cs"/>
              </a:rPr>
              <a:t>Thomas Kehl ist aber auch nicht ganz unabhängig – </a:t>
            </a:r>
            <a:r>
              <a:rPr lang="de-DE" sz="1200" kern="1200" dirty="0" err="1">
                <a:solidFill>
                  <a:schemeClr val="tx1"/>
                </a:solidFill>
                <a:effectLst/>
                <a:latin typeface="+mn-lt"/>
                <a:ea typeface="+mn-ea"/>
                <a:cs typeface="+mn-cs"/>
              </a:rPr>
              <a:t>finanzfluss</a:t>
            </a:r>
            <a:r>
              <a:rPr lang="de-DE" sz="1200" kern="1200" dirty="0">
                <a:solidFill>
                  <a:schemeClr val="tx1"/>
                </a:solidFill>
                <a:effectLst/>
                <a:latin typeface="+mn-lt"/>
                <a:ea typeface="+mn-ea"/>
                <a:cs typeface="+mn-cs"/>
              </a:rPr>
              <a:t> hat ein Verkaufsinteresse.</a:t>
            </a:r>
            <a:endParaRPr lang="de-DE" b="0" cap="none" dirty="0">
              <a:latin typeface="Aptos" panose="020B0004020202020204" pitchFamily="34" charset="0"/>
            </a:endParaRPr>
          </a:p>
          <a:p>
            <a:endParaRPr lang="de-DE" b="0" cap="non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18</a:t>
            </a:fld>
            <a:endParaRPr lang="de-DE"/>
          </a:p>
        </p:txBody>
      </p:sp>
    </p:spTree>
    <p:extLst>
      <p:ext uri="{BB962C8B-B14F-4D97-AF65-F5344CB8AC3E}">
        <p14:creationId xmlns:p14="http://schemas.microsoft.com/office/powerpoint/2010/main" val="344491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F4B4-F406-A20D-8C84-BD83E8F525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61703F-1E2F-FA0E-D8A3-FD1F4068B7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F397002-CDA2-5E7B-6E11-BE176FD62BB4}"/>
              </a:ext>
            </a:extLst>
          </p:cNvPr>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„Mit Blick auf die Beispiel-Videos, könnt ihr folgende Fragen beantworten?“</a:t>
            </a:r>
          </a:p>
          <a:p>
            <a:endParaRPr lang="de-DE" i="1" dirty="0">
              <a:latin typeface="Aptos" panose="020B0004020202020204" pitchFamily="34" charset="0"/>
            </a:endParaRPr>
          </a:p>
          <a:p>
            <a:endParaRPr lang="de-DE" dirty="0">
              <a:latin typeface="Aptos" panose="020B0004020202020204" pitchFamily="34" charset="0"/>
            </a:endParaRPr>
          </a:p>
        </p:txBody>
      </p:sp>
      <p:sp>
        <p:nvSpPr>
          <p:cNvPr id="4" name="Foliennummernplatzhalter 3">
            <a:extLst>
              <a:ext uri="{FF2B5EF4-FFF2-40B4-BE49-F238E27FC236}">
                <a16:creationId xmlns:a16="http://schemas.microsoft.com/office/drawing/2014/main" id="{4A891427-0E01-89B7-D919-1947E6E585E9}"/>
              </a:ext>
            </a:extLst>
          </p:cNvPr>
          <p:cNvSpPr>
            <a:spLocks noGrp="1"/>
          </p:cNvSpPr>
          <p:nvPr>
            <p:ph type="sldNum" sz="quarter" idx="5"/>
          </p:nvPr>
        </p:nvSpPr>
        <p:spPr/>
        <p:txBody>
          <a:bodyPr/>
          <a:lstStyle/>
          <a:p>
            <a:pPr>
              <a:defRPr/>
            </a:pPr>
            <a:fld id="{44B50A89-AEE9-454C-B2A9-437B137527E0}" type="slidenum">
              <a:rPr lang="de-DE" smtClean="0"/>
              <a:pPr>
                <a:defRPr/>
              </a:pPr>
              <a:t>19</a:t>
            </a:fld>
            <a:endParaRPr lang="de-DE"/>
          </a:p>
        </p:txBody>
      </p:sp>
    </p:spTree>
    <p:extLst>
      <p:ext uri="{BB962C8B-B14F-4D97-AF65-F5344CB8AC3E}">
        <p14:creationId xmlns:p14="http://schemas.microsoft.com/office/powerpoint/2010/main" val="103597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„In diesem Workshop wollen wir mit euch zusammen Antworten auf folgende Fragen finden: Warum sollten wir kritisch sein bei Finanz-Tipps in sozialen Medien? Warum sind gerade </a:t>
            </a:r>
            <a:r>
              <a:rPr lang="de-DE" i="1" dirty="0" err="1">
                <a:latin typeface="Aptos" panose="020B0004020202020204" pitchFamily="34" charset="0"/>
              </a:rPr>
              <a:t>Finfluencer:innen</a:t>
            </a:r>
            <a:r>
              <a:rPr lang="de-DE" i="1" dirty="0">
                <a:latin typeface="Aptos" panose="020B0004020202020204" pitchFamily="34" charset="0"/>
              </a:rPr>
              <a:t> ein Thema bei Jugendlichen? Was sollte ich unbedingt über das Investieren bei Finanzanlagen wissen? Wie erkenne ich unseriöse Finanz-Tipps?“ </a:t>
            </a: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262117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F4C18-DFC4-1C2E-F243-09A76FE5601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8EEDE4-8066-4835-73ED-603FAE79A5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B1C426-B65F-69B1-FE80-D4ED3620F3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a:latin typeface="Aptos" panose="020B0004020202020204" pitchFamily="34" charset="0"/>
              </a:rPr>
              <a:t>Hinweis: Diese Folie erst als</a:t>
            </a:r>
            <a:r>
              <a:rPr lang="de-DE" b="0" cap="none" baseline="0" dirty="0">
                <a:latin typeface="Aptos" panose="020B0004020202020204" pitchFamily="34" charset="0"/>
              </a:rPr>
              <a:t> Abschluss zeigen und für die Zusammenfassung nutzen. </a:t>
            </a:r>
            <a:endParaRPr lang="de-DE" b="0" cap="none"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a:latin typeface="Aptos" panose="020B0004020202020204" pitchFamily="34" charset="0"/>
              </a:rPr>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latin typeface="Aptos" panose="020B0004020202020204" pitchFamily="34" charset="0"/>
            </a:endParaRPr>
          </a:p>
          <a:p>
            <a:r>
              <a:rPr lang="de-DE" sz="1200" i="1" kern="1200" dirty="0">
                <a:solidFill>
                  <a:schemeClr val="tx1"/>
                </a:solidFill>
                <a:effectLst/>
                <a:latin typeface="Aptos" panose="020B0004020202020204" pitchFamily="34" charset="0"/>
                <a:ea typeface="+mn-ea"/>
                <a:cs typeface="+mn-cs"/>
              </a:rPr>
              <a:t>„Lasst uns zusammenfassen,</a:t>
            </a:r>
            <a:r>
              <a:rPr lang="de-DE" sz="1200" i="1" kern="1200" baseline="0" dirty="0">
                <a:solidFill>
                  <a:schemeClr val="tx1"/>
                </a:solidFill>
                <a:effectLst/>
                <a:latin typeface="Aptos" panose="020B0004020202020204" pitchFamily="34" charset="0"/>
                <a:ea typeface="+mn-ea"/>
                <a:cs typeface="+mn-cs"/>
              </a:rPr>
              <a:t> was euch bei den ersten drei Videos aufgefallen ist. </a:t>
            </a:r>
            <a:r>
              <a:rPr lang="de-DE" sz="1200" i="1" kern="1200" dirty="0">
                <a:solidFill>
                  <a:schemeClr val="tx1"/>
                </a:solidFill>
                <a:effectLst/>
                <a:latin typeface="Aptos" panose="020B0004020202020204" pitchFamily="34" charset="0"/>
                <a:ea typeface="+mn-ea"/>
                <a:cs typeface="+mn-cs"/>
              </a:rPr>
              <a:t>Hier lauern bereits </a:t>
            </a:r>
            <a:r>
              <a:rPr lang="de-DE" sz="1200" i="1" kern="1200" baseline="0" dirty="0">
                <a:solidFill>
                  <a:schemeClr val="tx1"/>
                </a:solidFill>
                <a:effectLst/>
                <a:latin typeface="Aptos" panose="020B0004020202020204" pitchFamily="34" charset="0"/>
                <a:ea typeface="+mn-ea"/>
                <a:cs typeface="+mn-cs"/>
              </a:rPr>
              <a:t>Alarmzeichen für eher unseriöse Finanztipps.“ </a:t>
            </a:r>
            <a:endParaRPr lang="de-DE" sz="1200" i="1" kern="1200" dirty="0">
              <a:solidFill>
                <a:schemeClr val="tx1"/>
              </a:solidFill>
              <a:effectLst/>
              <a:latin typeface="Aptos" panose="020B0004020202020204" pitchFamily="34" charset="0"/>
              <a:ea typeface="+mn-ea"/>
              <a:cs typeface="+mn-cs"/>
            </a:endParaRPr>
          </a:p>
          <a:p>
            <a:endParaRPr lang="de-DE" dirty="0">
              <a:latin typeface="Aptos" panose="020B0004020202020204" pitchFamily="34" charset="0"/>
            </a:endParaRPr>
          </a:p>
        </p:txBody>
      </p:sp>
      <p:sp>
        <p:nvSpPr>
          <p:cNvPr id="4" name="Foliennummernplatzhalter 3">
            <a:extLst>
              <a:ext uri="{FF2B5EF4-FFF2-40B4-BE49-F238E27FC236}">
                <a16:creationId xmlns:a16="http://schemas.microsoft.com/office/drawing/2014/main" id="{481F1238-5340-EFCF-D452-830E8E61D26B}"/>
              </a:ext>
            </a:extLst>
          </p:cNvPr>
          <p:cNvSpPr>
            <a:spLocks noGrp="1"/>
          </p:cNvSpPr>
          <p:nvPr>
            <p:ph type="sldNum" sz="quarter" idx="5"/>
          </p:nvPr>
        </p:nvSpPr>
        <p:spPr/>
        <p:txBody>
          <a:bodyPr/>
          <a:lstStyle/>
          <a:p>
            <a:pPr>
              <a:defRPr/>
            </a:pPr>
            <a:fld id="{44B50A89-AEE9-454C-B2A9-437B137527E0}" type="slidenum">
              <a:rPr lang="de-DE" smtClean="0"/>
              <a:pPr>
                <a:defRPr/>
              </a:pPr>
              <a:t>20</a:t>
            </a:fld>
            <a:endParaRPr lang="de-DE"/>
          </a:p>
        </p:txBody>
      </p:sp>
    </p:spTree>
    <p:extLst>
      <p:ext uri="{BB962C8B-B14F-4D97-AF65-F5344CB8AC3E}">
        <p14:creationId xmlns:p14="http://schemas.microsoft.com/office/powerpoint/2010/main" val="4002147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„Mit Hilfe der Beispiele haben wir uns nun einen ersten Einblick verschafft, worauf wir bei Finanz-Tipps in sozialen Medien achten können. Lasst uns jetzt einmal in die Recherche gehen und nach ganz konkreten Anhaltspunkten suchen, die unseren Blick auf </a:t>
            </a:r>
            <a:r>
              <a:rPr lang="de-DE" i="1" dirty="0" err="1">
                <a:latin typeface="Aptos" panose="020B0004020202020204" pitchFamily="34" charset="0"/>
              </a:rPr>
              <a:t>Finfluencer:innen</a:t>
            </a:r>
            <a:r>
              <a:rPr lang="de-DE" i="1" dirty="0">
                <a:latin typeface="Aptos" panose="020B0004020202020204" pitchFamily="34" charset="0"/>
              </a:rPr>
              <a:t> schärfen und uns erkennen lassen, wann </a:t>
            </a:r>
            <a:r>
              <a:rPr lang="de-DE" i="1" dirty="0" err="1">
                <a:latin typeface="Aptos" panose="020B0004020202020204" pitchFamily="34" charset="0"/>
              </a:rPr>
              <a:t>Finanztippgeber:innen</a:t>
            </a:r>
            <a:r>
              <a:rPr lang="de-DE" i="1" dirty="0">
                <a:latin typeface="Aptos" panose="020B0004020202020204" pitchFamily="34" charset="0"/>
              </a:rPr>
              <a:t> eher unseriös sind.“ </a:t>
            </a:r>
          </a:p>
          <a:p>
            <a:endParaRPr lang="de-DE" dirty="0">
              <a:latin typeface="Aptos" panose="020B0004020202020204" pitchFamily="34" charset="0"/>
            </a:endParaRPr>
          </a:p>
          <a:p>
            <a:r>
              <a:rPr lang="de-DE" i="1" dirty="0">
                <a:latin typeface="Aptos" panose="020B0004020202020204" pitchFamily="34" charset="0"/>
              </a:rPr>
              <a:t>Wir möchten euch jetzt bitten: Findet euch in Kleingruppen zusammen und bearbeitet das Arbeitsblatt. Für eure Recherche könnt ihr die Inhalte im Checker-Space unter https://www.verbraucherbildung.de/verbraucherchecker/checker-space nutzen. </a:t>
            </a:r>
          </a:p>
          <a:p>
            <a:endParaRPr lang="de-DE" i="1" dirty="0">
              <a:latin typeface="Aptos" panose="020B0004020202020204" pitchFamily="34" charset="0"/>
            </a:endParaRPr>
          </a:p>
          <a:p>
            <a:r>
              <a:rPr lang="de-DE" i="1" dirty="0">
                <a:latin typeface="Aptos" panose="020B0004020202020204" pitchFamily="34" charset="0"/>
              </a:rPr>
              <a:t>Kernfragen eurer Recherche sind: Auf welche Merkmale sollte ich achten, um mich vor unseriösen </a:t>
            </a:r>
            <a:r>
              <a:rPr lang="de-DE" i="1" dirty="0" err="1">
                <a:latin typeface="Aptos" panose="020B0004020202020204" pitchFamily="34" charset="0"/>
              </a:rPr>
              <a:t>Finfluencer:innen</a:t>
            </a:r>
            <a:r>
              <a:rPr lang="de-DE" i="1" dirty="0">
                <a:latin typeface="Aptos" panose="020B0004020202020204" pitchFamily="34" charset="0"/>
              </a:rPr>
              <a:t> zu schützen?</a:t>
            </a:r>
          </a:p>
          <a:p>
            <a:endParaRPr lang="de-DE" i="1" dirty="0">
              <a:latin typeface="Aptos" panose="020B0004020202020204" pitchFamily="34" charset="0"/>
            </a:endParaRPr>
          </a:p>
          <a:p>
            <a:r>
              <a:rPr lang="de-DE" i="1" dirty="0">
                <a:latin typeface="Aptos" panose="020B0004020202020204" pitchFamily="34" charset="0"/>
              </a:rPr>
              <a:t>Wenn ihr Videos schaut oder Podcasts hört, denkt an Kopfhörer, damit es im Raum nicht zu laut wird.“</a:t>
            </a:r>
          </a:p>
          <a:p>
            <a:endParaRPr lang="de-DE" dirty="0">
              <a:latin typeface="Aptos" panose="020B0004020202020204" pitchFamily="34" charset="0"/>
            </a:endParaRP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21</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a:latin typeface="Aptos" panose="020B0004020202020204" pitchFamily="34" charset="0"/>
              </a:rPr>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latin typeface="Aptos" panose="020B0004020202020204" pitchFamily="34" charset="0"/>
            </a:endParaRPr>
          </a:p>
          <a:p>
            <a:r>
              <a:rPr lang="de-DE" i="1" dirty="0">
                <a:latin typeface="Aptos" panose="020B0004020202020204" pitchFamily="34" charset="0"/>
              </a:rPr>
              <a:t>„Ihr solltet euch</a:t>
            </a:r>
            <a:r>
              <a:rPr lang="de-DE" i="1" baseline="0" dirty="0">
                <a:latin typeface="Aptos" panose="020B0004020202020204" pitchFamily="34" charset="0"/>
              </a:rPr>
              <a:t> immer fragen</a:t>
            </a:r>
            <a:r>
              <a:rPr lang="de-DE" i="1" dirty="0">
                <a:latin typeface="Aptos" panose="020B0004020202020204" pitchFamily="34" charset="0"/>
              </a:rPr>
              <a:t>: Wer gibt die Tipps? Was kann ein </a:t>
            </a:r>
            <a:r>
              <a:rPr lang="de-DE" i="1" dirty="0" err="1">
                <a:latin typeface="Aptos" panose="020B0004020202020204" pitchFamily="34" charset="0"/>
              </a:rPr>
              <a:t>Finfluencer</a:t>
            </a:r>
            <a:r>
              <a:rPr lang="de-DE" i="1" dirty="0">
                <a:latin typeface="Aptos" panose="020B0004020202020204" pitchFamily="34" charset="0"/>
              </a:rPr>
              <a:t>/eine </a:t>
            </a:r>
            <a:r>
              <a:rPr lang="de-DE" i="1" dirty="0" err="1">
                <a:latin typeface="Aptos" panose="020B0004020202020204" pitchFamily="34" charset="0"/>
              </a:rPr>
              <a:t>Finfluencerin</a:t>
            </a:r>
            <a:r>
              <a:rPr lang="de-DE" i="1" dirty="0">
                <a:latin typeface="Aptos" panose="020B0004020202020204" pitchFamily="34" charset="0"/>
              </a:rPr>
              <a:t> darüber wissen? Warum empfiehlt er oder sie das? Immer sinnvoll ist es, Informationen selbst </a:t>
            </a:r>
            <a:r>
              <a:rPr lang="de-DE" i="1" dirty="0" err="1">
                <a:latin typeface="Aptos" panose="020B0004020202020204" pitchFamily="34" charset="0"/>
              </a:rPr>
              <a:t>gegenzuchecken</a:t>
            </a:r>
            <a:r>
              <a:rPr lang="de-DE" i="1" dirty="0">
                <a:latin typeface="Aptos" panose="020B0004020202020204" pitchFamily="34" charset="0"/>
              </a:rPr>
              <a:t> und auf ihren Wahrheitsgehalt zu überprüfen. </a:t>
            </a:r>
          </a:p>
          <a:p>
            <a:endParaRPr lang="de-DE" sz="1200" i="1" dirty="0">
              <a:latin typeface="Aptos" panose="020B0004020202020204" pitchFamily="34" charset="0"/>
            </a:endParaRPr>
          </a:p>
          <a:p>
            <a:r>
              <a:rPr lang="de-DE" i="1" cap="none" dirty="0">
                <a:solidFill>
                  <a:srgbClr val="019BA5"/>
                </a:solidFill>
                <a:latin typeface="Aptos" panose="020B0004020202020204" pitchFamily="34" charset="0"/>
              </a:rPr>
              <a:t>Schaut genau hin, wer Finanz-Tipps postet, welche Informationen zur Person ihr im Profil findet und ob es ein Impressum gibt und was darin steht!</a:t>
            </a:r>
          </a:p>
          <a:p>
            <a:pPr marL="285750" indent="-285750">
              <a:lnSpc>
                <a:spcPct val="150000"/>
              </a:lnSpc>
              <a:buFont typeface="Wingdings" panose="05000000000000000000" pitchFamily="2" charset="2"/>
              <a:buChar char="§"/>
            </a:pPr>
            <a:r>
              <a:rPr lang="de-DE" sz="1200" i="1" dirty="0">
                <a:latin typeface="Aptos" panose="020B0004020202020204" pitchFamily="34" charset="0"/>
              </a:rPr>
              <a:t>Kann man anhand des Posts/Videos feststellen</a:t>
            </a:r>
            <a:r>
              <a:rPr lang="de-DE" sz="1200" b="0" i="1" dirty="0">
                <a:latin typeface="Aptos" panose="020B0004020202020204" pitchFamily="34" charset="0"/>
              </a:rPr>
              <a:t>, wer genau den Inhalt verfasst hat?</a:t>
            </a:r>
          </a:p>
          <a:p>
            <a:pPr marL="285750" indent="-285750">
              <a:lnSpc>
                <a:spcPct val="150000"/>
              </a:lnSpc>
              <a:buFont typeface="Wingdings" panose="05000000000000000000" pitchFamily="2" charset="2"/>
              <a:buChar char="§"/>
            </a:pPr>
            <a:r>
              <a:rPr lang="de-DE" sz="1200" b="0" i="1" dirty="0">
                <a:latin typeface="Aptos" panose="020B0004020202020204" pitchFamily="34" charset="0"/>
              </a:rPr>
              <a:t>Erklärt die Person, woher ihr Fachwissen stammt? </a:t>
            </a:r>
          </a:p>
          <a:p>
            <a:pPr marL="285750" indent="-285750">
              <a:lnSpc>
                <a:spcPct val="150000"/>
              </a:lnSpc>
              <a:buFont typeface="Wingdings" panose="05000000000000000000" pitchFamily="2" charset="2"/>
              <a:buChar char="§"/>
            </a:pPr>
            <a:r>
              <a:rPr lang="de-DE" sz="1200" b="0" i="1" dirty="0">
                <a:latin typeface="Aptos" panose="020B0004020202020204" pitchFamily="34" charset="0"/>
              </a:rPr>
              <a:t>Ist erkennbar, welchen beruflichen Hintergrund die Person hat, zum Beispiel ihre Ausbildung?</a:t>
            </a:r>
          </a:p>
          <a:p>
            <a:pPr marL="285750" indent="-285750">
              <a:lnSpc>
                <a:spcPct val="150000"/>
              </a:lnSpc>
              <a:buFont typeface="Wingdings" panose="05000000000000000000" pitchFamily="2" charset="2"/>
              <a:buChar char="§"/>
            </a:pPr>
            <a:r>
              <a:rPr lang="de-DE" sz="1200" b="0" i="1" dirty="0">
                <a:latin typeface="Aptos" panose="020B0004020202020204" pitchFamily="34" charset="0"/>
              </a:rPr>
              <a:t>Lassen sich die geposteten Informationen mithilfe anderer Quellen nachprüfen?</a:t>
            </a:r>
          </a:p>
          <a:p>
            <a:pPr marL="285750" indent="-285750">
              <a:lnSpc>
                <a:spcPct val="150000"/>
              </a:lnSpc>
              <a:buFont typeface="Wingdings" panose="05000000000000000000" pitchFamily="2" charset="2"/>
              <a:buChar char="§"/>
            </a:pPr>
            <a:r>
              <a:rPr lang="de-DE" sz="1200" b="0" i="1" dirty="0">
                <a:latin typeface="Aptos" panose="020B0004020202020204" pitchFamily="34" charset="0"/>
              </a:rPr>
              <a:t>Erfahren wir, wie sich die Person finanziert?</a:t>
            </a:r>
          </a:p>
          <a:p>
            <a:pPr marL="285750" indent="-285750">
              <a:lnSpc>
                <a:spcPct val="150000"/>
              </a:lnSpc>
              <a:buFont typeface="Wingdings" panose="05000000000000000000" pitchFamily="2" charset="2"/>
              <a:buChar char="§"/>
            </a:pPr>
            <a:r>
              <a:rPr lang="de-DE" sz="1200" b="0" i="1" dirty="0">
                <a:latin typeface="Aptos" panose="020B0004020202020204" pitchFamily="34" charset="0"/>
              </a:rPr>
              <a:t>Ist ein Impressum vorhanden? Was steht im Impressum? Es könnte nicht vollständig und korrekt sein, zum Beispiel können Registernummern gefälscht sein.</a:t>
            </a:r>
          </a:p>
          <a:p>
            <a:endParaRPr lang="de-DE" sz="1200" b="1" i="1" dirty="0">
              <a:latin typeface="Aptos" panose="020B0004020202020204" pitchFamily="34" charset="0"/>
            </a:endParaRPr>
          </a:p>
          <a:p>
            <a:r>
              <a:rPr lang="de-DE" sz="1200" b="0" i="1" dirty="0">
                <a:latin typeface="Aptos" panose="020B0004020202020204" pitchFamily="34" charset="0"/>
              </a:rPr>
              <a:t>Einige </a:t>
            </a:r>
            <a:r>
              <a:rPr lang="de-DE" sz="1200" b="0" i="1" dirty="0" err="1">
                <a:latin typeface="Aptos" panose="020B0004020202020204" pitchFamily="34" charset="0"/>
              </a:rPr>
              <a:t>Finfluencer:innen</a:t>
            </a:r>
            <a:r>
              <a:rPr lang="de-DE" sz="1200" b="0" i="1" dirty="0">
                <a:latin typeface="Aptos" panose="020B0004020202020204" pitchFamily="34" charset="0"/>
              </a:rPr>
              <a:t> verfolgen mit ihren Ratschlägen und Informationen ganz eigene finanzielle Interessen. </a:t>
            </a:r>
            <a:r>
              <a:rPr lang="de-DE" sz="1200" i="1" dirty="0">
                <a:latin typeface="Aptos" panose="020B0004020202020204" pitchFamily="34" charset="0"/>
              </a:rPr>
              <a:t>Weil all diese Tipps gewöhnlich kostenlos sind, müssen </a:t>
            </a:r>
            <a:r>
              <a:rPr lang="de-DE" sz="1200" i="1" dirty="0" err="1">
                <a:latin typeface="Aptos" panose="020B0004020202020204" pitchFamily="34" charset="0"/>
              </a:rPr>
              <a:t>Finanz-Influencer:innen</a:t>
            </a:r>
            <a:r>
              <a:rPr lang="de-DE" sz="1200" i="1" dirty="0">
                <a:latin typeface="Aptos" panose="020B0004020202020204" pitchFamily="34" charset="0"/>
              </a:rPr>
              <a:t> auf andere Art ihr Geld verdienen. Eine Möglichkeit ist es, dass sie von einem Unternehmen eine Provision kassieren, wenn sie dessen Anlageprodukte vorstellen. Das ist legitim, aber ihr solltet das nicht</a:t>
            </a:r>
            <a:r>
              <a:rPr lang="de-DE" sz="1200" i="1" baseline="0" dirty="0">
                <a:latin typeface="Aptos" panose="020B0004020202020204" pitchFamily="34" charset="0"/>
              </a:rPr>
              <a:t> außer Acht lassen</a:t>
            </a:r>
            <a:r>
              <a:rPr lang="de-DE" sz="1200" i="1" dirty="0">
                <a:latin typeface="Aptos" panose="020B0004020202020204" pitchFamily="34" charset="0"/>
              </a:rPr>
              <a:t>. “</a:t>
            </a:r>
          </a:p>
          <a:p>
            <a:endParaRPr lang="de-DE" i="0" dirty="0">
              <a:latin typeface="Aptos" panose="020B0004020202020204" pitchFamily="34" charset="0"/>
            </a:endParaRPr>
          </a:p>
          <a:p>
            <a:r>
              <a:rPr lang="de-DE" i="0" dirty="0">
                <a:latin typeface="Aptos" panose="020B0004020202020204" pitchFamily="34" charset="0"/>
              </a:rPr>
              <a:t>Hinweis als Ergänzung zum Sprechtext: </a:t>
            </a:r>
          </a:p>
          <a:p>
            <a:endParaRPr lang="de-DE" i="0" dirty="0">
              <a:latin typeface="Aptos" panose="020B0004020202020204" pitchFamily="34" charset="0"/>
            </a:endParaRPr>
          </a:p>
          <a:p>
            <a:r>
              <a:rPr lang="de-DE" sz="1200" kern="1200" dirty="0">
                <a:solidFill>
                  <a:schemeClr val="tx1"/>
                </a:solidFill>
                <a:effectLst/>
                <a:latin typeface="+mn-lt"/>
                <a:ea typeface="+mn-ea"/>
                <a:cs typeface="+mn-cs"/>
              </a:rPr>
              <a:t>Die Verbraucherzentrale empfiehlt immer genau hinzuschauen und besonders bei konkreten Anlagetipps vorsichtig zu sein. </a:t>
            </a:r>
          </a:p>
          <a:p>
            <a:r>
              <a:rPr lang="de-DE" sz="1200" kern="1200" dirty="0">
                <a:solidFill>
                  <a:schemeClr val="tx1"/>
                </a:solidFill>
                <a:effectLst/>
                <a:latin typeface="Aptos" panose="020B0004020202020204" pitchFamily="34" charset="0"/>
                <a:ea typeface="+mn-ea"/>
                <a:cs typeface="+mn-cs"/>
              </a:rPr>
              <a:t>Vor konkreten Anlagetipps möchten wir explizit warnen und verweisen lieber auf langfristige und vergleichsweise einfache Strategien. Kurzum, es sollte nicht der Eindruck aufkommen: Impressum ist da, Berufsausbildung klar, ja, Apple-Aktie ist zuletzt gut gelaufen – also sollte man den konkreten Vorschlägen folgen und Apple und 5 weitere Tech-Aktien kaufen. So etwas würde wir nicht empfehlen. </a:t>
            </a:r>
            <a:endParaRPr lang="de-DE" i="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22</a:t>
            </a:fld>
            <a:endParaRPr lang="de-DE"/>
          </a:p>
        </p:txBody>
      </p:sp>
    </p:spTree>
    <p:extLst>
      <p:ext uri="{BB962C8B-B14F-4D97-AF65-F5344CB8AC3E}">
        <p14:creationId xmlns:p14="http://schemas.microsoft.com/office/powerpoint/2010/main" val="134985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04CA-D480-16F8-6586-ABB439F78D9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50ABED-7A07-70A6-411C-3E37465012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E94EA7-927D-E26A-69BE-CF2ACA4AB3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a:latin typeface="Aptos" panose="020B0004020202020204" pitchFamily="34" charset="0"/>
              </a:rPr>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latin typeface="Aptos" panose="020B0004020202020204" pitchFamily="34" charset="0"/>
            </a:endParaRPr>
          </a:p>
          <a:p>
            <a:r>
              <a:rPr lang="de-DE" i="1" dirty="0">
                <a:latin typeface="Aptos" panose="020B0004020202020204" pitchFamily="34" charset="0"/>
              </a:rPr>
              <a:t>„Zu Beginn des Workshops standen Fragen</a:t>
            </a:r>
            <a:r>
              <a:rPr lang="de-DE" i="1" baseline="0" dirty="0">
                <a:latin typeface="Aptos" panose="020B0004020202020204" pitchFamily="34" charset="0"/>
              </a:rPr>
              <a:t> – jetzt zum Ende, geben wir euch noch einmal zusammengefasst die Antworten.“ </a:t>
            </a:r>
            <a:r>
              <a:rPr lang="de-DE" i="0" baseline="0" dirty="0">
                <a:latin typeface="Aptos" panose="020B0004020202020204" pitchFamily="34" charset="0"/>
              </a:rPr>
              <a:t>– siehe Text auf Folie</a:t>
            </a:r>
            <a:endParaRPr lang="de-DE" i="0" dirty="0">
              <a:latin typeface="Aptos" panose="020B0004020202020204" pitchFamily="34" charset="0"/>
            </a:endParaRPr>
          </a:p>
          <a:p>
            <a:endParaRPr lang="de-DE" dirty="0">
              <a:latin typeface="Aptos" panose="020B0004020202020204" pitchFamily="34" charset="0"/>
            </a:endParaRPr>
          </a:p>
        </p:txBody>
      </p:sp>
      <p:sp>
        <p:nvSpPr>
          <p:cNvPr id="4" name="Foliennummernplatzhalter 3">
            <a:extLst>
              <a:ext uri="{FF2B5EF4-FFF2-40B4-BE49-F238E27FC236}">
                <a16:creationId xmlns:a16="http://schemas.microsoft.com/office/drawing/2014/main" id="{00864860-AF66-4B0C-0BFE-CDC34F6B234E}"/>
              </a:ext>
            </a:extLst>
          </p:cNvPr>
          <p:cNvSpPr>
            <a:spLocks noGrp="1"/>
          </p:cNvSpPr>
          <p:nvPr>
            <p:ph type="sldNum" sz="quarter" idx="5"/>
          </p:nvPr>
        </p:nvSpPr>
        <p:spPr/>
        <p:txBody>
          <a:bodyPr/>
          <a:lstStyle/>
          <a:p>
            <a:pPr>
              <a:defRPr/>
            </a:pPr>
            <a:fld id="{44B50A89-AEE9-454C-B2A9-437B137527E0}" type="slidenum">
              <a:rPr lang="de-DE" smtClean="0"/>
              <a:pPr>
                <a:defRPr/>
              </a:pPr>
              <a:t>23</a:t>
            </a:fld>
            <a:endParaRPr lang="de-DE"/>
          </a:p>
        </p:txBody>
      </p:sp>
    </p:spTree>
    <p:extLst>
      <p:ext uri="{BB962C8B-B14F-4D97-AF65-F5344CB8AC3E}">
        <p14:creationId xmlns:p14="http://schemas.microsoft.com/office/powerpoint/2010/main" val="275163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24</a:t>
            </a:fld>
            <a:endParaRPr lang="de-DE"/>
          </a:p>
        </p:txBody>
      </p:sp>
    </p:spTree>
    <p:extLst>
      <p:ext uri="{BB962C8B-B14F-4D97-AF65-F5344CB8AC3E}">
        <p14:creationId xmlns:p14="http://schemas.microsoft.com/office/powerpoint/2010/main" val="958083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25</a:t>
            </a:fld>
            <a:endParaRPr lang="de-DE"/>
          </a:p>
        </p:txBody>
      </p:sp>
    </p:spTree>
    <p:extLst>
      <p:ext uri="{BB962C8B-B14F-4D97-AF65-F5344CB8AC3E}">
        <p14:creationId xmlns:p14="http://schemas.microsoft.com/office/powerpoint/2010/main" val="161999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Hinweis:</a:t>
            </a:r>
          </a:p>
          <a:p>
            <a:r>
              <a:rPr lang="de-DE" dirty="0">
                <a:latin typeface="Aptos" panose="020B0004020202020204" pitchFamily="34" charset="0"/>
              </a:rPr>
              <a:t>Nutzt hier gern Papier, wie Flipchart oder Moderationskarten, und lasst die Jugendlichen ihre Antworten verschriftlichen.</a:t>
            </a:r>
          </a:p>
          <a:p>
            <a:endParaRPr lang="de-DE" dirty="0">
              <a:latin typeface="Aptos" panose="020B0004020202020204" pitchFamily="34" charset="0"/>
            </a:endParaRPr>
          </a:p>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„Last uns zusammentragen, was wir zum Thema Geld wissen. Schreibt eure Antworten zu den hier stehenden Fragen auf.“</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332845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„Wer sich mit Geldanlagen noch nicht so gut auskennt, holt sich zum Beispiel in sozialen Medien Tipps. Dabei treffen wir immer wieder auf </a:t>
            </a:r>
            <a:r>
              <a:rPr lang="de-DE" i="1" dirty="0" err="1">
                <a:latin typeface="Aptos" panose="020B0004020202020204" pitchFamily="34" charset="0"/>
              </a:rPr>
              <a:t>Finfluencer:innen</a:t>
            </a:r>
            <a:r>
              <a:rPr lang="de-DE" i="1" dirty="0">
                <a:latin typeface="Aptos" panose="020B0004020202020204" pitchFamily="34" charset="0"/>
              </a:rPr>
              <a:t>. </a:t>
            </a:r>
          </a:p>
          <a:p>
            <a:endParaRPr lang="de-DE" dirty="0">
              <a:latin typeface="Aptos" panose="020B0004020202020204" pitchFamily="34" charset="0"/>
            </a:endParaRPr>
          </a:p>
          <a:p>
            <a:r>
              <a:rPr lang="de-DE" i="1" dirty="0" err="1">
                <a:latin typeface="Aptos" panose="020B0004020202020204" pitchFamily="34" charset="0"/>
              </a:rPr>
              <a:t>Finanz-Influencer:innen</a:t>
            </a:r>
            <a:r>
              <a:rPr lang="de-DE" i="1" dirty="0">
                <a:latin typeface="Aptos" panose="020B0004020202020204" pitchFamily="34" charset="0"/>
              </a:rPr>
              <a:t> (kurz: </a:t>
            </a:r>
            <a:r>
              <a:rPr lang="de-DE" i="1" dirty="0" err="1">
                <a:latin typeface="Aptos" panose="020B0004020202020204" pitchFamily="34" charset="0"/>
              </a:rPr>
              <a:t>Finfluencer:innen</a:t>
            </a:r>
            <a:r>
              <a:rPr lang="de-DE" i="1" dirty="0">
                <a:latin typeface="Aptos" panose="020B0004020202020204" pitchFamily="34" charset="0"/>
              </a:rPr>
              <a:t>) beschäftigen sich in sozialen Medien mit Finanzthemen. </a:t>
            </a:r>
          </a:p>
          <a:p>
            <a:endParaRPr lang="de-DE" i="1" dirty="0">
              <a:latin typeface="Aptos" panose="020B0004020202020204" pitchFamily="34" charset="0"/>
            </a:endParaRPr>
          </a:p>
          <a:p>
            <a:r>
              <a:rPr lang="de-DE" i="1" dirty="0">
                <a:latin typeface="Aptos" panose="020B0004020202020204" pitchFamily="34" charset="0"/>
              </a:rPr>
              <a:t>Finanzielle Themen wie Aktienanlagen oder Handel mit Kryptowährungen werden von ihnen leicht und verständlich erklärt. Manchmal geben </a:t>
            </a:r>
            <a:r>
              <a:rPr lang="de-DE" i="1" dirty="0" err="1">
                <a:latin typeface="Aptos" panose="020B0004020202020204" pitchFamily="34" charset="0"/>
              </a:rPr>
              <a:t>Finfluencer:innen</a:t>
            </a:r>
            <a:r>
              <a:rPr lang="de-DE" i="1" dirty="0">
                <a:latin typeface="Aptos" panose="020B0004020202020204" pitchFamily="34" charset="0"/>
              </a:rPr>
              <a:t> sogar Tipps für ganz konkrete Geldanlagen wie zum Beispiel bestimmte Aktien. </a:t>
            </a:r>
          </a:p>
          <a:p>
            <a:endParaRPr lang="de-DE" i="1" dirty="0">
              <a:latin typeface="Aptos" panose="020B0004020202020204" pitchFamily="34" charset="0"/>
            </a:endParaRPr>
          </a:p>
          <a:p>
            <a:r>
              <a:rPr lang="de-DE" i="1" dirty="0">
                <a:latin typeface="Aptos" panose="020B0004020202020204" pitchFamily="34" charset="0"/>
              </a:rPr>
              <a:t>Leider sind nicht alle </a:t>
            </a:r>
            <a:r>
              <a:rPr lang="de-DE" i="1" dirty="0" err="1">
                <a:latin typeface="Aptos" panose="020B0004020202020204" pitchFamily="34" charset="0"/>
              </a:rPr>
              <a:t>Finfluencer:innen</a:t>
            </a:r>
            <a:r>
              <a:rPr lang="de-DE" i="1" dirty="0">
                <a:latin typeface="Aptos" panose="020B0004020202020204" pitchFamily="34" charset="0"/>
              </a:rPr>
              <a:t> wirkliche </a:t>
            </a:r>
            <a:r>
              <a:rPr lang="de-DE" i="1" dirty="0" err="1">
                <a:latin typeface="Aptos" panose="020B0004020202020204" pitchFamily="34" charset="0"/>
              </a:rPr>
              <a:t>Expert:innen</a:t>
            </a:r>
            <a:r>
              <a:rPr lang="de-DE" i="1" dirty="0">
                <a:latin typeface="Aptos" panose="020B0004020202020204" pitchFamily="34" charset="0"/>
              </a:rPr>
              <a:t> – es tummeln sich auf Social Media auch kriminelle und selbsternannte </a:t>
            </a:r>
            <a:r>
              <a:rPr lang="de-DE" i="1" dirty="0" err="1">
                <a:latin typeface="Aptos" panose="020B0004020202020204" pitchFamily="34" charset="0"/>
              </a:rPr>
              <a:t>Expert:innen</a:t>
            </a:r>
            <a:r>
              <a:rPr lang="de-DE" i="1" dirty="0">
                <a:latin typeface="Aptos" panose="020B0004020202020204" pitchFamily="34" charset="0"/>
              </a:rPr>
              <a:t>, die falsche Informationen verbreiten, unseriöse oder unerlaubte Empfehlungen geben oder kostenpflichtige Workshops/Coachings mit hohen Geldversprechen anbieten, die am Ende nur Kosten verursachen, anstatt Geld einzubringen. </a:t>
            </a:r>
          </a:p>
          <a:p>
            <a:endParaRPr lang="de-DE" i="1" dirty="0">
              <a:latin typeface="Aptos" panose="020B00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i="1" kern="1200" dirty="0">
                <a:solidFill>
                  <a:schemeClr val="tx1"/>
                </a:solidFill>
                <a:latin typeface="Aptos" panose="020B0004020202020204" pitchFamily="34" charset="0"/>
                <a:ea typeface="+mn-ea"/>
                <a:cs typeface="+mn-cs"/>
              </a:rPr>
              <a:t>Die Richtigkeit oder welche kommerziellen Interessen dahinterstecken, kann nicht oder nur begrenzt überprüft werden.</a:t>
            </a:r>
          </a:p>
          <a:p>
            <a:endParaRPr lang="de-DE" sz="1200" i="1" kern="1200" dirty="0">
              <a:solidFill>
                <a:schemeClr val="tx1"/>
              </a:solidFill>
              <a:latin typeface="Aptos" panose="020B0004020202020204" pitchFamily="34" charset="0"/>
              <a:ea typeface="+mn-ea"/>
              <a:cs typeface="+mn-cs"/>
            </a:endParaRPr>
          </a:p>
          <a:p>
            <a:r>
              <a:rPr lang="de-DE" i="1" dirty="0">
                <a:latin typeface="Aptos" panose="020B0004020202020204" pitchFamily="34" charset="0"/>
              </a:rPr>
              <a:t>Wenn wir über </a:t>
            </a:r>
            <a:r>
              <a:rPr lang="de-DE" i="1" dirty="0" err="1">
                <a:latin typeface="Aptos" panose="020B0004020202020204" pitchFamily="34" charset="0"/>
              </a:rPr>
              <a:t>Finfluencer:innen</a:t>
            </a:r>
            <a:r>
              <a:rPr lang="de-DE" i="1" dirty="0">
                <a:latin typeface="Aptos" panose="020B0004020202020204" pitchFamily="34" charset="0"/>
              </a:rPr>
              <a:t> sprechen, ist es wichtig, dass es natürlich auch gute und richtige Infos in den sozialen Medien gibt - diese zu identifizieren ist nur nicht leicht!“</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249982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„Eine Studie der BaFin – das ist die deutsche Finanzaufsichtsbehörde – zeigt, dass sich Jugendliche und junge Erwachsene sehr häufig in sozialen Medien über Finanzthemen informieren. Das seht ihr hier links im Tortendiagramm. </a:t>
            </a:r>
          </a:p>
          <a:p>
            <a:endParaRPr lang="de-DE" i="1" dirty="0">
              <a:latin typeface="Aptos" panose="020B0004020202020204" pitchFamily="34" charset="0"/>
            </a:endParaRPr>
          </a:p>
          <a:p>
            <a:r>
              <a:rPr lang="de-DE" i="1" dirty="0">
                <a:latin typeface="Aptos" panose="020B0004020202020204" pitchFamily="34" charset="0"/>
              </a:rPr>
              <a:t>Von den etwa 1.000 befragten Personen gaben 53 % an, dass sie schon einmal Informationen zu Finanzthemen von </a:t>
            </a:r>
            <a:r>
              <a:rPr lang="de-DE" i="1" dirty="0" err="1">
                <a:latin typeface="Aptos" panose="020B0004020202020204" pitchFamily="34" charset="0"/>
              </a:rPr>
              <a:t>Finfluencer:innen</a:t>
            </a:r>
            <a:r>
              <a:rPr lang="de-DE" i="1" dirty="0">
                <a:latin typeface="Aptos" panose="020B0004020202020204" pitchFamily="34" charset="0"/>
              </a:rPr>
              <a:t> erhalten haben. </a:t>
            </a:r>
          </a:p>
          <a:p>
            <a:endParaRPr lang="de-DE" i="1" dirty="0">
              <a:latin typeface="Aptos" panose="020B0004020202020204" pitchFamily="34" charset="0"/>
            </a:endParaRPr>
          </a:p>
          <a:p>
            <a:r>
              <a:rPr lang="de-DE" i="1" dirty="0">
                <a:latin typeface="Aptos" panose="020B0004020202020204" pitchFamily="34" charset="0"/>
              </a:rPr>
              <a:t>Von diesen Personen haben dann 88 % angegeben, dass sie die angezeigten Anlagetipps wahrgenommen haben. Infolge der Tipps haben 68 % der Personen in Aktien investiert, 57 % in Kryptowährungen und 27 % in beides. </a:t>
            </a:r>
          </a:p>
          <a:p>
            <a:endParaRPr lang="de-DE" i="1" dirty="0">
              <a:latin typeface="Aptos" panose="020B0004020202020204" pitchFamily="34" charset="0"/>
            </a:endParaRPr>
          </a:p>
          <a:p>
            <a:r>
              <a:rPr lang="de-DE" i="1" dirty="0">
                <a:latin typeface="Aptos" panose="020B0004020202020204" pitchFamily="34" charset="0"/>
              </a:rPr>
              <a:t>Finanz-Tipps in sozialen Medien haben also offensichtlich einen Einfluss auf Investitionen von jungen Menschen.“</a:t>
            </a:r>
          </a:p>
          <a:p>
            <a:endParaRPr lang="de-DE" dirty="0">
              <a:latin typeface="Aptos" panose="020B0004020202020204" pitchFamily="34" charset="0"/>
            </a:endParaRPr>
          </a:p>
          <a:p>
            <a:r>
              <a:rPr lang="de-DE" dirty="0">
                <a:latin typeface="Aptos" panose="020B0004020202020204" pitchFamily="34" charset="0"/>
              </a:rPr>
              <a:t>Quelle: https://www.bafin.de/SharedDocs/Veroeffentlichungen/DE/Fachartikel/2024/fa_bj_2409_Finfluencer.html</a:t>
            </a:r>
          </a:p>
          <a:p>
            <a:endParaRPr lang="de-DE" dirty="0">
              <a:latin typeface="Aptos" panose="020B0004020202020204" pitchFamily="34" charset="0"/>
            </a:endParaRPr>
          </a:p>
          <a:p>
            <a:r>
              <a:rPr lang="de-DE" dirty="0">
                <a:latin typeface="Aptos" panose="020B0004020202020204" pitchFamily="34" charset="0"/>
              </a:rPr>
              <a:t>Hinweis – Zitat von oben genannter Quelle: </a:t>
            </a:r>
          </a:p>
          <a:p>
            <a:endParaRPr lang="de-DE" dirty="0">
              <a:latin typeface="Aptos" panose="020B0004020202020204" pitchFamily="34" charset="0"/>
            </a:endParaRPr>
          </a:p>
          <a:p>
            <a:r>
              <a:rPr lang="de-DE" dirty="0">
                <a:latin typeface="Aptos" panose="020B0004020202020204" pitchFamily="34" charset="0"/>
              </a:rPr>
              <a:t>Eine Umfrage der BaFin aus dem Mai 2024 zeigt einen deutlichen Trend: Erwachsene zwischen 18 und 45 Jahren informieren sich immer häufiger in sozialen Medien über Finanzthemen. Hierzu wurden 1.000 Verbraucherinnen und Verbraucher im Alter von 18 bis 45 Jahren gefragt, die in den letzten zwei Jahren Geld angelegt oder investiert hatten. Eine wichtige Rolle bei der Informationsbeschaffung zur Geldanlage spielen dabei </a:t>
            </a:r>
            <a:r>
              <a:rPr lang="de-DE" dirty="0" err="1">
                <a:latin typeface="Aptos" panose="020B0004020202020204" pitchFamily="34" charset="0"/>
              </a:rPr>
              <a:t>Finfluencer:innen</a:t>
            </a:r>
            <a:r>
              <a:rPr lang="de-DE" dirty="0">
                <a:latin typeface="Aptos" panose="020B0004020202020204" pitchFamily="34" charset="0"/>
              </a:rPr>
              <a:t>. Besonders Plattformen wie YouTube und Instagram sind unter den 1.000 Befragten beliebt. Mehr als die Hälfte der Anlegerinnen und Anleger aus den Generationen Y und Z bewerten soziale Medien als verlässliche Informationsquelle für Finanzthemen. 60 Prozent betrachten sie sogar als gute Alternative zur professionellen Beratung.</a:t>
            </a:r>
          </a:p>
          <a:p>
            <a:r>
              <a:rPr lang="de-DE" dirty="0">
                <a:latin typeface="Aptos" panose="020B0004020202020204" pitchFamily="34" charset="0"/>
              </a:rPr>
              <a:t>Dies spiegelt sich auch im Anlageverhalten wider: </a:t>
            </a:r>
            <a:r>
              <a:rPr lang="de-DE" dirty="0" err="1">
                <a:latin typeface="Aptos" panose="020B0004020202020204" pitchFamily="34" charset="0"/>
              </a:rPr>
              <a:t>Social</a:t>
            </a:r>
            <a:r>
              <a:rPr lang="de-DE" dirty="0">
                <a:latin typeface="Aptos" panose="020B0004020202020204" pitchFamily="34" charset="0"/>
              </a:rPr>
              <a:t>-Media-affine Nutzerinnen und -Nutzer haben in den vergangenen zwei Jahren in mehr Anlageklassen investiert, insbesondere in Wertpapiere und Kryptowerte. Sie streuten damit ihre Investments breiter als diejenigen, die soziale Medien nicht zur Recherche für Finanzthemen nutzen.</a:t>
            </a:r>
          </a:p>
          <a:p>
            <a:endParaRPr lang="de-DE" dirty="0">
              <a:latin typeface="Aptos" panose="020B0004020202020204" pitchFamily="34" charset="0"/>
            </a:endParaRPr>
          </a:p>
          <a:p>
            <a:r>
              <a:rPr lang="de-DE" dirty="0">
                <a:latin typeface="Aptos" panose="020B0004020202020204" pitchFamily="34" charset="0"/>
              </a:rPr>
              <a:t>Auf einen Blick: Gen Y und Gen Z</a:t>
            </a:r>
          </a:p>
          <a:p>
            <a:r>
              <a:rPr lang="de-DE" dirty="0">
                <a:latin typeface="Aptos" panose="020B0004020202020204" pitchFamily="34" charset="0"/>
              </a:rPr>
              <a:t>Die Generation Y, auch Millennials genannt, bezeichnet die Menschen, die zwischen 1981 und 1996 geboren wurden. Die Generation Y gilt als überwiegend gut ausgebildet. Sie zeichnet sich durch einen technikaffinen Lebensstil aus.</a:t>
            </a:r>
          </a:p>
          <a:p>
            <a:r>
              <a:rPr lang="de-DE" dirty="0">
                <a:latin typeface="Aptos" panose="020B0004020202020204" pitchFamily="34" charset="0"/>
              </a:rPr>
              <a:t>Die Generation Z, auch Gen Z oder </a:t>
            </a:r>
            <a:r>
              <a:rPr lang="de-DE" dirty="0" err="1">
                <a:latin typeface="Aptos" panose="020B0004020202020204" pitchFamily="34" charset="0"/>
              </a:rPr>
              <a:t>Zoomer</a:t>
            </a:r>
            <a:r>
              <a:rPr lang="de-DE" dirty="0">
                <a:latin typeface="Aptos" panose="020B0004020202020204" pitchFamily="34" charset="0"/>
              </a:rPr>
              <a:t> genannt, umfasst die zwischen 1997 und 2012 Geborenen. Alle, die das 18. Lebensjahr erreicht haben, konnten an der Umfrage teilnehmen. Als Nachfolgegeneration der Millennials ist die Generation Z die erste, die komplett im digitalen Zeitalter aufgewachsen ist.</a:t>
            </a:r>
          </a:p>
          <a:p>
            <a:endParaRPr lang="de-DE" dirty="0">
              <a:latin typeface="Aptos" panose="020B0004020202020204" pitchFamily="34" charset="0"/>
            </a:endParaRPr>
          </a:p>
          <a:p>
            <a:r>
              <a:rPr lang="de-DE" dirty="0">
                <a:latin typeface="Aptos" panose="020B0004020202020204" pitchFamily="34" charset="0"/>
              </a:rPr>
              <a:t>Die BaFin-Untersuchung zeigt zudem einen deutlichen Zusammenhang zwischen </a:t>
            </a:r>
            <a:r>
              <a:rPr lang="de-DE" dirty="0" err="1">
                <a:latin typeface="Aptos" panose="020B0004020202020204" pitchFamily="34" charset="0"/>
              </a:rPr>
              <a:t>Social</a:t>
            </a:r>
            <a:r>
              <a:rPr lang="de-DE" dirty="0">
                <a:latin typeface="Aptos" panose="020B0004020202020204" pitchFamily="34" charset="0"/>
              </a:rPr>
              <a:t>-Media-Nutzung und der Investition in Kryptowerte: 43 Prozent der befragten </a:t>
            </a:r>
            <a:r>
              <a:rPr lang="de-DE" dirty="0" err="1">
                <a:latin typeface="Aptos" panose="020B0004020202020204" pitchFamily="34" charset="0"/>
              </a:rPr>
              <a:t>Social</a:t>
            </a:r>
            <a:r>
              <a:rPr lang="de-DE" dirty="0">
                <a:latin typeface="Aptos" panose="020B0004020202020204" pitchFamily="34" charset="0"/>
              </a:rPr>
              <a:t>-Media-Nutzerinnen und -Nutzer gaben an, in Kryptowerte investiert zu haben. Dagegen liegt diese Quote bei denen, die </a:t>
            </a:r>
            <a:r>
              <a:rPr lang="de-DE" dirty="0" err="1">
                <a:latin typeface="Aptos" panose="020B0004020202020204" pitchFamily="34" charset="0"/>
              </a:rPr>
              <a:t>Social</a:t>
            </a:r>
            <a:r>
              <a:rPr lang="de-DE" dirty="0">
                <a:latin typeface="Aptos" panose="020B0004020202020204" pitchFamily="34" charset="0"/>
              </a:rPr>
              <a:t> Media nicht nutzen, lediglich bei 25 Prozent.</a:t>
            </a:r>
          </a:p>
          <a:p>
            <a:r>
              <a:rPr lang="de-DE" dirty="0">
                <a:latin typeface="Aptos" panose="020B0004020202020204" pitchFamily="34" charset="0"/>
              </a:rPr>
              <a:t>Soziale Netzwerke spielen also gerade bei Kryptowerten eine wesentliche Rolle.</a:t>
            </a:r>
          </a:p>
          <a:p>
            <a:endParaRPr lang="de-DE" dirty="0">
              <a:latin typeface="Aptos" panose="020B0004020202020204" pitchFamily="34" charset="0"/>
            </a:endParaRPr>
          </a:p>
          <a:p>
            <a:r>
              <a:rPr lang="de-DE" dirty="0">
                <a:latin typeface="Aptos" panose="020B0004020202020204" pitchFamily="34" charset="0"/>
              </a:rPr>
              <a:t>Für viele junge Anlegerinnen und Anleger sind dabei </a:t>
            </a:r>
            <a:r>
              <a:rPr lang="de-DE" dirty="0" err="1">
                <a:latin typeface="Aptos" panose="020B0004020202020204" pitchFamily="34" charset="0"/>
              </a:rPr>
              <a:t>Finfluencer:innen</a:t>
            </a:r>
            <a:r>
              <a:rPr lang="de-DE" dirty="0">
                <a:latin typeface="Aptos" panose="020B0004020202020204" pitchFamily="34" charset="0"/>
              </a:rPr>
              <a:t> wichtig, also Personen, die in sozialen Medien Finanztipps geben. Über 50 Prozent der Befragten haben schon einmal Informationen zu Finanzthemen von </a:t>
            </a:r>
            <a:r>
              <a:rPr lang="de-DE" dirty="0" err="1">
                <a:latin typeface="Aptos" panose="020B0004020202020204" pitchFamily="34" charset="0"/>
              </a:rPr>
              <a:t>Finfluencer:innen</a:t>
            </a:r>
            <a:r>
              <a:rPr lang="de-DE" dirty="0">
                <a:latin typeface="Aptos" panose="020B0004020202020204" pitchFamily="34" charset="0"/>
              </a:rPr>
              <a:t> erhalten (siehe Infografik). Fast 90 Prozent davon gaben an, verstanden zu haben, dass </a:t>
            </a:r>
            <a:r>
              <a:rPr lang="de-DE" dirty="0" err="1">
                <a:latin typeface="Aptos" panose="020B0004020202020204" pitchFamily="34" charset="0"/>
              </a:rPr>
              <a:t>Finfluencer:innen</a:t>
            </a:r>
            <a:r>
              <a:rPr lang="de-DE" dirty="0">
                <a:latin typeface="Aptos" panose="020B0004020202020204" pitchFamily="34" charset="0"/>
              </a:rPr>
              <a:t> Anlagetipps geben, meist in Bezug auf Aktien oder Kryptowerte.</a:t>
            </a:r>
          </a:p>
          <a:p>
            <a:r>
              <a:rPr lang="de-DE" dirty="0">
                <a:latin typeface="Aptos" panose="020B0004020202020204" pitchFamily="34" charset="0"/>
              </a:rPr>
              <a:t>Die Studie zeigt zudem eine hohe Abschlussquote bei </a:t>
            </a:r>
            <a:r>
              <a:rPr lang="de-DE" dirty="0" err="1">
                <a:latin typeface="Aptos" panose="020B0004020202020204" pitchFamily="34" charset="0"/>
              </a:rPr>
              <a:t>Finfluencer</a:t>
            </a:r>
            <a:r>
              <a:rPr lang="de-DE" dirty="0">
                <a:latin typeface="Aptos" panose="020B0004020202020204" pitchFamily="34" charset="0"/>
              </a:rPr>
              <a:t>-Empfehlungen: 80 Prozent derjenigen, die sich Anlagetipps von </a:t>
            </a:r>
            <a:r>
              <a:rPr lang="de-DE" dirty="0" err="1">
                <a:latin typeface="Aptos" panose="020B0004020202020204" pitchFamily="34" charset="0"/>
              </a:rPr>
              <a:t>Finfluencer:innen</a:t>
            </a:r>
            <a:r>
              <a:rPr lang="de-DE" dirty="0">
                <a:latin typeface="Aptos" panose="020B0004020202020204" pitchFamily="34" charset="0"/>
              </a:rPr>
              <a:t> ansehen, nehmen wahr, dass die </a:t>
            </a:r>
            <a:r>
              <a:rPr lang="de-DE" dirty="0" err="1">
                <a:latin typeface="Aptos" panose="020B0004020202020204" pitchFamily="34" charset="0"/>
              </a:rPr>
              <a:t>Finfluencer:innen</a:t>
            </a:r>
            <a:r>
              <a:rPr lang="de-DE" dirty="0">
                <a:latin typeface="Aptos" panose="020B0004020202020204" pitchFamily="34" charset="0"/>
              </a:rPr>
              <a:t> dazu auch einen Link zur Verfügung stellen, über den das Investment abgeschlossen werden kann. 57 Prozent dieser Anlegerinnen und Anleger kauften das Produkt direkt über diesen Link, weitere 25 Prozent kauften es zwar, aber nicht über den Link.</a:t>
            </a:r>
          </a:p>
          <a:p>
            <a:endParaRPr lang="de-DE" dirty="0">
              <a:latin typeface="Aptos" panose="020B0004020202020204" pitchFamily="34" charset="0"/>
            </a:endParaRPr>
          </a:p>
          <a:p>
            <a:r>
              <a:rPr lang="de-DE" dirty="0">
                <a:latin typeface="Aptos" panose="020B0004020202020204" pitchFamily="34" charset="0"/>
              </a:rPr>
              <a:t>Mangelndes Bewusstsein für bezahlte Inhalte</a:t>
            </a:r>
          </a:p>
          <a:p>
            <a:r>
              <a:rPr lang="de-DE" dirty="0" err="1">
                <a:latin typeface="Aptos" panose="020B0004020202020204" pitchFamily="34" charset="0"/>
              </a:rPr>
              <a:t>Finfluencer:innen</a:t>
            </a:r>
            <a:r>
              <a:rPr lang="de-DE" dirty="0">
                <a:latin typeface="Aptos" panose="020B0004020202020204" pitchFamily="34" charset="0"/>
              </a:rPr>
              <a:t> müssen nicht immer offenlegen, wer sie für ihre Tipps bezahlt und wie hoch ihre Provisionen und sonstigen Einkünfte sind. Vielen jungen Anlegerinnen und Anleger ist auch überhaupt nicht bewusst, dass </a:t>
            </a:r>
            <a:r>
              <a:rPr lang="de-DE" dirty="0" err="1">
                <a:latin typeface="Aptos" panose="020B0004020202020204" pitchFamily="34" charset="0"/>
              </a:rPr>
              <a:t>Finfluencer:innen</a:t>
            </a:r>
            <a:r>
              <a:rPr lang="de-DE" dirty="0">
                <a:latin typeface="Aptos" panose="020B0004020202020204" pitchFamily="34" charset="0"/>
              </a:rPr>
              <a:t> für ihre Empfehlungen regelmäßig eine Vergütung erhalten. Das betrifft insgesamt 37 Prozent der Befragten. Von denjenigen, die über den Link eines </a:t>
            </a:r>
            <a:r>
              <a:rPr lang="de-DE" dirty="0" err="1">
                <a:latin typeface="Aptos" panose="020B0004020202020204" pitchFamily="34" charset="0"/>
              </a:rPr>
              <a:t>Finfluencers</a:t>
            </a:r>
            <a:r>
              <a:rPr lang="de-DE" dirty="0">
                <a:latin typeface="Aptos" panose="020B0004020202020204" pitchFamily="34" charset="0"/>
              </a:rPr>
              <a:t> oder einer </a:t>
            </a:r>
            <a:r>
              <a:rPr lang="de-DE" dirty="0" err="1">
                <a:latin typeface="Aptos" panose="020B0004020202020204" pitchFamily="34" charset="0"/>
              </a:rPr>
              <a:t>Finfluencerin</a:t>
            </a:r>
            <a:r>
              <a:rPr lang="de-DE" dirty="0">
                <a:latin typeface="Aptos" panose="020B0004020202020204" pitchFamily="34" charset="0"/>
              </a:rPr>
              <a:t> ein Finanzprodukt gekauft haben, wussten 15 Prozent nicht, dass </a:t>
            </a:r>
            <a:r>
              <a:rPr lang="de-DE" dirty="0" err="1">
                <a:latin typeface="Aptos" panose="020B0004020202020204" pitchFamily="34" charset="0"/>
              </a:rPr>
              <a:t>Finfluencer:innen</a:t>
            </a:r>
            <a:r>
              <a:rPr lang="de-DE" dirty="0">
                <a:latin typeface="Aptos" panose="020B0004020202020204" pitchFamily="34" charset="0"/>
              </a:rPr>
              <a:t> für ihre Empfehlungen in der Regel bezahlt werden. </a:t>
            </a:r>
          </a:p>
          <a:p>
            <a:r>
              <a:rPr lang="de-DE" dirty="0">
                <a:latin typeface="Aptos" panose="020B0004020202020204" pitchFamily="34" charset="0"/>
              </a:rPr>
              <a:t>Die Studie der BaFin zeigt auch, dass sich junge Anlegerinnen und Anleger allgemein mehr Schutz vor unseriösen Anlagetipps im Internet wünschen. </a:t>
            </a:r>
          </a:p>
          <a:p>
            <a:endParaRPr lang="de-DE" dirty="0">
              <a:latin typeface="Aptos" panose="020B0004020202020204" pitchFamily="34" charset="0"/>
            </a:endParaRPr>
          </a:p>
          <a:p>
            <a:r>
              <a:rPr lang="de-DE" dirty="0">
                <a:latin typeface="Aptos" panose="020B0004020202020204" pitchFamily="34" charset="0"/>
              </a:rPr>
              <a:t>Anlagetipps in den sozialen Medien</a:t>
            </a:r>
          </a:p>
          <a:p>
            <a:r>
              <a:rPr lang="de-DE" dirty="0">
                <a:latin typeface="Aptos" panose="020B0004020202020204" pitchFamily="34" charset="0"/>
              </a:rPr>
              <a:t>Die BaFin rät bei Anlagetipps in den sozialen Medien zu Vorsicht. In den sozialen Netzwerken sind durchaus gute Informationsangebote rund um die Geldanlage und Ratschläge mit seriösem Hintergrund zu finden. Allerdings kursieren dort auch unzählige falsche oder nur teilweise richtige Darstellungen.</a:t>
            </a:r>
          </a:p>
          <a:p>
            <a:endParaRPr lang="de-DE" dirty="0">
              <a:latin typeface="Aptos" panose="020B0004020202020204" pitchFamily="34" charset="0"/>
            </a:endParaRPr>
          </a:p>
          <a:p>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16694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„Ein Grund für Kapitalverluste ist oft das fehlende Wissen über Geldanlagen. </a:t>
            </a:r>
          </a:p>
          <a:p>
            <a:endParaRPr lang="de-DE" i="1" dirty="0">
              <a:latin typeface="Aptos" panose="020B0004020202020204" pitchFamily="34" charset="0"/>
            </a:endParaRPr>
          </a:p>
          <a:p>
            <a:r>
              <a:rPr lang="de-DE" i="1" dirty="0">
                <a:latin typeface="Aptos" panose="020B0004020202020204" pitchFamily="34" charset="0"/>
              </a:rPr>
              <a:t>Bei Finanz-Tipps in sozialen Medien werden häufig Anlagemöglichkeiten mit hohen Gewinnversprechen beworben, ohne die dazugehörigen Risiken zu verdeutlichen. </a:t>
            </a:r>
          </a:p>
          <a:p>
            <a:endParaRPr lang="de-DE" i="1" dirty="0">
              <a:latin typeface="Aptos" panose="020B0004020202020204" pitchFamily="34" charset="0"/>
            </a:endParaRPr>
          </a:p>
          <a:p>
            <a:r>
              <a:rPr lang="de-DE" i="1" dirty="0">
                <a:latin typeface="Aptos" panose="020B0004020202020204" pitchFamily="34" charset="0"/>
              </a:rPr>
              <a:t>Mit Hilfe des magischen Dreiecks der Geldanlage können wir leicht erkennen, welche Investitionen hohe Renditen bringen können und wo Risiken höher oder niedriger sind. </a:t>
            </a:r>
          </a:p>
          <a:p>
            <a:endParaRPr lang="de-DE" i="1" dirty="0">
              <a:latin typeface="Aptos" panose="020B0004020202020204" pitchFamily="34" charset="0"/>
            </a:endParaRPr>
          </a:p>
          <a:p>
            <a:r>
              <a:rPr lang="de-DE" i="1" dirty="0">
                <a:latin typeface="Aptos" panose="020B0004020202020204" pitchFamily="34" charset="0"/>
              </a:rPr>
              <a:t>Schauen wir zuerst auf die drei Eckpfeiler von Geldanlagen. Geldanlagen sollen möglichst viel Rendite erzielen, so dass ihr als investierende Personen zusätzlich Geld zu eurem investierten Geld erzielt.</a:t>
            </a:r>
          </a:p>
          <a:p>
            <a:endParaRPr lang="de-DE" i="1" dirty="0">
              <a:latin typeface="Aptos" panose="020B0004020202020204" pitchFamily="34" charset="0"/>
            </a:endParaRPr>
          </a:p>
          <a:p>
            <a:r>
              <a:rPr lang="de-DE" i="1" dirty="0">
                <a:latin typeface="Aptos" panose="020B0004020202020204" pitchFamily="34" charset="0"/>
              </a:rPr>
              <a:t>Rendite = Kennzahl, die in % den Ertrag einer Geldanlage im Verhältnis zum eingesetzten Kapital angibt. Ähnlich, aber nicht gleich:</a:t>
            </a:r>
          </a:p>
          <a:p>
            <a:r>
              <a:rPr lang="de-DE" i="1" dirty="0">
                <a:latin typeface="Aptos" panose="020B0004020202020204" pitchFamily="34" charset="0"/>
              </a:rPr>
              <a:t>Einkünfte = absoluter Betrag, den du durch eine Investition erzielst.</a:t>
            </a:r>
          </a:p>
          <a:p>
            <a:r>
              <a:rPr lang="de-DE" i="1" dirty="0">
                <a:latin typeface="Aptos" panose="020B0004020202020204" pitchFamily="34" charset="0"/>
              </a:rPr>
              <a:t>Gewinn = absoluter Betrag, den du durch eine Investition erzielst, abzüglich der Kosten für die Investition.</a:t>
            </a:r>
          </a:p>
          <a:p>
            <a:endParaRPr lang="de-DE" i="1" dirty="0">
              <a:latin typeface="Aptos" panose="020B0004020202020204" pitchFamily="34" charset="0"/>
            </a:endParaRPr>
          </a:p>
          <a:p>
            <a:r>
              <a:rPr lang="de-DE" i="1" dirty="0">
                <a:latin typeface="Aptos" panose="020B0004020202020204" pitchFamily="34" charset="0"/>
              </a:rPr>
              <a:t>Sicherheit, also möglichst wenig Risiko, ist ebenfalls wichtig – wir möchten bei einer Investition unser Geld sicher angelegt sehen, damit es sich vermehrt, und kein Geld verlieren. </a:t>
            </a:r>
          </a:p>
          <a:p>
            <a:endParaRPr lang="de-DE" i="1" dirty="0">
              <a:latin typeface="Aptos" panose="020B0004020202020204" pitchFamily="34" charset="0"/>
            </a:endParaRPr>
          </a:p>
          <a:p>
            <a:r>
              <a:rPr lang="de-DE" i="1" dirty="0">
                <a:latin typeface="Aptos" panose="020B0004020202020204" pitchFamily="34" charset="0"/>
              </a:rPr>
              <a:t>Und zuletzt möchten wir an das Geld rankommen können – es sollte also gut verfügbar, beziehungsweise liquide (= flüssig) sein. </a:t>
            </a:r>
          </a:p>
          <a:p>
            <a:endParaRPr lang="de-DE" i="1" dirty="0">
              <a:latin typeface="Aptos" panose="020B0004020202020204" pitchFamily="34" charset="0"/>
            </a:endParaRPr>
          </a:p>
          <a:p>
            <a:r>
              <a:rPr lang="de-DE" i="1" dirty="0">
                <a:latin typeface="Aptos" panose="020B0004020202020204" pitchFamily="34" charset="0"/>
              </a:rPr>
              <a:t>Liquidität beschreibt, wie schnell und einfach eine Geldanlage in Bargeld oder Bankguthaben umgewandelt werden kann. Je liquider eine Anlage ist, desto schneller könnt ihr auf euer investiertes Geld zugreifen.“</a:t>
            </a:r>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272313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FE9A5-9E69-7DEF-3838-C9E1E005E8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49312E-1BF6-9A69-3A5C-051C643B0D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C1B8B6-9CDB-842A-55FA-3A8CE3CE2E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a:latin typeface="Aptos" panose="020B0004020202020204" pitchFamily="34" charset="0"/>
              </a:rPr>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latin typeface="Aptos" panose="020B0004020202020204" pitchFamily="34" charset="0"/>
            </a:endParaRPr>
          </a:p>
          <a:p>
            <a:pPr>
              <a:lnSpc>
                <a:spcPct val="150000"/>
              </a:lnSpc>
              <a:spcBef>
                <a:spcPts val="600"/>
              </a:spcBef>
            </a:pPr>
            <a:r>
              <a:rPr lang="de-DE" sz="1200" i="1" kern="1200" dirty="0">
                <a:solidFill>
                  <a:schemeClr val="tx1"/>
                </a:solidFill>
                <a:effectLst/>
                <a:latin typeface="Aptos" panose="020B0004020202020204" pitchFamily="34" charset="0"/>
                <a:ea typeface="+mn-ea"/>
                <a:cs typeface="+mn-cs"/>
              </a:rPr>
              <a:t>„Lasst uns schauen, wie die Chancen und Risiken</a:t>
            </a:r>
            <a:r>
              <a:rPr lang="de-DE" sz="1200" i="1" kern="1200" baseline="0" dirty="0">
                <a:solidFill>
                  <a:schemeClr val="tx1"/>
                </a:solidFill>
                <a:effectLst/>
                <a:latin typeface="Aptos" panose="020B0004020202020204" pitchFamily="34" charset="0"/>
                <a:ea typeface="+mn-ea"/>
                <a:cs typeface="+mn-cs"/>
              </a:rPr>
              <a:t> im magischen Dreieck der Geldanlage einzuordnen sind. </a:t>
            </a: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a:lnSpc>
                <a:spcPct val="150000"/>
              </a:lnSpc>
              <a:spcBef>
                <a:spcPts val="600"/>
              </a:spcBef>
            </a:pPr>
            <a:r>
              <a:rPr lang="de-DE" sz="1200" i="1" kern="1200" baseline="0" dirty="0">
                <a:solidFill>
                  <a:schemeClr val="tx1"/>
                </a:solidFill>
                <a:effectLst/>
                <a:latin typeface="Aptos" panose="020B0004020202020204" pitchFamily="34" charset="0"/>
                <a:ea typeface="+mn-ea"/>
                <a:cs typeface="+mn-cs"/>
              </a:rPr>
              <a:t>Geldanlagen teilen sich auf in drei Bereiche:</a:t>
            </a: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base" latinLnBrk="0" hangingPunct="1">
              <a:lnSpc>
                <a:spcPct val="150000"/>
              </a:lnSpc>
              <a:spcBef>
                <a:spcPts val="600"/>
              </a:spcBef>
              <a:spcAft>
                <a:spcPct val="0"/>
              </a:spcAft>
              <a:buClrTx/>
              <a:buSzTx/>
              <a:buFontTx/>
              <a:buNone/>
              <a:tabLst/>
              <a:defRPr/>
            </a:pPr>
            <a:r>
              <a:rPr lang="de-DE" sz="1200" i="1" kern="1200" baseline="0" dirty="0">
                <a:solidFill>
                  <a:schemeClr val="tx1"/>
                </a:solidFill>
                <a:effectLst/>
                <a:latin typeface="Aptos" panose="020B0004020202020204" pitchFamily="34" charset="0"/>
                <a:ea typeface="+mn-ea"/>
                <a:cs typeface="+mn-cs"/>
              </a:rPr>
              <a:t>Der schwarze Pfeil (links oben) zeigt auf den Bereich, der uns gute Renditechancen verspricht, bei dem das Risiko, Geld zu verlieren, gering ist, das Geld aber langfristig gebunden ist. Das trifft auf Immobilien und Bausparverträge zu. Bei Immobilien und Bausparverträgen ist das Geld langfristig gebunden angelegt. Wir kommen also nicht schnell an das Geld. Dafür aber besteht eine hohe Sicherheit, das Geld nicht zu verlieren und auch die Rendite ist eher hoch.</a:t>
            </a: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base" latinLnBrk="0" hangingPunct="1">
              <a:lnSpc>
                <a:spcPct val="150000"/>
              </a:lnSpc>
              <a:spcBef>
                <a:spcPts val="600"/>
              </a:spcBef>
              <a:spcAft>
                <a:spcPct val="0"/>
              </a:spcAft>
              <a:buClrTx/>
              <a:buSzTx/>
              <a:buFontTx/>
              <a:buNone/>
              <a:tabLst/>
              <a:defRPr/>
            </a:pPr>
            <a:r>
              <a:rPr lang="de-DE" sz="1200" i="1" kern="1200" baseline="0" dirty="0">
                <a:solidFill>
                  <a:schemeClr val="tx1"/>
                </a:solidFill>
                <a:effectLst/>
                <a:latin typeface="Aptos" panose="020B0004020202020204" pitchFamily="34" charset="0"/>
                <a:ea typeface="+mn-ea"/>
                <a:cs typeface="+mn-cs"/>
              </a:rPr>
              <a:t>Der lila-</a:t>
            </a:r>
            <a:r>
              <a:rPr lang="de-DE" sz="1200" i="1" kern="1200" baseline="0" dirty="0" err="1">
                <a:solidFill>
                  <a:schemeClr val="tx1"/>
                </a:solidFill>
                <a:effectLst/>
                <a:latin typeface="Aptos" panose="020B0004020202020204" pitchFamily="34" charset="0"/>
                <a:ea typeface="+mn-ea"/>
                <a:cs typeface="+mn-cs"/>
              </a:rPr>
              <a:t>farbene</a:t>
            </a:r>
            <a:r>
              <a:rPr lang="de-DE" sz="1200" i="1" kern="1200" baseline="0" dirty="0">
                <a:solidFill>
                  <a:schemeClr val="tx1"/>
                </a:solidFill>
                <a:effectLst/>
                <a:latin typeface="Aptos" panose="020B0004020202020204" pitchFamily="34" charset="0"/>
                <a:ea typeface="+mn-ea"/>
                <a:cs typeface="+mn-cs"/>
              </a:rPr>
              <a:t> Pfeil rechts markiert den Bereich, in dem wir ebenfalls gute bis sehr gute Renditechancen haben, unser Geld schnell für uns verfügbar ist, aber das Risiko, Geld zu verlieren, hoch ist. Aktien und Fonds zeichnen sich durch eine schnelle Verfügbarkeit des Geldes aus. Die Renditechancen sind hoch bis sehr hoch, aber dafür ist das Risiko, Geld zu verlieren, ebenfalls hoch.</a:t>
            </a: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a:lnSpc>
                <a:spcPct val="150000"/>
              </a:lnSpc>
              <a:spcBef>
                <a:spcPts val="600"/>
              </a:spcBef>
            </a:pPr>
            <a:r>
              <a:rPr lang="de-DE" sz="1200" i="1" kern="1200" baseline="0" dirty="0">
                <a:solidFill>
                  <a:schemeClr val="tx1"/>
                </a:solidFill>
                <a:effectLst/>
                <a:latin typeface="Aptos" panose="020B0004020202020204" pitchFamily="34" charset="0"/>
                <a:ea typeface="+mn-ea"/>
                <a:cs typeface="+mn-cs"/>
              </a:rPr>
              <a:t>Der rote Pfeil unten zeigt uns den Bereich an, in dem Geld schnell verfügbar ist und ein geringes Risiko besteht, also eine hohe Sicherheit, unser Geld nicht zu verlieren. Allerdings fällt die Rendite nicht sehr hoch aus. Girokonto und Tagesgeldkonto zeichnen sich durch eine schnelle Verfügbarkeit des Geldes und einer hohen Sicherheit aus. Die Rendite ist eher gering. Beim Tagesgeldkonto allerdings etwas höher als beim Girokonto.“</a:t>
            </a:r>
          </a:p>
          <a:p>
            <a:pPr marL="0" marR="0" lvl="0" indent="0" algn="l" defTabSz="914400" rtl="0" eaLnBrk="1" fontAlgn="base" latinLnBrk="0" hangingPunct="1">
              <a:lnSpc>
                <a:spcPct val="150000"/>
              </a:lnSpc>
              <a:spcBef>
                <a:spcPts val="600"/>
              </a:spcBef>
              <a:spcAft>
                <a:spcPct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base" latinLnBrk="0" hangingPunct="1">
              <a:lnSpc>
                <a:spcPct val="150000"/>
              </a:lnSpc>
              <a:spcBef>
                <a:spcPts val="600"/>
              </a:spcBef>
              <a:spcAft>
                <a:spcPct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endParaRPr lang="de-DE" b="1" dirty="0">
              <a:latin typeface="Aptos" panose="020B0004020202020204" pitchFamily="34" charset="0"/>
            </a:endParaRPr>
          </a:p>
          <a:p>
            <a:r>
              <a:rPr lang="de-DE" b="0" dirty="0">
                <a:latin typeface="Aptos" panose="020B0004020202020204" pitchFamily="34" charset="0"/>
              </a:rPr>
              <a:t>Hinweis für die </a:t>
            </a:r>
            <a:r>
              <a:rPr lang="de-DE" b="0" dirty="0" err="1">
                <a:latin typeface="Aptos" panose="020B0004020202020204" pitchFamily="34" charset="0"/>
              </a:rPr>
              <a:t>Trainer:innen</a:t>
            </a:r>
            <a:r>
              <a:rPr lang="de-DE" b="0" dirty="0">
                <a:latin typeface="Aptos" panose="020B0004020202020204" pitchFamily="34" charset="0"/>
              </a:rPr>
              <a:t>:</a:t>
            </a:r>
          </a:p>
          <a:p>
            <a:endParaRPr lang="de-DE" b="1" dirty="0">
              <a:latin typeface="Aptos" panose="020B00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b="0" dirty="0">
                <a:latin typeface="Aptos" panose="020B0004020202020204" pitchFamily="34" charset="0"/>
              </a:rPr>
              <a:t>Quelle: </a:t>
            </a:r>
            <a:r>
              <a:rPr lang="de-DE" sz="1200" b="0" i="0" kern="1200" cap="none" baseline="0" dirty="0">
                <a:solidFill>
                  <a:schemeClr val="tx1"/>
                </a:solidFill>
                <a:effectLst/>
                <a:latin typeface="Aptos" panose="020B0004020202020204" pitchFamily="34" charset="0"/>
                <a:ea typeface="+mn-ea"/>
                <a:cs typeface="+mn-cs"/>
              </a:rPr>
              <a:t>https://www.bafin.de/SharedDocs/Downloads/DE/Broschuere/dl_b_ABC_der_Geldanlage_leichte_sprache.html</a:t>
            </a:r>
            <a:endParaRPr lang="de-DE" b="0" dirty="0">
              <a:latin typeface="Aptos" panose="020B0004020202020204" pitchFamily="34" charset="0"/>
            </a:endParaRPr>
          </a:p>
          <a:p>
            <a:endParaRPr lang="de-DE" b="1" dirty="0">
              <a:latin typeface="Aptos" panose="020B0004020202020204" pitchFamily="34" charset="0"/>
            </a:endParaRPr>
          </a:p>
          <a:p>
            <a:r>
              <a:rPr lang="de-DE" b="1" dirty="0">
                <a:latin typeface="Aptos" panose="020B0004020202020204" pitchFamily="34" charset="0"/>
              </a:rPr>
              <a:t>Tages-Geld</a:t>
            </a:r>
          </a:p>
          <a:p>
            <a:r>
              <a:rPr lang="de-DE" dirty="0">
                <a:latin typeface="Aptos" panose="020B0004020202020204" pitchFamily="34" charset="0"/>
              </a:rPr>
              <a:t>Haben Sie am Ende vom Monat noch Geld übrig? Sie können es als Tages-Geld anlegen. Dazu können Sie es auf ein besonderes Bank-Konto einzahlen.</a:t>
            </a:r>
          </a:p>
          <a:p>
            <a:r>
              <a:rPr lang="de-DE" dirty="0">
                <a:latin typeface="Aptos" panose="020B0004020202020204" pitchFamily="34" charset="0"/>
              </a:rPr>
              <a:t>Es heißt Tages-Geld-Konto. Dafür bekommen Sie meistens Zinsen. Was müssen Sie über Tages-Geld wissen? Sie können das Geld jeden Tag wieder abheben. Die Zinsen beim Tages-Geld sind niedrig. </a:t>
            </a:r>
            <a:endParaRPr lang="de-DE" sz="1200" b="0" i="0" kern="1200" cap="none" baseline="0" dirty="0">
              <a:solidFill>
                <a:schemeClr val="tx1"/>
              </a:solidFill>
              <a:effectLst/>
              <a:latin typeface="Aptos" panose="020B0004020202020204" pitchFamily="34" charset="0"/>
              <a:ea typeface="+mn-ea"/>
              <a:cs typeface="+mn-cs"/>
            </a:endParaRPr>
          </a:p>
          <a:p>
            <a:endParaRPr lang="de-DE" b="1" dirty="0">
              <a:latin typeface="Aptos" panose="020B0004020202020204" pitchFamily="34" charset="0"/>
            </a:endParaRPr>
          </a:p>
          <a:p>
            <a:r>
              <a:rPr lang="de-DE" dirty="0">
                <a:latin typeface="Aptos" panose="020B0004020202020204" pitchFamily="34" charset="0"/>
              </a:rPr>
              <a:t>Quelle: https://www.vzhh.de/themen/finanzen/sparen-geldanlage/darum-ist-ein-bausparvertrag-keine-gute-geldanlage</a:t>
            </a:r>
          </a:p>
          <a:p>
            <a:endParaRPr lang="de-DE" b="1" dirty="0">
              <a:latin typeface="Aptos" panose="020B0004020202020204" pitchFamily="34" charset="0"/>
            </a:endParaRPr>
          </a:p>
          <a:p>
            <a:r>
              <a:rPr lang="de-DE" b="1" dirty="0">
                <a:latin typeface="Aptos" panose="020B0004020202020204" pitchFamily="34" charset="0"/>
              </a:rPr>
              <a:t>Bausparvertrag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ptos" panose="020B0004020202020204" pitchFamily="34" charset="0"/>
              </a:rPr>
              <a:t>Das klassische Bausparen ist grundsätzlich schnell erklärt: Erst sparen, dann bauen. Sie zahlen regelmäßig Geld in Ihren Bausparvertrag ein und erhalten später ein Darlehen in Höhe der Differenz bis zur Bausparsumme. </a:t>
            </a:r>
          </a:p>
          <a:p>
            <a:endParaRPr lang="de-DE" dirty="0">
              <a:latin typeface="Aptos" panose="020B00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latin typeface="Aptos" panose="020B0004020202020204" pitchFamily="34" charset="0"/>
              </a:rPr>
              <a:t>Quelle: https://www.verbraucherzentrale.de/wissen/geld-versicherungen/sparen-und-anlegen/was-das-girokonto-bietet-4990</a:t>
            </a:r>
          </a:p>
          <a:p>
            <a:endParaRPr lang="de-DE" dirty="0">
              <a:latin typeface="Aptos" panose="020B0004020202020204" pitchFamily="34" charset="0"/>
            </a:endParaRPr>
          </a:p>
          <a:p>
            <a:r>
              <a:rPr lang="de-DE" b="1" dirty="0">
                <a:latin typeface="Aptos" panose="020B0004020202020204" pitchFamily="34" charset="0"/>
              </a:rPr>
              <a:t>Girokonto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ptos" panose="020B0004020202020204" pitchFamily="34" charset="0"/>
              </a:rPr>
              <a:t>Ein eigenes Girokonto ist für viele Geschäfte des täglichen Lebens inzwischen unverzichtbar. Lohn und Gehalt werden praktisch nur noch bargeldlos überwiesen und auch viele andere Geschäfte tätigen Sie bargeldlos. </a:t>
            </a: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base" latinLnBrk="0" hangingPunct="1">
              <a:lnSpc>
                <a:spcPct val="150000"/>
              </a:lnSpc>
              <a:spcBef>
                <a:spcPts val="600"/>
              </a:spcBef>
              <a:spcAft>
                <a:spcPct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marL="0" marR="0" lvl="0" indent="0" algn="l" defTabSz="914400" rtl="0" eaLnBrk="1" fontAlgn="base" latinLnBrk="0" hangingPunct="1">
              <a:lnSpc>
                <a:spcPct val="150000"/>
              </a:lnSpc>
              <a:spcBef>
                <a:spcPts val="600"/>
              </a:spcBef>
              <a:spcAft>
                <a:spcPct val="0"/>
              </a:spcAft>
              <a:buClrTx/>
              <a:buSzTx/>
              <a:buFontTx/>
              <a:buNone/>
              <a:tabLst/>
              <a:defRPr/>
            </a:pPr>
            <a:endParaRPr lang="de-DE" sz="1200" i="1" kern="1200" baseline="0" dirty="0">
              <a:solidFill>
                <a:schemeClr val="tx1"/>
              </a:solidFill>
              <a:effectLst/>
              <a:latin typeface="Aptos" panose="020B0004020202020204" pitchFamily="34" charset="0"/>
              <a:ea typeface="+mn-ea"/>
              <a:cs typeface="+mn-cs"/>
            </a:endParaRPr>
          </a:p>
          <a:p>
            <a:pPr>
              <a:lnSpc>
                <a:spcPct val="150000"/>
              </a:lnSpc>
              <a:spcBef>
                <a:spcPts val="600"/>
              </a:spcBef>
            </a:pPr>
            <a:endParaRPr lang="de-DE" sz="1200" i="1" kern="1200" baseline="0" dirty="0">
              <a:solidFill>
                <a:schemeClr val="tx1"/>
              </a:solidFill>
              <a:effectLst/>
              <a:latin typeface="Aptos" panose="020B0004020202020204" pitchFamily="34" charset="0"/>
              <a:ea typeface="+mn-ea"/>
              <a:cs typeface="+mn-cs"/>
            </a:endParaRPr>
          </a:p>
          <a:p>
            <a:pPr>
              <a:lnSpc>
                <a:spcPct val="150000"/>
              </a:lnSpc>
              <a:spcBef>
                <a:spcPts val="600"/>
              </a:spcBef>
            </a:pPr>
            <a:endParaRPr lang="de-DE" sz="1200" b="0" i="1" kern="1200" cap="none" baseline="0" dirty="0">
              <a:solidFill>
                <a:schemeClr val="tx1"/>
              </a:solidFill>
              <a:effectLst/>
              <a:latin typeface="Aptos" panose="020B0004020202020204" pitchFamily="34" charset="0"/>
              <a:ea typeface="+mn-ea"/>
              <a:cs typeface="+mn-cs"/>
            </a:endParaRPr>
          </a:p>
          <a:p>
            <a:pPr>
              <a:lnSpc>
                <a:spcPct val="150000"/>
              </a:lnSpc>
              <a:spcBef>
                <a:spcPts val="600"/>
              </a:spcBef>
            </a:pPr>
            <a:endParaRPr lang="de-DE" sz="1200" b="0" i="1" cap="none" dirty="0">
              <a:latin typeface="Aptos" panose="020B0004020202020204" pitchFamily="34" charset="0"/>
            </a:endParaRPr>
          </a:p>
          <a:p>
            <a:endParaRPr lang="de-DE" dirty="0">
              <a:latin typeface="Aptos" panose="020B0004020202020204" pitchFamily="34" charset="0"/>
            </a:endParaRPr>
          </a:p>
        </p:txBody>
      </p:sp>
      <p:sp>
        <p:nvSpPr>
          <p:cNvPr id="4" name="Foliennummernplatzhalter 3">
            <a:extLst>
              <a:ext uri="{FF2B5EF4-FFF2-40B4-BE49-F238E27FC236}">
                <a16:creationId xmlns:a16="http://schemas.microsoft.com/office/drawing/2014/main" id="{361F3DE5-6B5C-867D-E5F0-6A2630E5BEA3}"/>
              </a:ext>
            </a:extLst>
          </p:cNvPr>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189964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i="1" dirty="0">
              <a:latin typeface="Aptos" panose="020B0004020202020204" pitchFamily="34" charset="0"/>
            </a:endParaRPr>
          </a:p>
          <a:p>
            <a:r>
              <a:rPr lang="de-DE" i="1" dirty="0">
                <a:latin typeface="Aptos" panose="020B0004020202020204" pitchFamily="34" charset="0"/>
              </a:rPr>
              <a:t>„Lasst uns hierzu in eine Gruppenarbeit gehen. </a:t>
            </a:r>
          </a:p>
          <a:p>
            <a:endParaRPr lang="de-DE" i="1" dirty="0">
              <a:latin typeface="Aptos" panose="020B0004020202020204" pitchFamily="34" charset="0"/>
            </a:endParaRPr>
          </a:p>
          <a:p>
            <a:r>
              <a:rPr lang="de-DE" i="1" dirty="0">
                <a:latin typeface="Aptos" panose="020B0004020202020204" pitchFamily="34" charset="0"/>
              </a:rPr>
              <a:t>Ihr könnt zu zweit oder in Kleingruppen arbeiten. </a:t>
            </a:r>
          </a:p>
          <a:p>
            <a:endParaRPr lang="de-DE" i="1" dirty="0">
              <a:latin typeface="Aptos" panose="020B0004020202020204" pitchFamily="34" charset="0"/>
            </a:endParaRPr>
          </a:p>
          <a:p>
            <a:r>
              <a:rPr lang="de-DE" i="1" dirty="0">
                <a:latin typeface="Aptos" panose="020B0004020202020204" pitchFamily="34" charset="0"/>
              </a:rPr>
              <a:t>Wir haben euch drei Arbeitsblätter aus dem Unterrichtsmaterial von der Verbraucherzentrale Baden-Württemberg mitgebracht. </a:t>
            </a:r>
          </a:p>
          <a:p>
            <a:endParaRPr lang="de-DE" i="1" dirty="0">
              <a:latin typeface="Aptos" panose="020B0004020202020204" pitchFamily="34" charset="0"/>
            </a:endParaRPr>
          </a:p>
          <a:p>
            <a:r>
              <a:rPr lang="de-DE" i="1" dirty="0">
                <a:latin typeface="Aptos" panose="020B0004020202020204" pitchFamily="34" charset="0"/>
              </a:rPr>
              <a:t>Darin werden euch noch einmal das magische Dreieck der Geldanlage sowie verschiedene Anlagemöglichkeiten vorgestellt. </a:t>
            </a:r>
          </a:p>
          <a:p>
            <a:endParaRPr lang="de-DE" i="1" dirty="0">
              <a:latin typeface="Aptos" panose="020B0004020202020204" pitchFamily="34" charset="0"/>
            </a:endParaRPr>
          </a:p>
          <a:p>
            <a:r>
              <a:rPr lang="de-DE" i="1" dirty="0">
                <a:latin typeface="Aptos" panose="020B0004020202020204" pitchFamily="34" charset="0"/>
              </a:rPr>
              <a:t>Bitte lest euch die Informationen durch und bearbeitet auch die Aufgaben. Im Anschluss klären wir mit euch offene Fragen.“</a:t>
            </a:r>
          </a:p>
          <a:p>
            <a:endParaRPr lang="de-DE" dirty="0">
              <a:latin typeface="Aptos" panose="020B0004020202020204" pitchFamily="34" charset="0"/>
            </a:endParaRPr>
          </a:p>
          <a:p>
            <a:r>
              <a:rPr lang="de-DE" dirty="0">
                <a:latin typeface="Aptos" panose="020B0004020202020204" pitchFamily="34" charset="0"/>
              </a:rPr>
              <a:t>Quelle: https://www.verbraucherzentrale-bawue.de/sites/default/files/2021-04/WBS_Geldanlage_Unterrichtsmaterial_M_E_GYM.pdf</a:t>
            </a:r>
          </a:p>
          <a:p>
            <a:endParaRPr lang="de-DE" dirty="0">
              <a:latin typeface="Aptos" panose="020B0004020202020204" pitchFamily="34" charset="0"/>
            </a:endParaRPr>
          </a:p>
          <a:p>
            <a:r>
              <a:rPr lang="de-DE" dirty="0">
                <a:latin typeface="Aptos" panose="020B0004020202020204" pitchFamily="34" charset="0"/>
              </a:rPr>
              <a:t>ACHTUNG: Nur die Seiten 2 bis 4 ausdrucken und bearbeiten!</a:t>
            </a: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232547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cap="none" dirty="0">
                <a:latin typeface="Aptos" panose="020B0004020202020204" pitchFamily="34" charset="0"/>
              </a:rPr>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latin typeface="Aptos" panose="020B0004020202020204" pitchFamily="34" charset="0"/>
            </a:endParaRPr>
          </a:p>
          <a:p>
            <a:pPr>
              <a:lnSpc>
                <a:spcPct val="150000"/>
              </a:lnSpc>
              <a:spcBef>
                <a:spcPts val="600"/>
              </a:spcBef>
            </a:pPr>
            <a:r>
              <a:rPr lang="de-DE" sz="900" i="1" kern="1200" dirty="0">
                <a:solidFill>
                  <a:schemeClr val="tx1"/>
                </a:solidFill>
                <a:effectLst/>
                <a:latin typeface="Aptos" panose="020B0004020202020204" pitchFamily="34" charset="0"/>
                <a:ea typeface="+mn-ea"/>
                <a:cs typeface="+mn-cs"/>
              </a:rPr>
              <a:t>„</a:t>
            </a:r>
            <a:r>
              <a:rPr lang="de-DE" sz="900" i="1" kern="1200" baseline="0" dirty="0">
                <a:solidFill>
                  <a:schemeClr val="tx1"/>
                </a:solidFill>
                <a:effectLst/>
                <a:latin typeface="Aptos" panose="020B0004020202020204" pitchFamily="34" charset="0"/>
                <a:ea typeface="+mn-ea"/>
                <a:cs typeface="+mn-cs"/>
              </a:rPr>
              <a:t>Was haben wir bis hierher erfahren?</a:t>
            </a:r>
          </a:p>
          <a:p>
            <a:pPr>
              <a:lnSpc>
                <a:spcPct val="150000"/>
              </a:lnSpc>
              <a:spcBef>
                <a:spcPts val="600"/>
              </a:spcBef>
            </a:pPr>
            <a:endParaRPr lang="de-DE" sz="900" i="1" kern="1200" baseline="0" dirty="0">
              <a:solidFill>
                <a:schemeClr val="tx1"/>
              </a:solidFill>
              <a:effectLst/>
              <a:latin typeface="Aptos" panose="020B0004020202020204" pitchFamily="34" charset="0"/>
              <a:ea typeface="+mn-ea"/>
              <a:cs typeface="+mn-cs"/>
            </a:endParaRPr>
          </a:p>
          <a:p>
            <a:pPr marL="171450" indent="-171450">
              <a:lnSpc>
                <a:spcPct val="150000"/>
              </a:lnSpc>
              <a:spcBef>
                <a:spcPts val="600"/>
              </a:spcBef>
              <a:buFontTx/>
              <a:buChar char="-"/>
            </a:pPr>
            <a:r>
              <a:rPr lang="de-DE" sz="900" i="1" kern="1200" baseline="0" dirty="0" err="1">
                <a:solidFill>
                  <a:schemeClr val="tx1"/>
                </a:solidFill>
                <a:effectLst/>
                <a:latin typeface="Aptos" panose="020B0004020202020204" pitchFamily="34" charset="0"/>
                <a:ea typeface="+mn-ea"/>
                <a:cs typeface="+mn-cs"/>
              </a:rPr>
              <a:t>Finanz-Influencer:innen</a:t>
            </a:r>
            <a:r>
              <a:rPr lang="de-DE" sz="900" i="1" kern="1200" baseline="0" dirty="0">
                <a:solidFill>
                  <a:schemeClr val="tx1"/>
                </a:solidFill>
                <a:effectLst/>
                <a:latin typeface="Aptos" panose="020B0004020202020204" pitchFamily="34" charset="0"/>
                <a:ea typeface="+mn-ea"/>
                <a:cs typeface="+mn-cs"/>
              </a:rPr>
              <a:t> (kurz: </a:t>
            </a:r>
            <a:r>
              <a:rPr lang="de-DE" sz="900" i="1" kern="1200" baseline="0" dirty="0" err="1">
                <a:solidFill>
                  <a:schemeClr val="tx1"/>
                </a:solidFill>
                <a:effectLst/>
                <a:latin typeface="Aptos" panose="020B0004020202020204" pitchFamily="34" charset="0"/>
                <a:ea typeface="+mn-ea"/>
                <a:cs typeface="+mn-cs"/>
              </a:rPr>
              <a:t>Finfluencer:innen</a:t>
            </a:r>
            <a:r>
              <a:rPr lang="de-DE" sz="900" i="1" kern="1200" baseline="0" dirty="0">
                <a:solidFill>
                  <a:schemeClr val="tx1"/>
                </a:solidFill>
                <a:effectLst/>
                <a:latin typeface="Aptos" panose="020B0004020202020204" pitchFamily="34" charset="0"/>
                <a:ea typeface="+mn-ea"/>
                <a:cs typeface="+mn-cs"/>
              </a:rPr>
              <a:t>) beschäftigen sich in sozialen Medien mit Finanzthemen. </a:t>
            </a:r>
          </a:p>
          <a:p>
            <a:pPr marL="171450" indent="-171450">
              <a:lnSpc>
                <a:spcPct val="150000"/>
              </a:lnSpc>
              <a:spcBef>
                <a:spcPts val="600"/>
              </a:spcBef>
              <a:buFontTx/>
              <a:buChar char="-"/>
            </a:pPr>
            <a:endParaRPr lang="de-DE" sz="900" i="1" kern="1200" baseline="0" dirty="0">
              <a:solidFill>
                <a:schemeClr val="tx1"/>
              </a:solidFill>
              <a:effectLst/>
              <a:latin typeface="Aptos" panose="020B0004020202020204" pitchFamily="34" charset="0"/>
              <a:ea typeface="+mn-ea"/>
              <a:cs typeface="+mn-cs"/>
            </a:endParaRPr>
          </a:p>
          <a:p>
            <a:pPr marL="171450" indent="-171450">
              <a:lnSpc>
                <a:spcPct val="150000"/>
              </a:lnSpc>
              <a:spcBef>
                <a:spcPts val="600"/>
              </a:spcBef>
              <a:buFontTx/>
              <a:buChar char="-"/>
            </a:pPr>
            <a:r>
              <a:rPr lang="de-DE" sz="1200" i="1" dirty="0">
                <a:latin typeface="Aptos" panose="020B0004020202020204" pitchFamily="34" charset="0"/>
              </a:rPr>
              <a:t>Studien zeigen, dass besonders junge Menschen Finanz-Tipps aus sozialen Medien nutzen und investieren. </a:t>
            </a:r>
          </a:p>
          <a:p>
            <a:pPr marL="171450" indent="-171450">
              <a:lnSpc>
                <a:spcPct val="150000"/>
              </a:lnSpc>
              <a:spcBef>
                <a:spcPts val="600"/>
              </a:spcBef>
              <a:buFontTx/>
              <a:buChar char="-"/>
            </a:pPr>
            <a:endParaRPr lang="de-DE" sz="1200" i="1" dirty="0">
              <a:latin typeface="Aptos" panose="020B0004020202020204" pitchFamily="34" charset="0"/>
            </a:endParaRPr>
          </a:p>
          <a:p>
            <a:pPr marL="171450" indent="-171450">
              <a:lnSpc>
                <a:spcPct val="150000"/>
              </a:lnSpc>
              <a:spcBef>
                <a:spcPts val="600"/>
              </a:spcBef>
              <a:buFontTx/>
              <a:buChar char="-"/>
            </a:pPr>
            <a:r>
              <a:rPr lang="de-DE" sz="1200" i="1" dirty="0">
                <a:latin typeface="Aptos" panose="020B0004020202020204" pitchFamily="34" charset="0"/>
              </a:rPr>
              <a:t>Am magischen Dreieck der Geldanlage kann man erkennen, dass die drei Ziele der Geldanlage – Rendite, Sicherheit und Verfügbarkeit - nicht gleichzeitig in vollem Umfang erreicht werden können. Wer das als </a:t>
            </a:r>
            <a:r>
              <a:rPr lang="de-DE" sz="1200" i="1" dirty="0" err="1">
                <a:latin typeface="Aptos" panose="020B0004020202020204" pitchFamily="34" charset="0"/>
              </a:rPr>
              <a:t>Finfluencer:in</a:t>
            </a:r>
            <a:r>
              <a:rPr lang="de-DE" sz="1200" i="1" dirty="0">
                <a:latin typeface="Aptos" panose="020B0004020202020204" pitchFamily="34" charset="0"/>
              </a:rPr>
              <a:t> verspricht, macht sich verdächtig.</a:t>
            </a:r>
          </a:p>
          <a:p>
            <a:pPr marL="171450" indent="-171450">
              <a:lnSpc>
                <a:spcPct val="150000"/>
              </a:lnSpc>
              <a:spcBef>
                <a:spcPts val="600"/>
              </a:spcBef>
              <a:buFontTx/>
              <a:buChar char="-"/>
            </a:pPr>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115056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Finanz-Tipps</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Finanz-Tipps</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Finanz-Tipps</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Finanz-Tipps</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Finanz-Tipps</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Finanz-Tipps</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Finanz-Tipps</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Finanz-Tipps</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Finanz-Tipps</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Finanz-Tipps</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Finanz-Tipps</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Finanz-Tipps</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Finanz-Tipps</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Finanz-Tipps</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Finanz-Tipps</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Finanz-Tipps</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Finanz-Tipps</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Finanz-Tipps</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Finanz-Tipps</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Finanz-Tipps</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Finanz-Tipps</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Finanz-Tipps</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Finanz-Tipps</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Finanz-Tipps</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Finanz-Tipps</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Finanz-Tipps</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Finanz-Tipps</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Finanz-Tipps</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Finanz-Tipps</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Finanz-Tipps</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Finanz-Tipps</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Finanz-Tipps</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Finanz-Tipps</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s://www.youtube.com/watch?v=HUYI3pOdD7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hyperlink" Target="https://www.youtube.com/watch?v=fnHOwPXisJ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hyperlink" Target="https://www.youtube.com/watch?v=-IUtR-ZGS0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https://www.youtube.com/watch?v=73_3icYYnT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www.verbraucherbildung.de/verbraucherchecker/checkerspace"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hyperlink" Target="http://creativecommons.org/licenses/by-sa/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6.png"/><Relationship Id="rId2" Type="http://schemas.openxmlformats.org/officeDocument/2006/relationships/hyperlink" Target="http://www.verbraucherchecker.de/" TargetMode="Externa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382" y="2624995"/>
            <a:ext cx="7810378" cy="2340000"/>
          </a:xfrm>
        </p:spPr>
        <p:txBody>
          <a:bodyPr/>
          <a:lstStyle/>
          <a:p>
            <a:r>
              <a:rPr lang="de-DE" altLang="en-US" dirty="0">
                <a:solidFill>
                  <a:srgbClr val="FFFFFF"/>
                </a:solidFill>
              </a:rPr>
              <a:t>Schnelles Geld </a:t>
            </a:r>
            <a:br>
              <a:rPr lang="de-DE" altLang="en-US" dirty="0">
                <a:solidFill>
                  <a:srgbClr val="FFFFFF"/>
                </a:solidFill>
              </a:rPr>
            </a:br>
            <a:r>
              <a:rPr lang="de-DE" altLang="en-US" dirty="0">
                <a:solidFill>
                  <a:srgbClr val="FFFFFF"/>
                </a:solidFill>
              </a:rPr>
              <a:t>oder schnelle Pleite?!</a:t>
            </a:r>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a:xfrm>
            <a:off x="683382" y="5124602"/>
            <a:ext cx="7683377" cy="684265"/>
          </a:xfrm>
        </p:spPr>
        <p:txBody>
          <a:bodyPr/>
          <a:lstStyle/>
          <a:p>
            <a:r>
              <a:rPr lang="de-DE" altLang="en-US" dirty="0">
                <a:solidFill>
                  <a:srgbClr val="FFFFFF"/>
                </a:solidFill>
              </a:rPr>
              <a:t>Verbraucherchecker: Workshops für junge Menschen</a:t>
            </a:r>
          </a:p>
        </p:txBody>
      </p:sp>
      <p:pic>
        <p:nvPicPr>
          <p:cNvPr id="6" name="Bildplatzhalter 5" descr="Signet des Bildungsprogramm Verbraucherchecke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674860" y="336868"/>
            <a:ext cx="2159000" cy="2159000"/>
          </a:xfrm>
        </p:spPr>
      </p:pic>
    </p:spTree>
    <p:extLst>
      <p:ext uri="{BB962C8B-B14F-4D97-AF65-F5344CB8AC3E}">
        <p14:creationId xmlns:p14="http://schemas.microsoft.com/office/powerpoint/2010/main" val="1544082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269EF-6B2F-4CEB-1DC2-DA16E1D4C1E3}"/>
              </a:ext>
            </a:extLst>
          </p:cNvPr>
          <p:cNvSpPr>
            <a:spLocks noGrp="1"/>
          </p:cNvSpPr>
          <p:nvPr>
            <p:ph type="title"/>
          </p:nvPr>
        </p:nvSpPr>
        <p:spPr/>
        <p:txBody>
          <a:bodyPr/>
          <a:lstStyle/>
          <a:p>
            <a:r>
              <a:rPr lang="de-DE" dirty="0" err="1"/>
              <a:t>Finfluencer:innen</a:t>
            </a:r>
            <a:r>
              <a:rPr lang="de-DE" dirty="0"/>
              <a:t> unterscheiden sich</a:t>
            </a:r>
          </a:p>
        </p:txBody>
      </p:sp>
      <p:sp>
        <p:nvSpPr>
          <p:cNvPr id="3" name="Textplatzhalter 2">
            <a:extLst>
              <a:ext uri="{FF2B5EF4-FFF2-40B4-BE49-F238E27FC236}">
                <a16:creationId xmlns:a16="http://schemas.microsoft.com/office/drawing/2014/main" id="{37AC0323-076E-4B4B-63D0-C0C986940FBA}"/>
              </a:ext>
            </a:extLst>
          </p:cNvPr>
          <p:cNvSpPr>
            <a:spLocks noGrp="1"/>
          </p:cNvSpPr>
          <p:nvPr>
            <p:ph type="body" sz="quarter" idx="12"/>
          </p:nvPr>
        </p:nvSpPr>
        <p:spPr/>
        <p:txBody>
          <a:bodyPr/>
          <a:lstStyle/>
          <a:p>
            <a:r>
              <a:rPr lang="de-DE" dirty="0"/>
              <a:t>nach Qualität, Expertise, Intention </a:t>
            </a:r>
          </a:p>
        </p:txBody>
      </p:sp>
    </p:spTree>
    <p:extLst>
      <p:ext uri="{BB962C8B-B14F-4D97-AF65-F5344CB8AC3E}">
        <p14:creationId xmlns:p14="http://schemas.microsoft.com/office/powerpoint/2010/main" val="203225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DAFBD-7AD7-221E-9559-87255206F3E1}"/>
              </a:ext>
            </a:extLst>
          </p:cNvPr>
          <p:cNvSpPr>
            <a:spLocks noGrp="1"/>
          </p:cNvSpPr>
          <p:nvPr>
            <p:ph type="title"/>
          </p:nvPr>
        </p:nvSpPr>
        <p:spPr/>
        <p:txBody>
          <a:bodyPr/>
          <a:lstStyle/>
          <a:p>
            <a:r>
              <a:rPr lang="de-DE" dirty="0" err="1">
                <a:solidFill>
                  <a:schemeClr val="tx2"/>
                </a:solidFill>
              </a:rPr>
              <a:t>Finfluencer:innen</a:t>
            </a:r>
            <a:r>
              <a:rPr lang="de-DE" dirty="0">
                <a:solidFill>
                  <a:schemeClr val="tx2"/>
                </a:solidFill>
              </a:rPr>
              <a:t> – Welche Unterschiede gibt es?</a:t>
            </a:r>
          </a:p>
        </p:txBody>
      </p:sp>
      <p:sp>
        <p:nvSpPr>
          <p:cNvPr id="4" name="Textplatzhalter 3">
            <a:extLst>
              <a:ext uri="{FF2B5EF4-FFF2-40B4-BE49-F238E27FC236}">
                <a16:creationId xmlns:a16="http://schemas.microsoft.com/office/drawing/2014/main" id="{9470B92A-A57E-7EA9-3C83-02C8A4A7FEBF}"/>
              </a:ext>
            </a:extLst>
          </p:cNvPr>
          <p:cNvSpPr>
            <a:spLocks noGrp="1"/>
          </p:cNvSpPr>
          <p:nvPr>
            <p:ph type="body" sz="quarter" idx="18"/>
          </p:nvPr>
        </p:nvSpPr>
        <p:spPr/>
        <p:txBody>
          <a:bodyPr/>
          <a:lstStyle/>
          <a:p>
            <a:pPr marL="285750" indent="-285750"/>
            <a:r>
              <a:rPr lang="de-DE" b="1" dirty="0">
                <a:solidFill>
                  <a:schemeClr val="tx2"/>
                </a:solidFill>
              </a:rPr>
              <a:t>Unterschiedliche Expertise: </a:t>
            </a:r>
            <a:r>
              <a:rPr lang="de-DE" dirty="0" err="1"/>
              <a:t>Finfluencer</a:t>
            </a:r>
            <a:r>
              <a:rPr lang="de-DE" dirty="0"/>
              <a:t> bringen </a:t>
            </a:r>
            <a:r>
              <a:rPr lang="de-DE" b="1" dirty="0"/>
              <a:t>nachweisbare Expertise </a:t>
            </a:r>
            <a:r>
              <a:rPr lang="de-DE" dirty="0"/>
              <a:t>(Berufsausbildung, Studium, Berufstätigkeit) oder kaum bis </a:t>
            </a:r>
            <a:r>
              <a:rPr lang="de-DE" b="1" dirty="0"/>
              <a:t>wenig Expertise </a:t>
            </a:r>
            <a:r>
              <a:rPr lang="de-DE" dirty="0"/>
              <a:t>mit.</a:t>
            </a:r>
            <a:r>
              <a:rPr lang="de-DE" b="1" dirty="0"/>
              <a:t> </a:t>
            </a:r>
            <a:r>
              <a:rPr lang="de-DE" dirty="0"/>
              <a:t>Diese Expertise entscheidet darüber, wie die Qualität oder Verlässlichkeit der Informationen zu  beurteilt sind.</a:t>
            </a:r>
          </a:p>
          <a:p>
            <a:pPr marL="285750" indent="-285750"/>
            <a:r>
              <a:rPr lang="de-DE" b="1" dirty="0">
                <a:solidFill>
                  <a:schemeClr val="tx2"/>
                </a:solidFill>
              </a:rPr>
              <a:t>Qualität der Finanz-Tipps:</a:t>
            </a:r>
            <a:r>
              <a:rPr lang="de-DE" b="1" dirty="0">
                <a:solidFill>
                  <a:srgbClr val="C00000"/>
                </a:solidFill>
              </a:rPr>
              <a:t> </a:t>
            </a:r>
            <a:br>
              <a:rPr lang="de-DE" b="1" dirty="0">
                <a:solidFill>
                  <a:srgbClr val="C00000"/>
                </a:solidFill>
              </a:rPr>
            </a:br>
            <a:r>
              <a:rPr lang="de-DE" b="1" dirty="0"/>
              <a:t>Informationen und Wissen </a:t>
            </a:r>
            <a:r>
              <a:rPr lang="de-DE" dirty="0"/>
              <a:t>zu Finanzthemen versus </a:t>
            </a:r>
            <a:r>
              <a:rPr lang="de-DE" b="1" dirty="0"/>
              <a:t>hohe Gewinnversprechen </a:t>
            </a:r>
            <a:r>
              <a:rPr lang="de-DE" dirty="0"/>
              <a:t>bei Unterschlagung von Risiken (verschiedene Maschen: Coaching oder Mentoring, Network-Marketing, Copy-Trading)</a:t>
            </a:r>
          </a:p>
          <a:p>
            <a:pPr marL="285750" indent="-285750">
              <a:buFont typeface="Arial" panose="020B0604020202020204" pitchFamily="34" charset="0"/>
              <a:buChar char="•"/>
            </a:pPr>
            <a:r>
              <a:rPr lang="de-DE" b="1" dirty="0">
                <a:solidFill>
                  <a:schemeClr val="tx2"/>
                </a:solidFill>
              </a:rPr>
              <a:t>Finanzierung:</a:t>
            </a:r>
            <a:r>
              <a:rPr lang="de-DE" b="1" dirty="0">
                <a:solidFill>
                  <a:srgbClr val="C00000"/>
                </a:solidFill>
              </a:rPr>
              <a:t> </a:t>
            </a:r>
            <a:r>
              <a:rPr lang="de-DE" dirty="0"/>
              <a:t>Finanzierung über </a:t>
            </a:r>
            <a:r>
              <a:rPr lang="de-DE" b="1" dirty="0"/>
              <a:t>Affiliate-Marketing</a:t>
            </a:r>
            <a:r>
              <a:rPr lang="de-DE" dirty="0"/>
              <a:t> wird </a:t>
            </a:r>
            <a:r>
              <a:rPr lang="de-DE" b="1" dirty="0"/>
              <a:t>transparent aufgezeigt oder nicht</a:t>
            </a:r>
            <a:r>
              <a:rPr lang="de-DE" dirty="0"/>
              <a:t>, ähnlich wie mit (teils) gekennzeichneter oder eben nicht gekennzeichneter </a:t>
            </a:r>
            <a:r>
              <a:rPr lang="de-DE" b="1" dirty="0"/>
              <a:t>Werbung für ein Produkt </a:t>
            </a:r>
            <a:r>
              <a:rPr lang="de-DE" dirty="0"/>
              <a:t>von Drittanbietern</a:t>
            </a:r>
          </a:p>
        </p:txBody>
      </p:sp>
      <p:sp>
        <p:nvSpPr>
          <p:cNvPr id="10" name="Foliennummernplatzhalter 9">
            <a:extLst>
              <a:ext uri="{FF2B5EF4-FFF2-40B4-BE49-F238E27FC236}">
                <a16:creationId xmlns:a16="http://schemas.microsoft.com/office/drawing/2014/main" id="{26C34159-655F-79B3-52FB-5532BE94DB84}"/>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21F178CC-692F-425A-8124-A97DC1F2B1CA}" type="slidenum">
              <a:rPr lang="de-DE" smtClean="0"/>
              <a:pPr>
                <a:defRPr/>
              </a:pPr>
              <a:t>11</a:t>
            </a:fld>
            <a:endParaRPr lang="de-DE" dirty="0"/>
          </a:p>
        </p:txBody>
      </p:sp>
      <p:sp>
        <p:nvSpPr>
          <p:cNvPr id="9" name="Fußzeilenplatzhalter 8">
            <a:extLst>
              <a:ext uri="{FF2B5EF4-FFF2-40B4-BE49-F238E27FC236}">
                <a16:creationId xmlns:a16="http://schemas.microsoft.com/office/drawing/2014/main" id="{3CBCEFFD-420B-106C-AE2B-B279BDB3B305}"/>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Tree>
    <p:extLst>
      <p:ext uri="{BB962C8B-B14F-4D97-AF65-F5344CB8AC3E}">
        <p14:creationId xmlns:p14="http://schemas.microsoft.com/office/powerpoint/2010/main" val="208469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D5CBA-5A85-5E43-71F3-CF8ECC676747}"/>
              </a:ext>
            </a:extLst>
          </p:cNvPr>
          <p:cNvSpPr>
            <a:spLocks noGrp="1"/>
          </p:cNvSpPr>
          <p:nvPr>
            <p:ph type="title"/>
          </p:nvPr>
        </p:nvSpPr>
        <p:spPr>
          <a:xfrm>
            <a:off x="2700000" y="2160000"/>
            <a:ext cx="7920000" cy="1620000"/>
          </a:xfrm>
        </p:spPr>
        <p:txBody>
          <a:bodyPr wrap="square" anchor="ctr">
            <a:normAutofit/>
          </a:bodyPr>
          <a:lstStyle/>
          <a:p>
            <a:r>
              <a:rPr lang="de-DE" sz="4200" dirty="0"/>
              <a:t>Ein geschärfter Blick auf </a:t>
            </a:r>
            <a:r>
              <a:rPr lang="de-DE" sz="4200" dirty="0" err="1"/>
              <a:t>Finfluencer:innen</a:t>
            </a:r>
            <a:endParaRPr lang="de-DE" sz="4200" dirty="0"/>
          </a:p>
        </p:txBody>
      </p:sp>
      <p:sp>
        <p:nvSpPr>
          <p:cNvPr id="7" name="Text Placeholder 2">
            <a:extLst>
              <a:ext uri="{FF2B5EF4-FFF2-40B4-BE49-F238E27FC236}">
                <a16:creationId xmlns:a16="http://schemas.microsoft.com/office/drawing/2014/main" id="{A5FB08A4-B45B-C44A-7865-3D5BA0AED2C1}"/>
              </a:ext>
            </a:extLst>
          </p:cNvPr>
          <p:cNvSpPr>
            <a:spLocks noGrp="1"/>
          </p:cNvSpPr>
          <p:nvPr>
            <p:ph type="body" sz="quarter" idx="12"/>
          </p:nvPr>
        </p:nvSpPr>
        <p:spPr>
          <a:xfrm>
            <a:off x="2772000" y="3960000"/>
            <a:ext cx="7848000" cy="720000"/>
          </a:xfrm>
        </p:spPr>
        <p:txBody>
          <a:bodyPr/>
          <a:lstStyle/>
          <a:p>
            <a:r>
              <a:rPr lang="de-DE" dirty="0"/>
              <a:t>Schauen wir auf ein paar Beispiele!</a:t>
            </a:r>
            <a:endParaRPr lang="en-US" dirty="0"/>
          </a:p>
        </p:txBody>
      </p:sp>
      <p:sp>
        <p:nvSpPr>
          <p:cNvPr id="9" name="Footer Placeholder 3">
            <a:extLst>
              <a:ext uri="{FF2B5EF4-FFF2-40B4-BE49-F238E27FC236}">
                <a16:creationId xmlns:a16="http://schemas.microsoft.com/office/drawing/2014/main" id="{8F5B29B3-34E6-34BC-BF81-25E2D5C261A9}"/>
              </a:ext>
            </a:extLst>
          </p:cNvPr>
          <p:cNvSpPr>
            <a:spLocks noGrp="1"/>
          </p:cNvSpPr>
          <p:nvPr>
            <p:ph type="ftr" sz="quarter" idx="13"/>
          </p:nvPr>
        </p:nvSpPr>
        <p:spPr>
          <a:xfrm>
            <a:off x="684213" y="6364288"/>
            <a:ext cx="8999537" cy="144462"/>
          </a:xfrm>
        </p:spPr>
        <p:txBody>
          <a:bodyPr/>
          <a:lstStyle/>
          <a:p>
            <a:pPr>
              <a:spcAft>
                <a:spcPts val="600"/>
              </a:spcAft>
              <a:defRPr/>
            </a:pPr>
            <a:r>
              <a:rPr lang="de-DE"/>
              <a:t>Finanz-Tipps</a:t>
            </a:r>
          </a:p>
        </p:txBody>
      </p:sp>
      <p:sp>
        <p:nvSpPr>
          <p:cNvPr id="11" name="Slide Number Placeholder 4">
            <a:extLst>
              <a:ext uri="{FF2B5EF4-FFF2-40B4-BE49-F238E27FC236}">
                <a16:creationId xmlns:a16="http://schemas.microsoft.com/office/drawing/2014/main" id="{643AD963-86CB-7539-0D95-8B9280B1CA94}"/>
              </a:ext>
            </a:extLst>
          </p:cNvPr>
          <p:cNvSpPr>
            <a:spLocks noGrp="1"/>
          </p:cNvSpPr>
          <p:nvPr>
            <p:ph type="sldNum" sz="quarter" idx="14"/>
          </p:nvPr>
        </p:nvSpPr>
        <p:spPr>
          <a:xfrm>
            <a:off x="10825163" y="6364288"/>
            <a:ext cx="638175" cy="144462"/>
          </a:xfrm>
        </p:spPr>
        <p:txBody>
          <a:bodyPr/>
          <a:lstStyle/>
          <a:p>
            <a:pPr>
              <a:spcAft>
                <a:spcPts val="600"/>
              </a:spcAft>
              <a:defRPr/>
            </a:pPr>
            <a:fld id="{BAC20764-E662-44D7-A7C9-2BA6BCE1B53E}" type="slidenum">
              <a:rPr lang="de-DE"/>
              <a:pPr>
                <a:spcAft>
                  <a:spcPts val="600"/>
                </a:spcAft>
                <a:defRPr/>
              </a:pPr>
              <a:t>12</a:t>
            </a:fld>
            <a:endParaRPr lang="de-DE"/>
          </a:p>
        </p:txBody>
      </p:sp>
    </p:spTree>
    <p:extLst>
      <p:ext uri="{BB962C8B-B14F-4D97-AF65-F5344CB8AC3E}">
        <p14:creationId xmlns:p14="http://schemas.microsoft.com/office/powerpoint/2010/main" val="114838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4C5C-6168-5419-4079-F0A709E9AB7A}"/>
              </a:ext>
            </a:extLst>
          </p:cNvPr>
          <p:cNvSpPr>
            <a:spLocks noGrp="1"/>
          </p:cNvSpPr>
          <p:nvPr>
            <p:ph type="title"/>
          </p:nvPr>
        </p:nvSpPr>
        <p:spPr/>
        <p:txBody>
          <a:bodyPr/>
          <a:lstStyle/>
          <a:p>
            <a:r>
              <a:rPr lang="de-DE" dirty="0"/>
              <a:t>Ein Thema – vier Formate</a:t>
            </a:r>
          </a:p>
        </p:txBody>
      </p:sp>
      <p:sp>
        <p:nvSpPr>
          <p:cNvPr id="3" name="Textplatzhalter 2">
            <a:extLst>
              <a:ext uri="{FF2B5EF4-FFF2-40B4-BE49-F238E27FC236}">
                <a16:creationId xmlns:a16="http://schemas.microsoft.com/office/drawing/2014/main" id="{AB10DFF2-A1B0-09EA-1E8D-61540BD07CF7}"/>
              </a:ext>
            </a:extLst>
          </p:cNvPr>
          <p:cNvSpPr>
            <a:spLocks noGrp="1"/>
          </p:cNvSpPr>
          <p:nvPr>
            <p:ph type="body" sz="quarter" idx="18"/>
          </p:nvPr>
        </p:nvSpPr>
        <p:spPr/>
        <p:txBody>
          <a:bodyPr/>
          <a:lstStyle/>
          <a:p>
            <a:pPr marL="342900" indent="-342900">
              <a:buFont typeface="+mj-lt"/>
              <a:buAutoNum type="arabicPeriod"/>
            </a:pPr>
            <a:r>
              <a:rPr lang="de-DE" dirty="0"/>
              <a:t>Schaut euch die </a:t>
            </a:r>
            <a:r>
              <a:rPr lang="de-DE" b="1" dirty="0"/>
              <a:t>vier Video-Clips </a:t>
            </a:r>
            <a:r>
              <a:rPr lang="de-DE" dirty="0"/>
              <a:t>an.</a:t>
            </a:r>
          </a:p>
          <a:p>
            <a:endParaRPr lang="de-DE" dirty="0"/>
          </a:p>
          <a:p>
            <a:pPr lvl="1"/>
            <a:r>
              <a:rPr lang="de-DE" dirty="0"/>
              <a:t>Was fällt euch auf? </a:t>
            </a:r>
          </a:p>
          <a:p>
            <a:pPr lvl="1"/>
            <a:r>
              <a:rPr lang="de-DE" dirty="0"/>
              <a:t>Wer wirkt auf euch sympathisch? </a:t>
            </a:r>
          </a:p>
          <a:p>
            <a:pPr lvl="1"/>
            <a:r>
              <a:rPr lang="de-DE" dirty="0"/>
              <a:t>Wem würdet ihr euer Vertrauen schenken? </a:t>
            </a:r>
          </a:p>
          <a:p>
            <a:endParaRPr lang="de-DE" dirty="0"/>
          </a:p>
          <a:p>
            <a:pPr marL="342900" indent="-342900">
              <a:buFont typeface="+mj-lt"/>
              <a:buAutoNum type="arabicPeriod" startAt="2"/>
            </a:pPr>
            <a:r>
              <a:rPr lang="de-DE" dirty="0"/>
              <a:t>Macht euch </a:t>
            </a:r>
            <a:r>
              <a:rPr lang="de-DE" b="1" dirty="0"/>
              <a:t>Notizen</a:t>
            </a:r>
            <a:r>
              <a:rPr lang="de-DE" dirty="0"/>
              <a:t> zu euren Gedanken!</a:t>
            </a:r>
          </a:p>
        </p:txBody>
      </p:sp>
      <p:sp>
        <p:nvSpPr>
          <p:cNvPr id="4" name="Foliennummernplatzhalter 3">
            <a:extLst>
              <a:ext uri="{FF2B5EF4-FFF2-40B4-BE49-F238E27FC236}">
                <a16:creationId xmlns:a16="http://schemas.microsoft.com/office/drawing/2014/main" id="{9C547946-6387-1FD0-D1A4-7EB3156A332F}"/>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179E5E4E-8DD4-4754-933A-8492F7B50E7D}" type="slidenum">
              <a:rPr lang="de-DE" smtClean="0"/>
              <a:pPr>
                <a:defRPr/>
              </a:pPr>
              <a:t>13</a:t>
            </a:fld>
            <a:endParaRPr lang="de-DE" dirty="0"/>
          </a:p>
        </p:txBody>
      </p:sp>
      <p:sp>
        <p:nvSpPr>
          <p:cNvPr id="5" name="Fußzeilenplatzhalter 4">
            <a:extLst>
              <a:ext uri="{FF2B5EF4-FFF2-40B4-BE49-F238E27FC236}">
                <a16:creationId xmlns:a16="http://schemas.microsoft.com/office/drawing/2014/main" id="{10792EEC-BC34-CBC1-498C-EB1509CF2424}"/>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Tree>
    <p:extLst>
      <p:ext uri="{BB962C8B-B14F-4D97-AF65-F5344CB8AC3E}">
        <p14:creationId xmlns:p14="http://schemas.microsoft.com/office/powerpoint/2010/main" val="241928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1F22B-347F-71D0-24B4-5490D94FB941}"/>
              </a:ext>
            </a:extLst>
          </p:cNvPr>
          <p:cNvSpPr>
            <a:spLocks noGrp="1"/>
          </p:cNvSpPr>
          <p:nvPr>
            <p:ph type="title"/>
          </p:nvPr>
        </p:nvSpPr>
        <p:spPr/>
        <p:txBody>
          <a:bodyPr/>
          <a:lstStyle/>
          <a:p>
            <a:r>
              <a:rPr lang="de-DE" dirty="0">
                <a:solidFill>
                  <a:srgbClr val="61328A"/>
                </a:solidFill>
              </a:rPr>
              <a:t>Beispiel 1</a:t>
            </a:r>
          </a:p>
        </p:txBody>
      </p:sp>
      <p:sp>
        <p:nvSpPr>
          <p:cNvPr id="3" name="Textplatzhalter 2">
            <a:extLst>
              <a:ext uri="{FF2B5EF4-FFF2-40B4-BE49-F238E27FC236}">
                <a16:creationId xmlns:a16="http://schemas.microsoft.com/office/drawing/2014/main" id="{99CB3A86-0DFB-9130-3025-BE0FC3E25927}"/>
              </a:ext>
            </a:extLst>
          </p:cNvPr>
          <p:cNvSpPr>
            <a:spLocks noGrp="1"/>
          </p:cNvSpPr>
          <p:nvPr>
            <p:ph type="body" sz="quarter" idx="15"/>
          </p:nvPr>
        </p:nvSpPr>
        <p:spPr>
          <a:xfrm>
            <a:off x="682167" y="3066288"/>
            <a:ext cx="3600000" cy="2434800"/>
          </a:xfrm>
        </p:spPr>
        <p:txBody>
          <a:bodyPr/>
          <a:lstStyle/>
          <a:p>
            <a:r>
              <a:rPr lang="de-DE" b="1" dirty="0"/>
              <a:t>Passives Einkommen – Ein Beitrag von Aleks Bleck </a:t>
            </a:r>
          </a:p>
          <a:p>
            <a:endParaRPr lang="de-DE" dirty="0"/>
          </a:p>
        </p:txBody>
      </p:sp>
      <p:pic>
        <p:nvPicPr>
          <p:cNvPr id="8" name="Diagrammplatzhalter 7" descr="Screenshot eines Beispielvideos als dekoratives Element.">
            <a:extLst>
              <a:ext uri="{FF2B5EF4-FFF2-40B4-BE49-F238E27FC236}">
                <a16:creationId xmlns:a16="http://schemas.microsoft.com/office/drawing/2014/main" id="{69B7BFD8-243C-45DE-348D-F8B45BEB3AA5}"/>
              </a:ext>
            </a:extLst>
          </p:cNvPr>
          <p:cNvPicPr>
            <a:picLocks noGrp="1" noChangeAspect="1"/>
          </p:cNvPicPr>
          <p:nvPr>
            <p:ph type="chart" sz="quarter" idx="19"/>
          </p:nvPr>
        </p:nvPicPr>
        <p:blipFill>
          <a:blip r:embed="rId3"/>
          <a:stretch>
            <a:fillRect/>
          </a:stretch>
        </p:blipFill>
        <p:spPr>
          <a:xfrm>
            <a:off x="5006975" y="1799203"/>
            <a:ext cx="6455775" cy="4129517"/>
          </a:xfrm>
          <a:prstGeom prst="rect">
            <a:avLst/>
          </a:prstGeom>
        </p:spPr>
      </p:pic>
      <p:sp>
        <p:nvSpPr>
          <p:cNvPr id="5" name="Textplatzhalter 4">
            <a:extLst>
              <a:ext uri="{FF2B5EF4-FFF2-40B4-BE49-F238E27FC236}">
                <a16:creationId xmlns:a16="http://schemas.microsoft.com/office/drawing/2014/main" id="{D65A4555-7F6C-D445-5DA8-DC7421D98C18}"/>
              </a:ext>
            </a:extLst>
          </p:cNvPr>
          <p:cNvSpPr>
            <a:spLocks noGrp="1"/>
          </p:cNvSpPr>
          <p:nvPr>
            <p:ph type="body" sz="quarter" idx="18"/>
          </p:nvPr>
        </p:nvSpPr>
        <p:spPr>
          <a:xfrm>
            <a:off x="5006975" y="5928720"/>
            <a:ext cx="6455775" cy="261938"/>
          </a:xfrm>
        </p:spPr>
        <p:txBody>
          <a:bodyPr/>
          <a:lstStyle/>
          <a:p>
            <a:r>
              <a:rPr lang="de-DE" dirty="0"/>
              <a:t>Quelle: </a:t>
            </a:r>
            <a:r>
              <a:rPr lang="de-DE" i="1" dirty="0">
                <a:hlinkClick r:id="rId4"/>
              </a:rPr>
              <a:t>https://www.youtube.com/watch?v=HUYI3pOdD70 </a:t>
            </a:r>
            <a:endParaRPr lang="de-DE" i="1" dirty="0"/>
          </a:p>
        </p:txBody>
      </p:sp>
      <p:sp>
        <p:nvSpPr>
          <p:cNvPr id="6" name="Fußzeilenplatzhalter 5">
            <a:extLst>
              <a:ext uri="{FF2B5EF4-FFF2-40B4-BE49-F238E27FC236}">
                <a16:creationId xmlns:a16="http://schemas.microsoft.com/office/drawing/2014/main" id="{6D8F0F7C-2620-7C39-72EF-8E17C4411A7E}"/>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
        <p:nvSpPr>
          <p:cNvPr id="7" name="Foliennummernplatzhalter 6">
            <a:extLst>
              <a:ext uri="{FF2B5EF4-FFF2-40B4-BE49-F238E27FC236}">
                <a16:creationId xmlns:a16="http://schemas.microsoft.com/office/drawing/2014/main" id="{FC7DE06B-A668-458B-FF93-D89FD72AD990}"/>
              </a:ext>
              <a:ext uri="{C183D7F6-B498-43B3-948B-1728B52AA6E4}">
                <adec:decorative xmlns:adec="http://schemas.microsoft.com/office/drawing/2017/decorative" val="1"/>
              </a:ext>
            </a:extLst>
          </p:cNvPr>
          <p:cNvSpPr>
            <a:spLocks noGrp="1"/>
          </p:cNvSpPr>
          <p:nvPr>
            <p:ph type="sldNum" sz="quarter" idx="21"/>
          </p:nvPr>
        </p:nvSpPr>
        <p:spPr/>
        <p:txBody>
          <a:bodyPr/>
          <a:lstStyle/>
          <a:p>
            <a:pPr>
              <a:defRPr/>
            </a:pPr>
            <a:fld id="{6C455AA7-CDE8-460C-9294-F9D8072C1E78}" type="slidenum">
              <a:rPr lang="de-DE" smtClean="0"/>
              <a:pPr>
                <a:defRPr/>
              </a:pPr>
              <a:t>14</a:t>
            </a:fld>
            <a:endParaRPr lang="de-DE" dirty="0"/>
          </a:p>
        </p:txBody>
      </p:sp>
    </p:spTree>
    <p:extLst>
      <p:ext uri="{BB962C8B-B14F-4D97-AF65-F5344CB8AC3E}">
        <p14:creationId xmlns:p14="http://schemas.microsoft.com/office/powerpoint/2010/main" val="73358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4AA5F-B138-8359-F2C6-9176B33FCF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DB63EB-90A5-5C9A-2C50-80BD5DC6A2C1}"/>
              </a:ext>
            </a:extLst>
          </p:cNvPr>
          <p:cNvSpPr>
            <a:spLocks noGrp="1"/>
          </p:cNvSpPr>
          <p:nvPr>
            <p:ph type="title"/>
          </p:nvPr>
        </p:nvSpPr>
        <p:spPr/>
        <p:txBody>
          <a:bodyPr/>
          <a:lstStyle/>
          <a:p>
            <a:r>
              <a:rPr lang="de-DE" dirty="0">
                <a:solidFill>
                  <a:srgbClr val="61328A"/>
                </a:solidFill>
              </a:rPr>
              <a:t>Beispiel 2</a:t>
            </a:r>
          </a:p>
        </p:txBody>
      </p:sp>
      <p:sp>
        <p:nvSpPr>
          <p:cNvPr id="3" name="Textplatzhalter 2">
            <a:extLst>
              <a:ext uri="{FF2B5EF4-FFF2-40B4-BE49-F238E27FC236}">
                <a16:creationId xmlns:a16="http://schemas.microsoft.com/office/drawing/2014/main" id="{C5711240-7FE2-A9D5-CF0B-1F8BF27DC650}"/>
              </a:ext>
            </a:extLst>
          </p:cNvPr>
          <p:cNvSpPr>
            <a:spLocks noGrp="1"/>
          </p:cNvSpPr>
          <p:nvPr>
            <p:ph type="body" sz="quarter" idx="15"/>
          </p:nvPr>
        </p:nvSpPr>
        <p:spPr>
          <a:xfrm>
            <a:off x="682167" y="3058510"/>
            <a:ext cx="3600000" cy="2434800"/>
          </a:xfrm>
        </p:spPr>
        <p:txBody>
          <a:bodyPr/>
          <a:lstStyle/>
          <a:p>
            <a:r>
              <a:rPr lang="de-DE" b="1" dirty="0"/>
              <a:t>Passives Einkommen – Ein Beitrag von Christopher </a:t>
            </a:r>
            <a:r>
              <a:rPr lang="de-DE" b="1" dirty="0" err="1"/>
              <a:t>Filgertshofer</a:t>
            </a:r>
            <a:r>
              <a:rPr lang="de-DE" b="1" dirty="0"/>
              <a:t> </a:t>
            </a:r>
          </a:p>
          <a:p>
            <a:endParaRPr lang="de-DE" b="1" dirty="0"/>
          </a:p>
        </p:txBody>
      </p:sp>
      <p:pic>
        <p:nvPicPr>
          <p:cNvPr id="10" name="Diagrammplatzhalter 9" descr="Screenshot eines Beispielvideos als dekoratives Element."/>
          <p:cNvPicPr>
            <a:picLocks noGrp="1" noChangeAspect="1"/>
          </p:cNvPicPr>
          <p:nvPr>
            <p:ph type="chart" sz="quarter" idx="19"/>
          </p:nvPr>
        </p:nvPicPr>
        <p:blipFill rotWithShape="1">
          <a:blip r:embed="rId3"/>
          <a:srcRect l="52291" t="12889" r="14028" b="18444"/>
          <a:stretch/>
        </p:blipFill>
        <p:spPr>
          <a:xfrm>
            <a:off x="5007563" y="1811571"/>
            <a:ext cx="6455775" cy="4113025"/>
          </a:xfrm>
          <a:prstGeom prst="rect">
            <a:avLst/>
          </a:prstGeom>
        </p:spPr>
      </p:pic>
      <p:sp>
        <p:nvSpPr>
          <p:cNvPr id="5" name="Textplatzhalter 4">
            <a:extLst>
              <a:ext uri="{FF2B5EF4-FFF2-40B4-BE49-F238E27FC236}">
                <a16:creationId xmlns:a16="http://schemas.microsoft.com/office/drawing/2014/main" id="{5B0E947D-2460-52BF-5D63-5C616D70775E}"/>
              </a:ext>
            </a:extLst>
          </p:cNvPr>
          <p:cNvSpPr>
            <a:spLocks noGrp="1"/>
          </p:cNvSpPr>
          <p:nvPr>
            <p:ph type="body" sz="quarter" idx="18"/>
          </p:nvPr>
        </p:nvSpPr>
        <p:spPr>
          <a:xfrm>
            <a:off x="5007563" y="5924597"/>
            <a:ext cx="6455775" cy="261938"/>
          </a:xfrm>
        </p:spPr>
        <p:txBody>
          <a:bodyPr/>
          <a:lstStyle/>
          <a:p>
            <a:r>
              <a:rPr lang="de-DE" dirty="0"/>
              <a:t>Quelle: </a:t>
            </a:r>
            <a:r>
              <a:rPr lang="de-DE" i="1" dirty="0">
                <a:hlinkClick r:id="rId4"/>
              </a:rPr>
              <a:t>https://www.youtube.com/watch?v=fnHOwPXisJk</a:t>
            </a:r>
            <a:endParaRPr lang="de-DE" i="1" dirty="0"/>
          </a:p>
        </p:txBody>
      </p:sp>
      <p:sp>
        <p:nvSpPr>
          <p:cNvPr id="6" name="Fußzeilenplatzhalter 5">
            <a:extLst>
              <a:ext uri="{FF2B5EF4-FFF2-40B4-BE49-F238E27FC236}">
                <a16:creationId xmlns:a16="http://schemas.microsoft.com/office/drawing/2014/main" id="{CBBBB9FA-D263-E72D-26D5-77A9C412B87A}"/>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
        <p:nvSpPr>
          <p:cNvPr id="7" name="Foliennummernplatzhalter 6">
            <a:extLst>
              <a:ext uri="{FF2B5EF4-FFF2-40B4-BE49-F238E27FC236}">
                <a16:creationId xmlns:a16="http://schemas.microsoft.com/office/drawing/2014/main" id="{F217B961-F613-DFB3-8A95-F9ECD9DAA2A6}"/>
              </a:ext>
              <a:ext uri="{C183D7F6-B498-43B3-948B-1728B52AA6E4}">
                <adec:decorative xmlns:adec="http://schemas.microsoft.com/office/drawing/2017/decorative" val="1"/>
              </a:ext>
            </a:extLst>
          </p:cNvPr>
          <p:cNvSpPr>
            <a:spLocks noGrp="1"/>
          </p:cNvSpPr>
          <p:nvPr>
            <p:ph type="sldNum" sz="quarter" idx="21"/>
          </p:nvPr>
        </p:nvSpPr>
        <p:spPr/>
        <p:txBody>
          <a:bodyPr/>
          <a:lstStyle/>
          <a:p>
            <a:pPr>
              <a:defRPr/>
            </a:pPr>
            <a:fld id="{6C455AA7-CDE8-460C-9294-F9D8072C1E78}" type="slidenum">
              <a:rPr lang="de-DE" smtClean="0"/>
              <a:pPr>
                <a:defRPr/>
              </a:pPr>
              <a:t>15</a:t>
            </a:fld>
            <a:endParaRPr lang="de-DE" dirty="0"/>
          </a:p>
        </p:txBody>
      </p:sp>
    </p:spTree>
    <p:extLst>
      <p:ext uri="{BB962C8B-B14F-4D97-AF65-F5344CB8AC3E}">
        <p14:creationId xmlns:p14="http://schemas.microsoft.com/office/powerpoint/2010/main" val="181867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E4708-D598-4A07-691A-6D44BFFACF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95BB34-5AEB-223B-4714-32311845BBD9}"/>
              </a:ext>
            </a:extLst>
          </p:cNvPr>
          <p:cNvSpPr>
            <a:spLocks noGrp="1"/>
          </p:cNvSpPr>
          <p:nvPr>
            <p:ph type="title"/>
          </p:nvPr>
        </p:nvSpPr>
        <p:spPr/>
        <p:txBody>
          <a:bodyPr/>
          <a:lstStyle/>
          <a:p>
            <a:r>
              <a:rPr lang="de-DE" dirty="0">
                <a:solidFill>
                  <a:srgbClr val="61328A"/>
                </a:solidFill>
              </a:rPr>
              <a:t>Beispiel 3</a:t>
            </a:r>
          </a:p>
        </p:txBody>
      </p:sp>
      <p:sp>
        <p:nvSpPr>
          <p:cNvPr id="3" name="Textplatzhalter 2">
            <a:extLst>
              <a:ext uri="{FF2B5EF4-FFF2-40B4-BE49-F238E27FC236}">
                <a16:creationId xmlns:a16="http://schemas.microsoft.com/office/drawing/2014/main" id="{9B604CC6-E737-8B65-F5B2-139B983A9EE6}"/>
              </a:ext>
            </a:extLst>
          </p:cNvPr>
          <p:cNvSpPr>
            <a:spLocks noGrp="1"/>
          </p:cNvSpPr>
          <p:nvPr>
            <p:ph type="body" sz="quarter" idx="15"/>
          </p:nvPr>
        </p:nvSpPr>
        <p:spPr>
          <a:xfrm>
            <a:off x="682167" y="3044286"/>
            <a:ext cx="3600000" cy="2434800"/>
          </a:xfrm>
        </p:spPr>
        <p:txBody>
          <a:bodyPr/>
          <a:lstStyle/>
          <a:p>
            <a:r>
              <a:rPr lang="de-DE" b="1" dirty="0"/>
              <a:t>Passives Einkommen – Ein Beitrag von Kathrin Lindner </a:t>
            </a:r>
            <a:r>
              <a:rPr lang="de-DE" dirty="0"/>
              <a:t> </a:t>
            </a:r>
          </a:p>
          <a:p>
            <a:endParaRPr lang="de-DE" dirty="0"/>
          </a:p>
          <a:p>
            <a:endParaRPr lang="de-DE" dirty="0"/>
          </a:p>
        </p:txBody>
      </p:sp>
      <p:pic>
        <p:nvPicPr>
          <p:cNvPr id="8" name="Diagrammplatzhalter 7" descr="Screenshot eines Beispielvideos als dekoratives Element.">
            <a:extLst>
              <a:ext uri="{FF2B5EF4-FFF2-40B4-BE49-F238E27FC236}">
                <a16:creationId xmlns:a16="http://schemas.microsoft.com/office/drawing/2014/main" id="{81834791-FB68-6605-6AB1-69A82BAC47FE}"/>
              </a:ext>
            </a:extLst>
          </p:cNvPr>
          <p:cNvPicPr>
            <a:picLocks noGrp="1" noChangeAspect="1"/>
          </p:cNvPicPr>
          <p:nvPr>
            <p:ph type="chart" sz="quarter" idx="19"/>
          </p:nvPr>
        </p:nvPicPr>
        <p:blipFill>
          <a:blip r:embed="rId3"/>
          <a:stretch>
            <a:fillRect/>
          </a:stretch>
        </p:blipFill>
        <p:spPr>
          <a:xfrm>
            <a:off x="5006975" y="1780230"/>
            <a:ext cx="6455775" cy="4154815"/>
          </a:xfrm>
          <a:prstGeom prst="rect">
            <a:avLst/>
          </a:prstGeom>
        </p:spPr>
      </p:pic>
      <p:sp>
        <p:nvSpPr>
          <p:cNvPr id="5" name="Textplatzhalter 4">
            <a:extLst>
              <a:ext uri="{FF2B5EF4-FFF2-40B4-BE49-F238E27FC236}">
                <a16:creationId xmlns:a16="http://schemas.microsoft.com/office/drawing/2014/main" id="{33A41A7E-C05A-C927-36E8-F0A7EA2AC5F0}"/>
              </a:ext>
            </a:extLst>
          </p:cNvPr>
          <p:cNvSpPr>
            <a:spLocks noGrp="1"/>
          </p:cNvSpPr>
          <p:nvPr>
            <p:ph type="body" sz="quarter" idx="18"/>
          </p:nvPr>
        </p:nvSpPr>
        <p:spPr>
          <a:xfrm>
            <a:off x="5006975" y="5935045"/>
            <a:ext cx="6455775" cy="261938"/>
          </a:xfrm>
        </p:spPr>
        <p:txBody>
          <a:bodyPr/>
          <a:lstStyle/>
          <a:p>
            <a:r>
              <a:rPr lang="de-DE" dirty="0"/>
              <a:t>Quelle: </a:t>
            </a:r>
            <a:r>
              <a:rPr lang="de-DE" i="1" dirty="0">
                <a:hlinkClick r:id="rId4"/>
              </a:rPr>
              <a:t>https://www.youtube.com/watch?v=-IUtR-ZGS0s </a:t>
            </a:r>
            <a:endParaRPr lang="de-DE" i="1" dirty="0"/>
          </a:p>
        </p:txBody>
      </p:sp>
      <p:sp>
        <p:nvSpPr>
          <p:cNvPr id="6" name="Fußzeilenplatzhalter 5">
            <a:extLst>
              <a:ext uri="{FF2B5EF4-FFF2-40B4-BE49-F238E27FC236}">
                <a16:creationId xmlns:a16="http://schemas.microsoft.com/office/drawing/2014/main" id="{0A5D42A5-D6A2-CDEF-F515-2AD2CC3CB02A}"/>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
        <p:nvSpPr>
          <p:cNvPr id="7" name="Foliennummernplatzhalter 6">
            <a:extLst>
              <a:ext uri="{FF2B5EF4-FFF2-40B4-BE49-F238E27FC236}">
                <a16:creationId xmlns:a16="http://schemas.microsoft.com/office/drawing/2014/main" id="{1B01B950-4374-884D-8498-1039A75A04E9}"/>
              </a:ext>
              <a:ext uri="{C183D7F6-B498-43B3-948B-1728B52AA6E4}">
                <adec:decorative xmlns:adec="http://schemas.microsoft.com/office/drawing/2017/decorative" val="1"/>
              </a:ext>
            </a:extLst>
          </p:cNvPr>
          <p:cNvSpPr>
            <a:spLocks noGrp="1"/>
          </p:cNvSpPr>
          <p:nvPr>
            <p:ph type="sldNum" sz="quarter" idx="21"/>
          </p:nvPr>
        </p:nvSpPr>
        <p:spPr/>
        <p:txBody>
          <a:bodyPr/>
          <a:lstStyle/>
          <a:p>
            <a:pPr>
              <a:defRPr/>
            </a:pPr>
            <a:fld id="{6C455AA7-CDE8-460C-9294-F9D8072C1E78}" type="slidenum">
              <a:rPr lang="de-DE" smtClean="0"/>
              <a:pPr>
                <a:defRPr/>
              </a:pPr>
              <a:t>16</a:t>
            </a:fld>
            <a:endParaRPr lang="de-DE" dirty="0"/>
          </a:p>
        </p:txBody>
      </p:sp>
    </p:spTree>
    <p:extLst>
      <p:ext uri="{BB962C8B-B14F-4D97-AF65-F5344CB8AC3E}">
        <p14:creationId xmlns:p14="http://schemas.microsoft.com/office/powerpoint/2010/main" val="290557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FEED3-DB5E-D898-2D96-2F6B73E648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0CE491-6AA7-4F35-BBED-001BACDAAD2D}"/>
              </a:ext>
            </a:extLst>
          </p:cNvPr>
          <p:cNvSpPr>
            <a:spLocks noGrp="1"/>
          </p:cNvSpPr>
          <p:nvPr>
            <p:ph type="title"/>
          </p:nvPr>
        </p:nvSpPr>
        <p:spPr/>
        <p:txBody>
          <a:bodyPr/>
          <a:lstStyle/>
          <a:p>
            <a:r>
              <a:rPr lang="de-DE" dirty="0">
                <a:solidFill>
                  <a:srgbClr val="61328A"/>
                </a:solidFill>
              </a:rPr>
              <a:t>Beispiel 4</a:t>
            </a:r>
          </a:p>
        </p:txBody>
      </p:sp>
      <p:sp>
        <p:nvSpPr>
          <p:cNvPr id="3" name="Textplatzhalter 2">
            <a:extLst>
              <a:ext uri="{FF2B5EF4-FFF2-40B4-BE49-F238E27FC236}">
                <a16:creationId xmlns:a16="http://schemas.microsoft.com/office/drawing/2014/main" id="{7672EC9E-591B-8437-FB82-CE30AEEEBE3F}"/>
              </a:ext>
            </a:extLst>
          </p:cNvPr>
          <p:cNvSpPr>
            <a:spLocks noGrp="1"/>
          </p:cNvSpPr>
          <p:nvPr>
            <p:ph type="body" sz="quarter" idx="15"/>
          </p:nvPr>
        </p:nvSpPr>
        <p:spPr>
          <a:xfrm>
            <a:off x="682167" y="3048000"/>
            <a:ext cx="3600000" cy="2434800"/>
          </a:xfrm>
        </p:spPr>
        <p:txBody>
          <a:bodyPr/>
          <a:lstStyle/>
          <a:p>
            <a:r>
              <a:rPr lang="de-DE" b="1" dirty="0"/>
              <a:t>Passives Einkommen – Ein Beitrag von Thomas Kehl </a:t>
            </a:r>
            <a:endParaRPr lang="de-DE" dirty="0"/>
          </a:p>
          <a:p>
            <a:endParaRPr lang="de-DE" dirty="0"/>
          </a:p>
        </p:txBody>
      </p:sp>
      <p:pic>
        <p:nvPicPr>
          <p:cNvPr id="9" name="Diagrammplatzhalter 8" descr="Screenshot eines Beispielvideos als dekoratives Element.">
            <a:extLst>
              <a:ext uri="{FF2B5EF4-FFF2-40B4-BE49-F238E27FC236}">
                <a16:creationId xmlns:a16="http://schemas.microsoft.com/office/drawing/2014/main" id="{F64EADC4-80AB-F9E8-54A7-8E96B00BB0A1}"/>
              </a:ext>
            </a:extLst>
          </p:cNvPr>
          <p:cNvPicPr>
            <a:picLocks noGrp="1" noChangeAspect="1"/>
          </p:cNvPicPr>
          <p:nvPr>
            <p:ph type="chart" sz="quarter" idx="19"/>
          </p:nvPr>
        </p:nvPicPr>
        <p:blipFill>
          <a:blip r:embed="rId3"/>
          <a:stretch>
            <a:fillRect/>
          </a:stretch>
        </p:blipFill>
        <p:spPr>
          <a:xfrm>
            <a:off x="5006975" y="1815561"/>
            <a:ext cx="6455775" cy="4107706"/>
          </a:xfrm>
          <a:prstGeom prst="rect">
            <a:avLst/>
          </a:prstGeom>
        </p:spPr>
      </p:pic>
      <p:sp>
        <p:nvSpPr>
          <p:cNvPr id="5" name="Textplatzhalter 4">
            <a:extLst>
              <a:ext uri="{FF2B5EF4-FFF2-40B4-BE49-F238E27FC236}">
                <a16:creationId xmlns:a16="http://schemas.microsoft.com/office/drawing/2014/main" id="{4E3D5944-3731-46D5-E7ED-1AC1F27E256F}"/>
              </a:ext>
            </a:extLst>
          </p:cNvPr>
          <p:cNvSpPr>
            <a:spLocks noGrp="1"/>
          </p:cNvSpPr>
          <p:nvPr>
            <p:ph type="body" sz="quarter" idx="18"/>
          </p:nvPr>
        </p:nvSpPr>
        <p:spPr>
          <a:xfrm>
            <a:off x="5007563" y="5942931"/>
            <a:ext cx="6455775" cy="261938"/>
          </a:xfrm>
        </p:spPr>
        <p:txBody>
          <a:bodyPr/>
          <a:lstStyle/>
          <a:p>
            <a:r>
              <a:rPr lang="de-DE" dirty="0"/>
              <a:t>Quelle: </a:t>
            </a:r>
            <a:r>
              <a:rPr lang="de-DE" i="1" dirty="0">
                <a:hlinkClick r:id="rId4"/>
              </a:rPr>
              <a:t>https://www.youtube.com/watch?v=73_3icYYnT8</a:t>
            </a:r>
            <a:endParaRPr lang="de-DE" i="1" dirty="0"/>
          </a:p>
        </p:txBody>
      </p:sp>
      <p:sp>
        <p:nvSpPr>
          <p:cNvPr id="6" name="Fußzeilenplatzhalter 5">
            <a:extLst>
              <a:ext uri="{FF2B5EF4-FFF2-40B4-BE49-F238E27FC236}">
                <a16:creationId xmlns:a16="http://schemas.microsoft.com/office/drawing/2014/main" id="{8CDBCEB3-6B1E-4FB0-9943-95E1AD1BE7B2}"/>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
        <p:nvSpPr>
          <p:cNvPr id="7" name="Foliennummernplatzhalter 6">
            <a:extLst>
              <a:ext uri="{FF2B5EF4-FFF2-40B4-BE49-F238E27FC236}">
                <a16:creationId xmlns:a16="http://schemas.microsoft.com/office/drawing/2014/main" id="{A013B7BA-3230-051E-CACE-3F5EB07FDB9B}"/>
              </a:ext>
              <a:ext uri="{C183D7F6-B498-43B3-948B-1728B52AA6E4}">
                <adec:decorative xmlns:adec="http://schemas.microsoft.com/office/drawing/2017/decorative" val="1"/>
              </a:ext>
            </a:extLst>
          </p:cNvPr>
          <p:cNvSpPr>
            <a:spLocks noGrp="1"/>
          </p:cNvSpPr>
          <p:nvPr>
            <p:ph type="sldNum" sz="quarter" idx="21"/>
          </p:nvPr>
        </p:nvSpPr>
        <p:spPr/>
        <p:txBody>
          <a:bodyPr/>
          <a:lstStyle/>
          <a:p>
            <a:pPr>
              <a:defRPr/>
            </a:pPr>
            <a:fld id="{6C455AA7-CDE8-460C-9294-F9D8072C1E78}" type="slidenum">
              <a:rPr lang="de-DE" smtClean="0"/>
              <a:pPr>
                <a:defRPr/>
              </a:pPr>
              <a:t>17</a:t>
            </a:fld>
            <a:endParaRPr lang="de-DE" dirty="0"/>
          </a:p>
        </p:txBody>
      </p:sp>
    </p:spTree>
    <p:extLst>
      <p:ext uri="{BB962C8B-B14F-4D97-AF65-F5344CB8AC3E}">
        <p14:creationId xmlns:p14="http://schemas.microsoft.com/office/powerpoint/2010/main" val="290323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A16BA-D160-26C2-9FAC-C94C65212B4C}"/>
              </a:ext>
            </a:extLst>
          </p:cNvPr>
          <p:cNvSpPr>
            <a:spLocks noGrp="1"/>
          </p:cNvSpPr>
          <p:nvPr>
            <p:ph type="title"/>
          </p:nvPr>
        </p:nvSpPr>
        <p:spPr/>
        <p:txBody>
          <a:bodyPr/>
          <a:lstStyle/>
          <a:p>
            <a:r>
              <a:rPr lang="de-DE" dirty="0"/>
              <a:t>Eure Eindrücke</a:t>
            </a:r>
          </a:p>
        </p:txBody>
      </p:sp>
      <p:sp>
        <p:nvSpPr>
          <p:cNvPr id="3" name="Textplatzhalter 2">
            <a:extLst>
              <a:ext uri="{FF2B5EF4-FFF2-40B4-BE49-F238E27FC236}">
                <a16:creationId xmlns:a16="http://schemas.microsoft.com/office/drawing/2014/main" id="{F6351D69-C9A5-28EF-5C75-18782BB6354E}"/>
              </a:ext>
            </a:extLst>
          </p:cNvPr>
          <p:cNvSpPr>
            <a:spLocks noGrp="1"/>
          </p:cNvSpPr>
          <p:nvPr>
            <p:ph type="body" sz="quarter" idx="18"/>
          </p:nvPr>
        </p:nvSpPr>
        <p:spPr/>
        <p:txBody>
          <a:bodyPr/>
          <a:lstStyle/>
          <a:p>
            <a:r>
              <a:rPr lang="de-DE" dirty="0"/>
              <a:t>Was sind eure </a:t>
            </a:r>
            <a:r>
              <a:rPr lang="de-DE" b="1" dirty="0"/>
              <a:t>Eindrücke</a:t>
            </a:r>
            <a:r>
              <a:rPr lang="de-DE" dirty="0"/>
              <a:t> zu den Beispielen?</a:t>
            </a:r>
          </a:p>
          <a:p>
            <a:r>
              <a:rPr lang="de-DE" dirty="0"/>
              <a:t>Hat euch etwas besonders </a:t>
            </a:r>
            <a:r>
              <a:rPr lang="de-DE" b="1" dirty="0"/>
              <a:t>angesprochen oder völlig abgeschreckt</a:t>
            </a:r>
            <a:r>
              <a:rPr lang="de-DE" dirty="0"/>
              <a:t>? </a:t>
            </a:r>
          </a:p>
          <a:p>
            <a:r>
              <a:rPr lang="de-DE" dirty="0"/>
              <a:t>Welchen Beitrag stuft ihr als </a:t>
            </a:r>
            <a:r>
              <a:rPr lang="de-DE" b="1" dirty="0"/>
              <a:t>informativ</a:t>
            </a:r>
            <a:r>
              <a:rPr lang="de-DE" dirty="0"/>
              <a:t> ein?  </a:t>
            </a:r>
          </a:p>
          <a:p>
            <a:r>
              <a:rPr lang="de-DE" b="1" dirty="0"/>
              <a:t>Was meint ihr</a:t>
            </a:r>
            <a:r>
              <a:rPr lang="de-DE" dirty="0"/>
              <a:t>, welche Beispiele sind unseriös? </a:t>
            </a:r>
          </a:p>
        </p:txBody>
      </p:sp>
      <p:sp>
        <p:nvSpPr>
          <p:cNvPr id="4" name="Foliennummernplatzhalter 3">
            <a:extLst>
              <a:ext uri="{FF2B5EF4-FFF2-40B4-BE49-F238E27FC236}">
                <a16:creationId xmlns:a16="http://schemas.microsoft.com/office/drawing/2014/main" id="{E45D848D-BF7D-8209-D09D-61080B497BD0}"/>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179E5E4E-8DD4-4754-933A-8492F7B50E7D}" type="slidenum">
              <a:rPr lang="de-DE" smtClean="0"/>
              <a:pPr>
                <a:defRPr/>
              </a:pPr>
              <a:t>18</a:t>
            </a:fld>
            <a:endParaRPr lang="de-DE" dirty="0"/>
          </a:p>
        </p:txBody>
      </p:sp>
      <p:sp>
        <p:nvSpPr>
          <p:cNvPr id="5" name="Fußzeilenplatzhalter 4">
            <a:extLst>
              <a:ext uri="{FF2B5EF4-FFF2-40B4-BE49-F238E27FC236}">
                <a16:creationId xmlns:a16="http://schemas.microsoft.com/office/drawing/2014/main" id="{4085150D-EA69-F261-6E1F-5C418F388F8B}"/>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Tree>
    <p:extLst>
      <p:ext uri="{BB962C8B-B14F-4D97-AF65-F5344CB8AC3E}">
        <p14:creationId xmlns:p14="http://schemas.microsoft.com/office/powerpoint/2010/main" val="397941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4D50-D902-7B55-003E-1A9F190063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264A21-4F7D-6770-8574-13DB4EEE0D97}"/>
              </a:ext>
            </a:extLst>
          </p:cNvPr>
          <p:cNvSpPr>
            <a:spLocks noGrp="1"/>
          </p:cNvSpPr>
          <p:nvPr>
            <p:ph type="title"/>
          </p:nvPr>
        </p:nvSpPr>
        <p:spPr/>
        <p:txBody>
          <a:bodyPr/>
          <a:lstStyle/>
          <a:p>
            <a:r>
              <a:rPr lang="de-DE" dirty="0"/>
              <a:t>Konkrete Fragen zu den Beispielen</a:t>
            </a:r>
          </a:p>
        </p:txBody>
      </p:sp>
      <p:sp>
        <p:nvSpPr>
          <p:cNvPr id="3" name="Textplatzhalter 2">
            <a:extLst>
              <a:ext uri="{FF2B5EF4-FFF2-40B4-BE49-F238E27FC236}">
                <a16:creationId xmlns:a16="http://schemas.microsoft.com/office/drawing/2014/main" id="{9D6207AA-3AFE-C9FF-DFD1-4F1DE77FB137}"/>
              </a:ext>
            </a:extLst>
          </p:cNvPr>
          <p:cNvSpPr>
            <a:spLocks noGrp="1"/>
          </p:cNvSpPr>
          <p:nvPr>
            <p:ph type="body" sz="quarter" idx="18"/>
          </p:nvPr>
        </p:nvSpPr>
        <p:spPr/>
        <p:txBody>
          <a:bodyPr/>
          <a:lstStyle/>
          <a:p>
            <a:pPr marL="285750" indent="-285750" eaLnBrk="0" hangingPunct="0">
              <a:lnSpc>
                <a:spcPct val="160000"/>
              </a:lnSpc>
              <a:spcAft>
                <a:spcPts val="600"/>
              </a:spcAft>
            </a:pPr>
            <a:r>
              <a:rPr lang="de-DE" noProof="0" dirty="0"/>
              <a:t>Werden die Finanz- und Anlage-Tipps sachlich dargelegt? Oder werden </a:t>
            </a:r>
            <a:r>
              <a:rPr lang="de-DE" b="1" noProof="0" dirty="0"/>
              <a:t>Garantie-Versprechen gemacht?</a:t>
            </a:r>
          </a:p>
          <a:p>
            <a:pPr marL="285750" indent="-285750" eaLnBrk="0" hangingPunct="0">
              <a:lnSpc>
                <a:spcPct val="160000"/>
              </a:lnSpc>
              <a:spcAft>
                <a:spcPts val="600"/>
              </a:spcAft>
            </a:pPr>
            <a:r>
              <a:rPr lang="de-DE" noProof="0" dirty="0"/>
              <a:t>Werden Kooperation mit </a:t>
            </a:r>
            <a:r>
              <a:rPr lang="de-DE" noProof="0" dirty="0" err="1"/>
              <a:t>Vertragspartner:innen</a:t>
            </a:r>
            <a:r>
              <a:rPr lang="de-DE" noProof="0" dirty="0"/>
              <a:t> (</a:t>
            </a:r>
            <a:r>
              <a:rPr lang="de-DE" b="1" noProof="0" dirty="0"/>
              <a:t>Affiliate-Marketing</a:t>
            </a:r>
            <a:r>
              <a:rPr lang="de-DE" noProof="0" dirty="0"/>
              <a:t>) benannt und </a:t>
            </a:r>
            <a:r>
              <a:rPr lang="de-DE" b="1" noProof="0" dirty="0"/>
              <a:t>transparent</a:t>
            </a:r>
            <a:r>
              <a:rPr lang="de-DE" noProof="0" dirty="0"/>
              <a:t> aufgezeigt?</a:t>
            </a:r>
          </a:p>
          <a:p>
            <a:pPr eaLnBrk="0" hangingPunct="0">
              <a:lnSpc>
                <a:spcPct val="160000"/>
              </a:lnSpc>
              <a:spcAft>
                <a:spcPts val="600"/>
              </a:spcAft>
            </a:pPr>
            <a:r>
              <a:rPr lang="de-DE" noProof="0" dirty="0"/>
              <a:t>Werden Geldanlagen verständlich erklärt und umfänglich dargestellt – mit </a:t>
            </a:r>
            <a:r>
              <a:rPr lang="de-DE" b="1" noProof="0" dirty="0"/>
              <a:t>Gewinnmöglichkeiten und Risiken?</a:t>
            </a:r>
          </a:p>
          <a:p>
            <a:pPr eaLnBrk="0" hangingPunct="0">
              <a:lnSpc>
                <a:spcPct val="160000"/>
              </a:lnSpc>
              <a:spcAft>
                <a:spcPts val="600"/>
              </a:spcAft>
            </a:pPr>
            <a:r>
              <a:rPr lang="de-DE" b="1" noProof="0" dirty="0"/>
              <a:t>Sind in den Videoclips Produkt-Werbung oder überladene Bilder </a:t>
            </a:r>
            <a:r>
              <a:rPr lang="de-DE" noProof="0" dirty="0"/>
              <a:t>(viel Geld, teure Uhren) enthalten, die mehr versprechen oder neidisch machen sollen?</a:t>
            </a:r>
          </a:p>
          <a:p>
            <a:pPr eaLnBrk="0" hangingPunct="0">
              <a:lnSpc>
                <a:spcPct val="160000"/>
              </a:lnSpc>
              <a:spcAft>
                <a:spcPts val="600"/>
              </a:spcAft>
            </a:pPr>
            <a:r>
              <a:rPr lang="de-DE" b="1" dirty="0"/>
              <a:t>Kann die Expertise</a:t>
            </a:r>
            <a:r>
              <a:rPr lang="de-DE" dirty="0"/>
              <a:t> der </a:t>
            </a:r>
            <a:r>
              <a:rPr lang="de-DE" dirty="0" err="1"/>
              <a:t>Finanztipp-Geber:innen</a:t>
            </a:r>
            <a:r>
              <a:rPr lang="de-DE" dirty="0"/>
              <a:t> über andere Quellen geprüft werden?</a:t>
            </a:r>
          </a:p>
          <a:p>
            <a:pPr eaLnBrk="0" hangingPunct="0">
              <a:lnSpc>
                <a:spcPct val="160000"/>
              </a:lnSpc>
              <a:spcAft>
                <a:spcPts val="600"/>
              </a:spcAft>
            </a:pPr>
            <a:r>
              <a:rPr lang="de-DE" dirty="0"/>
              <a:t>Welche </a:t>
            </a:r>
            <a:r>
              <a:rPr lang="de-DE" b="1" dirty="0"/>
              <a:t>Interessen</a:t>
            </a:r>
            <a:r>
              <a:rPr lang="de-DE" dirty="0"/>
              <a:t> haben die gezeigten </a:t>
            </a:r>
            <a:r>
              <a:rPr lang="de-DE" dirty="0" err="1"/>
              <a:t>Finfluencer:innen</a:t>
            </a:r>
            <a:r>
              <a:rPr lang="de-DE" dirty="0"/>
              <a:t>? Welche Motivation könnte hinter ihren Finanz-Tipps stecken?</a:t>
            </a:r>
          </a:p>
        </p:txBody>
      </p:sp>
      <p:sp>
        <p:nvSpPr>
          <p:cNvPr id="4" name="Foliennummernplatzhalter 3">
            <a:extLst>
              <a:ext uri="{FF2B5EF4-FFF2-40B4-BE49-F238E27FC236}">
                <a16:creationId xmlns:a16="http://schemas.microsoft.com/office/drawing/2014/main" id="{DE644D88-9F34-F574-015E-92A5CE516DE3}"/>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179E5E4E-8DD4-4754-933A-8492F7B50E7D}" type="slidenum">
              <a:rPr lang="de-DE" smtClean="0"/>
              <a:pPr>
                <a:defRPr/>
              </a:pPr>
              <a:t>19</a:t>
            </a:fld>
            <a:endParaRPr lang="de-DE" dirty="0"/>
          </a:p>
        </p:txBody>
      </p:sp>
      <p:sp>
        <p:nvSpPr>
          <p:cNvPr id="5" name="Fußzeilenplatzhalter 4">
            <a:extLst>
              <a:ext uri="{FF2B5EF4-FFF2-40B4-BE49-F238E27FC236}">
                <a16:creationId xmlns:a16="http://schemas.microsoft.com/office/drawing/2014/main" id="{C6060E33-4797-1AD7-F2B6-FA6D31058204}"/>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Tree>
    <p:extLst>
      <p:ext uri="{BB962C8B-B14F-4D97-AF65-F5344CB8AC3E}">
        <p14:creationId xmlns:p14="http://schemas.microsoft.com/office/powerpoint/2010/main" val="115321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0896F-B978-935F-DA73-16797577AA90}"/>
            </a:ext>
          </a:extLst>
        </p:cNvPr>
        <p:cNvGrpSpPr/>
        <p:nvPr/>
      </p:nvGrpSpPr>
      <p:grpSpPr>
        <a:xfrm>
          <a:off x="0" y="0"/>
          <a:ext cx="0" cy="0"/>
          <a:chOff x="0" y="0"/>
          <a:chExt cx="0" cy="0"/>
        </a:xfrm>
      </p:grpSpPr>
      <p:sp>
        <p:nvSpPr>
          <p:cNvPr id="47106" name="Titel 2">
            <a:extLst>
              <a:ext uri="{FF2B5EF4-FFF2-40B4-BE49-F238E27FC236}">
                <a16:creationId xmlns:a16="http://schemas.microsoft.com/office/drawing/2014/main" id="{5E0D7B2B-7523-9998-DFC8-5671BBEC406C}"/>
              </a:ext>
            </a:extLst>
          </p:cNvPr>
          <p:cNvSpPr>
            <a:spLocks noGrp="1" noChangeArrowheads="1"/>
          </p:cNvSpPr>
          <p:nvPr>
            <p:ph type="title"/>
          </p:nvPr>
        </p:nvSpPr>
        <p:spPr>
          <a:xfrm>
            <a:off x="682624" y="2052638"/>
            <a:ext cx="8308975" cy="755650"/>
          </a:xfrm>
        </p:spPr>
        <p:txBody>
          <a:bodyPr/>
          <a:lstStyle/>
          <a:p>
            <a:r>
              <a:rPr lang="de-DE" altLang="en-US" dirty="0"/>
              <a:t>Finanz-Tipps in sozialen Medien durchschauen </a:t>
            </a:r>
          </a:p>
        </p:txBody>
      </p:sp>
      <p:sp>
        <p:nvSpPr>
          <p:cNvPr id="47107" name="Textplatzhalter 4">
            <a:extLst>
              <a:ext uri="{FF2B5EF4-FFF2-40B4-BE49-F238E27FC236}">
                <a16:creationId xmlns:a16="http://schemas.microsoft.com/office/drawing/2014/main" id="{24AF6FD6-232D-20EA-0511-27DD8B9E4BD7}"/>
              </a:ext>
            </a:extLst>
          </p:cNvPr>
          <p:cNvSpPr>
            <a:spLocks noGrp="1" noChangeArrowheads="1"/>
          </p:cNvSpPr>
          <p:nvPr>
            <p:ph type="body" sz="quarter" idx="15"/>
          </p:nvPr>
        </p:nvSpPr>
        <p:spPr>
          <a:xfrm>
            <a:off x="684213" y="3060700"/>
            <a:ext cx="7880667" cy="2879725"/>
          </a:xfrm>
        </p:spPr>
        <p:txBody>
          <a:bodyPr>
            <a:normAutofit/>
          </a:bodyPr>
          <a:lstStyle/>
          <a:p>
            <a:pPr marL="285750" indent="-285750">
              <a:spcBef>
                <a:spcPct val="0"/>
              </a:spcBef>
              <a:buFont typeface="Arial" panose="020B0604020202020204" pitchFamily="34" charset="0"/>
              <a:buChar char="•"/>
            </a:pPr>
            <a:r>
              <a:rPr lang="de-DE" altLang="en-US" dirty="0"/>
              <a:t>Warum sollten wir kritisch sein bei Finanz-Tipps in sozialen Medien?</a:t>
            </a:r>
          </a:p>
          <a:p>
            <a:pPr marL="285750" indent="-285750">
              <a:spcBef>
                <a:spcPct val="0"/>
              </a:spcBef>
              <a:buFont typeface="Arial" panose="020B0604020202020204" pitchFamily="34" charset="0"/>
              <a:buChar char="•"/>
            </a:pPr>
            <a:r>
              <a:rPr lang="de-DE" altLang="en-US" dirty="0"/>
              <a:t>Warum sind gerade </a:t>
            </a:r>
            <a:r>
              <a:rPr lang="de-DE" altLang="en-US" dirty="0" err="1"/>
              <a:t>Finfluencer:innen</a:t>
            </a:r>
            <a:r>
              <a:rPr lang="de-DE" altLang="en-US" dirty="0"/>
              <a:t> ein Thema bei Jugendlichen?</a:t>
            </a:r>
          </a:p>
          <a:p>
            <a:pPr marL="285750" indent="-285750">
              <a:spcBef>
                <a:spcPct val="0"/>
              </a:spcBef>
              <a:buFont typeface="Arial" panose="020B0604020202020204" pitchFamily="34" charset="0"/>
              <a:buChar char="•"/>
            </a:pPr>
            <a:r>
              <a:rPr lang="de-DE" altLang="en-US" dirty="0"/>
              <a:t>Was sollte ich unbedingt über das Investieren bei Finanzanlagen wissen?</a:t>
            </a:r>
          </a:p>
          <a:p>
            <a:pPr marL="285750" indent="-285750">
              <a:spcBef>
                <a:spcPct val="0"/>
              </a:spcBef>
              <a:buFont typeface="Arial" panose="020B0604020202020204" pitchFamily="34" charset="0"/>
              <a:buChar char="•"/>
            </a:pPr>
            <a:r>
              <a:rPr lang="de-DE" altLang="en-US" dirty="0"/>
              <a:t>Wie erkenne ich unseriöse Finanz-Tipps?</a:t>
            </a:r>
          </a:p>
          <a:p>
            <a:pPr marL="285750" indent="-285750">
              <a:spcBef>
                <a:spcPct val="0"/>
              </a:spcBef>
              <a:buFont typeface="Arial" panose="020B0604020202020204" pitchFamily="34" charset="0"/>
              <a:buChar char="•"/>
            </a:pPr>
            <a:r>
              <a:rPr lang="de-DE" altLang="en-US" dirty="0"/>
              <a:t>Wo finde ich weitere Infos zum Thema?</a:t>
            </a:r>
          </a:p>
        </p:txBody>
      </p:sp>
      <p:sp>
        <p:nvSpPr>
          <p:cNvPr id="2" name="Fußzeilenplatzhalter 1">
            <a:extLst>
              <a:ext uri="{FF2B5EF4-FFF2-40B4-BE49-F238E27FC236}">
                <a16:creationId xmlns:a16="http://schemas.microsoft.com/office/drawing/2014/main" id="{FEDED2AF-44DC-56CF-E069-AA99C637B774}"/>
              </a:ext>
              <a:ext uri="{C183D7F6-B498-43B3-948B-1728B52AA6E4}">
                <adec:decorative xmlns:adec="http://schemas.microsoft.com/office/drawing/2017/decorative" val="1"/>
              </a:ext>
            </a:extLst>
          </p:cNvPr>
          <p:cNvSpPr>
            <a:spLocks noGrp="1"/>
          </p:cNvSpPr>
          <p:nvPr>
            <p:ph type="ftr" sz="quarter" idx="16"/>
          </p:nvPr>
        </p:nvSpPr>
        <p:spPr/>
        <p:txBody>
          <a:bodyPr>
            <a:noAutofit/>
          </a:bodyPr>
          <a:lstStyle/>
          <a:p>
            <a:pPr>
              <a:defRPr/>
            </a:pPr>
            <a:r>
              <a:rPr lang="de-DE" dirty="0"/>
              <a:t>Schnelles Geld oder schnelle Pleite?!</a:t>
            </a:r>
          </a:p>
        </p:txBody>
      </p:sp>
      <p:sp>
        <p:nvSpPr>
          <p:cNvPr id="47110" name="Foliennummernplatzhalter 3">
            <a:extLst>
              <a:ext uri="{FF2B5EF4-FFF2-40B4-BE49-F238E27FC236}">
                <a16:creationId xmlns:a16="http://schemas.microsoft.com/office/drawing/2014/main" id="{31D89294-9494-8CC4-B79D-B4393C1F37CE}"/>
              </a:ext>
              <a:ext uri="{C183D7F6-B498-43B3-948B-1728B52AA6E4}">
                <adec:decorative xmlns:adec="http://schemas.microsoft.com/office/drawing/2017/decorative" val="1"/>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D626B888-0370-46BD-8980-2BDBBD179C5C}" type="slidenum">
              <a:rPr lang="de-DE" altLang="en-US"/>
              <a:pPr fontAlgn="base">
                <a:lnSpc>
                  <a:spcPct val="90000"/>
                </a:lnSpc>
                <a:spcBef>
                  <a:spcPct val="0"/>
                </a:spcBef>
                <a:spcAft>
                  <a:spcPts val="600"/>
                </a:spcAft>
              </a:pPr>
              <a:t>2</a:t>
            </a:fld>
            <a:endParaRPr lang="de-DE" altLang="en-US"/>
          </a:p>
        </p:txBody>
      </p:sp>
    </p:spTree>
    <p:extLst>
      <p:ext uri="{BB962C8B-B14F-4D97-AF65-F5344CB8AC3E}">
        <p14:creationId xmlns:p14="http://schemas.microsoft.com/office/powerpoint/2010/main" val="2989530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F91E-2714-3EE5-E476-EFC4D51533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38818B-0AAB-0E14-129B-EAFC7CAA04DE}"/>
              </a:ext>
            </a:extLst>
          </p:cNvPr>
          <p:cNvSpPr>
            <a:spLocks noGrp="1"/>
          </p:cNvSpPr>
          <p:nvPr>
            <p:ph type="title"/>
          </p:nvPr>
        </p:nvSpPr>
        <p:spPr/>
        <p:txBody>
          <a:bodyPr/>
          <a:lstStyle/>
          <a:p>
            <a:r>
              <a:rPr lang="de-DE" dirty="0"/>
              <a:t>Hier ist Vorsicht geboten – </a:t>
            </a:r>
            <a:r>
              <a:rPr lang="de-DE" dirty="0" err="1"/>
              <a:t>Red</a:t>
            </a:r>
            <a:r>
              <a:rPr lang="de-DE" dirty="0"/>
              <a:t> Flags bei Finanz-Tipps</a:t>
            </a:r>
          </a:p>
        </p:txBody>
      </p:sp>
      <p:sp>
        <p:nvSpPr>
          <p:cNvPr id="3" name="Textplatzhalter 2">
            <a:extLst>
              <a:ext uri="{FF2B5EF4-FFF2-40B4-BE49-F238E27FC236}">
                <a16:creationId xmlns:a16="http://schemas.microsoft.com/office/drawing/2014/main" id="{3D404F30-82C8-71CD-26C2-DD105780C02C}"/>
              </a:ext>
            </a:extLst>
          </p:cNvPr>
          <p:cNvSpPr>
            <a:spLocks noGrp="1"/>
          </p:cNvSpPr>
          <p:nvPr>
            <p:ph type="body" sz="quarter" idx="18"/>
          </p:nvPr>
        </p:nvSpPr>
        <p:spPr/>
        <p:txBody>
          <a:bodyPr/>
          <a:lstStyle/>
          <a:p>
            <a:pPr marL="285750" indent="-285750" eaLnBrk="0" hangingPunct="0">
              <a:lnSpc>
                <a:spcPct val="170000"/>
              </a:lnSpc>
              <a:spcAft>
                <a:spcPts val="600"/>
              </a:spcAft>
            </a:pPr>
            <a:r>
              <a:rPr lang="de-DE" dirty="0"/>
              <a:t>„Ihr kennt das! Andere versprechen euch viel, aber so bin ich nicht. Das hier ist kein Scam (Betrug).“ – </a:t>
            </a:r>
            <a:r>
              <a:rPr lang="de-DE" b="1" dirty="0"/>
              <a:t>Eigene Seriosität wird besonders herausgestellt</a:t>
            </a:r>
          </a:p>
          <a:p>
            <a:pPr marL="285750" indent="-285750" eaLnBrk="0" hangingPunct="0">
              <a:lnSpc>
                <a:spcPct val="170000"/>
              </a:lnSpc>
              <a:spcAft>
                <a:spcPts val="600"/>
              </a:spcAft>
            </a:pPr>
            <a:r>
              <a:rPr lang="de-DE" dirty="0"/>
              <a:t>„Es ist kinderleicht. Ihr braucht kein Vorwissen.“ – </a:t>
            </a:r>
            <a:r>
              <a:rPr lang="de-DE" b="1" dirty="0"/>
              <a:t>Unrealistisches Versprechen, mit wenig Eigenleistung und geringen Kenntnissen einen hohen finanziellen Gewinn zu erzielen</a:t>
            </a:r>
          </a:p>
          <a:p>
            <a:pPr marL="285750" indent="-285750" eaLnBrk="0" hangingPunct="0">
              <a:lnSpc>
                <a:spcPct val="170000"/>
              </a:lnSpc>
              <a:spcAft>
                <a:spcPts val="600"/>
              </a:spcAft>
            </a:pPr>
            <a:r>
              <a:rPr lang="de-DE" dirty="0"/>
              <a:t>„Wolltet ihr nicht schon immer viel Geld nebenbei verdienen?“ – </a:t>
            </a:r>
            <a:r>
              <a:rPr lang="de-DE" b="1" dirty="0"/>
              <a:t>Werbung für Geschäftsmodelle, die auf Konsumwünsche der </a:t>
            </a:r>
            <a:r>
              <a:rPr lang="de-DE" b="1" dirty="0" err="1"/>
              <a:t>Follower:innen</a:t>
            </a:r>
            <a:r>
              <a:rPr lang="de-DE" b="1" dirty="0"/>
              <a:t> abzielen</a:t>
            </a:r>
          </a:p>
          <a:p>
            <a:pPr marL="285750" indent="-285750" eaLnBrk="0" hangingPunct="0">
              <a:lnSpc>
                <a:spcPct val="170000"/>
              </a:lnSpc>
              <a:spcAft>
                <a:spcPts val="600"/>
              </a:spcAft>
            </a:pPr>
            <a:r>
              <a:rPr lang="de-DE" dirty="0"/>
              <a:t>„Überlegt nicht lange und verpasst diese Chance nicht.“ – </a:t>
            </a:r>
            <a:r>
              <a:rPr lang="de-DE" b="1" dirty="0"/>
              <a:t>Angst etwas zu verpassen (FOMO =  </a:t>
            </a:r>
            <a:r>
              <a:rPr lang="de-DE" b="1" dirty="0" err="1"/>
              <a:t>fear</a:t>
            </a:r>
            <a:r>
              <a:rPr lang="de-DE" b="1" dirty="0"/>
              <a:t> </a:t>
            </a:r>
            <a:r>
              <a:rPr lang="de-DE" b="1" dirty="0" err="1"/>
              <a:t>of</a:t>
            </a:r>
            <a:r>
              <a:rPr lang="de-DE" b="1" dirty="0"/>
              <a:t> </a:t>
            </a:r>
            <a:r>
              <a:rPr lang="de-DE" b="1" dirty="0" err="1"/>
              <a:t>missing</a:t>
            </a:r>
            <a:r>
              <a:rPr lang="de-DE" b="1" dirty="0"/>
              <a:t> out) wird hervorgerufen </a:t>
            </a:r>
            <a:endParaRPr lang="en-US" b="1" dirty="0">
              <a:solidFill>
                <a:schemeClr val="tx2"/>
              </a:solidFill>
            </a:endParaRPr>
          </a:p>
        </p:txBody>
      </p:sp>
      <p:sp>
        <p:nvSpPr>
          <p:cNvPr id="4" name="Foliennummernplatzhalter 3">
            <a:extLst>
              <a:ext uri="{FF2B5EF4-FFF2-40B4-BE49-F238E27FC236}">
                <a16:creationId xmlns:a16="http://schemas.microsoft.com/office/drawing/2014/main" id="{28EEC9CD-A20B-1F65-17A3-C796620B78A4}"/>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179E5E4E-8DD4-4754-933A-8492F7B50E7D}" type="slidenum">
              <a:rPr lang="de-DE" smtClean="0"/>
              <a:pPr>
                <a:defRPr/>
              </a:pPr>
              <a:t>20</a:t>
            </a:fld>
            <a:endParaRPr lang="de-DE" dirty="0"/>
          </a:p>
        </p:txBody>
      </p:sp>
      <p:sp>
        <p:nvSpPr>
          <p:cNvPr id="5" name="Fußzeilenplatzhalter 4">
            <a:extLst>
              <a:ext uri="{FF2B5EF4-FFF2-40B4-BE49-F238E27FC236}">
                <a16:creationId xmlns:a16="http://schemas.microsoft.com/office/drawing/2014/main" id="{54FADDDA-2075-297C-C4E9-CD77950E9582}"/>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Tree>
    <p:extLst>
      <p:ext uri="{BB962C8B-B14F-4D97-AF65-F5344CB8AC3E}">
        <p14:creationId xmlns:p14="http://schemas.microsoft.com/office/powerpoint/2010/main" val="192803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2625" y="2029245"/>
            <a:ext cx="10800000" cy="396000"/>
          </a:xfrm>
        </p:spPr>
        <p:txBody>
          <a:bodyPr/>
          <a:lstStyle/>
          <a:p>
            <a:r>
              <a:rPr lang="de-DE" dirty="0"/>
              <a:t>Aufgabenstellung</a:t>
            </a:r>
          </a:p>
        </p:txBody>
      </p:sp>
      <p:sp>
        <p:nvSpPr>
          <p:cNvPr id="12" name="Textplatzhalter 11"/>
          <p:cNvSpPr>
            <a:spLocks noGrp="1"/>
          </p:cNvSpPr>
          <p:nvPr>
            <p:ph type="body" sz="quarter" idx="18"/>
          </p:nvPr>
        </p:nvSpPr>
        <p:spPr>
          <a:xfrm>
            <a:off x="682625" y="2700000"/>
            <a:ext cx="5011593" cy="3240000"/>
          </a:xfrm>
        </p:spPr>
        <p:txBody>
          <a:bodyPr/>
          <a:lstStyle/>
          <a:p>
            <a:r>
              <a:rPr lang="de-DE" dirty="0"/>
              <a:t>Findet euch in </a:t>
            </a:r>
            <a:r>
              <a:rPr lang="de-DE" b="1" dirty="0"/>
              <a:t>Kleingruppen</a:t>
            </a:r>
            <a:r>
              <a:rPr lang="de-DE" dirty="0"/>
              <a:t> zusammen.</a:t>
            </a:r>
          </a:p>
          <a:p>
            <a:r>
              <a:rPr lang="de-DE" dirty="0"/>
              <a:t>Nutz das </a:t>
            </a:r>
            <a:r>
              <a:rPr lang="de-DE" b="1" dirty="0"/>
              <a:t>Arbeitsblatt</a:t>
            </a:r>
            <a:r>
              <a:rPr lang="de-DE" dirty="0"/>
              <a:t> und beantwortet die Frage: </a:t>
            </a:r>
          </a:p>
          <a:p>
            <a:endParaRPr lang="de-DE" dirty="0"/>
          </a:p>
          <a:p>
            <a:pPr marL="265113" indent="0" defTabSz="263525">
              <a:buNone/>
            </a:pPr>
            <a:r>
              <a:rPr lang="de-DE" b="1" dirty="0">
                <a:solidFill>
                  <a:schemeClr val="tx2"/>
                </a:solidFill>
              </a:rPr>
              <a:t>Wie kann ich mich vor unseriösen Finanz-Tipps auf </a:t>
            </a:r>
            <a:r>
              <a:rPr lang="de-DE" b="1" dirty="0" err="1">
                <a:solidFill>
                  <a:schemeClr val="tx2"/>
                </a:solidFill>
              </a:rPr>
              <a:t>Social</a:t>
            </a:r>
            <a:r>
              <a:rPr lang="de-DE" b="1" dirty="0">
                <a:solidFill>
                  <a:schemeClr val="tx2"/>
                </a:solidFill>
              </a:rPr>
              <a:t> Media schützen?</a:t>
            </a:r>
          </a:p>
          <a:p>
            <a:pPr marL="0" indent="0" defTabSz="630238">
              <a:buNone/>
              <a:tabLst>
                <a:tab pos="263525" algn="l"/>
              </a:tabLst>
            </a:pPr>
            <a:endParaRPr lang="de-DE" b="1" dirty="0">
              <a:solidFill>
                <a:srgbClr val="FF0000"/>
              </a:solidFill>
            </a:endParaRPr>
          </a:p>
          <a:p>
            <a:r>
              <a:rPr lang="de-DE" dirty="0"/>
              <a:t>Recherchiert im Checker-Space.</a:t>
            </a:r>
          </a:p>
          <a:p>
            <a:r>
              <a:rPr lang="de-DE" dirty="0"/>
              <a:t>Das Arbeitsblatt unterstützt euch bei der Recherche.</a:t>
            </a:r>
            <a:endParaRPr lang="de-DE" b="1" dirty="0">
              <a:solidFill>
                <a:srgbClr val="FF0000"/>
              </a:solidFill>
            </a:endParaRPr>
          </a:p>
        </p:txBody>
      </p:sp>
      <p:pic>
        <p:nvPicPr>
          <p:cNvPr id="3" name="Grafik 2" descr="Checkerspace. Konsumthemen und Methoden für Recherche und eigene Projekte.">
            <a:extLst>
              <a:ext uri="{FF2B5EF4-FFF2-40B4-BE49-F238E27FC236}">
                <a16:creationId xmlns:a16="http://schemas.microsoft.com/office/drawing/2014/main" id="{F8329BAB-B3D9-3C8C-91E7-BE35EEDA6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712" y="2700000"/>
            <a:ext cx="3993894" cy="783391"/>
          </a:xfrm>
          <a:prstGeom prst="rect">
            <a:avLst/>
          </a:prstGeom>
        </p:spPr>
      </p:pic>
      <p:pic>
        <p:nvPicPr>
          <p:cNvPr id="2" name="Grafik 1" descr="QR Code zum Checker Space.">
            <a:extLst>
              <a:ext uri="{FF2B5EF4-FFF2-40B4-BE49-F238E27FC236}">
                <a16:creationId xmlns:a16="http://schemas.microsoft.com/office/drawing/2014/main" id="{0EC634C5-E179-FF5D-A018-8630EAD9A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122" y="3598928"/>
            <a:ext cx="1591676" cy="1591676"/>
          </a:xfrm>
          <a:prstGeom prst="rect">
            <a:avLst/>
          </a:prstGeom>
        </p:spPr>
      </p:pic>
      <p:sp>
        <p:nvSpPr>
          <p:cNvPr id="6" name="Rechteck 5">
            <a:extLst>
              <a:ext uri="{FF2B5EF4-FFF2-40B4-BE49-F238E27FC236}">
                <a16:creationId xmlns:a16="http://schemas.microsoft.com/office/drawing/2014/main" id="{1137FA41-5ED4-B456-B936-B2DB1F47C59B}"/>
              </a:ext>
            </a:extLst>
          </p:cNvPr>
          <p:cNvSpPr/>
          <p:nvPr/>
        </p:nvSpPr>
        <p:spPr>
          <a:xfrm>
            <a:off x="7196137" y="5321147"/>
            <a:ext cx="4267201"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www.verbraucherbildung.de/verbraucherchecker/checkerspace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Schnelles Geld oder schnelle Pleite?!</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C8C581B8-E11B-4CB8-B306-6AAAFE66ACA6}" type="slidenum">
              <a:rPr lang="de-DE" smtClean="0"/>
              <a:pPr>
                <a:defRPr/>
              </a:pPr>
              <a:t>21</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1E191-5D91-3CB7-198B-275FB8731538}"/>
            </a:ext>
          </a:extLst>
        </p:cNvPr>
        <p:cNvGrpSpPr/>
        <p:nvPr/>
      </p:nvGrpSpPr>
      <p:grpSpPr>
        <a:xfrm>
          <a:off x="0" y="0"/>
          <a:ext cx="0" cy="0"/>
          <a:chOff x="0" y="0"/>
          <a:chExt cx="0" cy="0"/>
        </a:xfrm>
      </p:grpSpPr>
      <p:sp>
        <p:nvSpPr>
          <p:cNvPr id="47106" name="Titel 2">
            <a:extLst>
              <a:ext uri="{FF2B5EF4-FFF2-40B4-BE49-F238E27FC236}">
                <a16:creationId xmlns:a16="http://schemas.microsoft.com/office/drawing/2014/main" id="{8DCBEB63-CEBB-D960-8406-43B597742977}"/>
              </a:ext>
            </a:extLst>
          </p:cNvPr>
          <p:cNvSpPr>
            <a:spLocks noGrp="1" noChangeArrowheads="1"/>
          </p:cNvSpPr>
          <p:nvPr>
            <p:ph type="title"/>
          </p:nvPr>
        </p:nvSpPr>
        <p:spPr>
          <a:xfrm>
            <a:off x="682623" y="2052638"/>
            <a:ext cx="7831457" cy="755650"/>
          </a:xfrm>
        </p:spPr>
        <p:txBody>
          <a:bodyPr/>
          <a:lstStyle/>
          <a:p>
            <a:r>
              <a:rPr lang="de-DE" altLang="en-US" dirty="0"/>
              <a:t>Prüft Finanz-Tipps auf </a:t>
            </a:r>
            <a:r>
              <a:rPr lang="de-DE" altLang="en-US" dirty="0" err="1"/>
              <a:t>Social</a:t>
            </a:r>
            <a:r>
              <a:rPr lang="de-DE" altLang="en-US" dirty="0"/>
              <a:t> Media</a:t>
            </a:r>
          </a:p>
        </p:txBody>
      </p:sp>
      <p:sp>
        <p:nvSpPr>
          <p:cNvPr id="47107" name="Textplatzhalter 4">
            <a:extLst>
              <a:ext uri="{FF2B5EF4-FFF2-40B4-BE49-F238E27FC236}">
                <a16:creationId xmlns:a16="http://schemas.microsoft.com/office/drawing/2014/main" id="{BB65C700-E8AC-C191-9EA1-B6581AA2B5DC}"/>
              </a:ext>
            </a:extLst>
          </p:cNvPr>
          <p:cNvSpPr>
            <a:spLocks noGrp="1" noChangeArrowheads="1"/>
          </p:cNvSpPr>
          <p:nvPr>
            <p:ph type="body" sz="quarter" idx="15"/>
          </p:nvPr>
        </p:nvSpPr>
        <p:spPr>
          <a:xfrm>
            <a:off x="684213" y="3060700"/>
            <a:ext cx="8998267" cy="2879725"/>
          </a:xfrm>
        </p:spPr>
        <p:txBody>
          <a:bodyPr>
            <a:normAutofit/>
          </a:bodyPr>
          <a:lstStyle/>
          <a:p>
            <a:pPr marL="285750" indent="-285750">
              <a:spcBef>
                <a:spcPct val="0"/>
              </a:spcBef>
              <a:buFont typeface="Arial" panose="020B0604020202020204" pitchFamily="34" charset="0"/>
              <a:buChar char="•"/>
            </a:pPr>
            <a:r>
              <a:rPr lang="de-DE" altLang="en-US" dirty="0"/>
              <a:t>Kann man anhand des Posts/Videos feststellen, wer genau den Inhalt verfasst hat?</a:t>
            </a:r>
          </a:p>
          <a:p>
            <a:pPr marL="285750" indent="-285750">
              <a:spcBef>
                <a:spcPct val="0"/>
              </a:spcBef>
              <a:buFont typeface="Arial" panose="020B0604020202020204" pitchFamily="34" charset="0"/>
              <a:buChar char="•"/>
            </a:pPr>
            <a:r>
              <a:rPr lang="de-DE" altLang="en-US" dirty="0"/>
              <a:t>Erklärt die Person, woher ihr Fachwissen stammt? </a:t>
            </a:r>
          </a:p>
          <a:p>
            <a:pPr marL="285750" indent="-285750">
              <a:spcBef>
                <a:spcPct val="0"/>
              </a:spcBef>
              <a:buFont typeface="Arial" panose="020B0604020202020204" pitchFamily="34" charset="0"/>
              <a:buChar char="•"/>
            </a:pPr>
            <a:r>
              <a:rPr lang="de-DE" altLang="en-US" dirty="0"/>
              <a:t>Ist erkennbar, welchen beruflichen Hintergrund die Person hat, zum Beispiel ihre Ausbildung?</a:t>
            </a:r>
          </a:p>
          <a:p>
            <a:pPr marL="285750" indent="-285750">
              <a:spcBef>
                <a:spcPct val="0"/>
              </a:spcBef>
              <a:buFont typeface="Arial" panose="020B0604020202020204" pitchFamily="34" charset="0"/>
              <a:buChar char="•"/>
            </a:pPr>
            <a:r>
              <a:rPr lang="de-DE" altLang="en-US" dirty="0"/>
              <a:t>Lassen sich die Informationen oder Tipps mithilfe anderer Quellen nachprüfen?</a:t>
            </a:r>
          </a:p>
          <a:p>
            <a:pPr marL="285750" indent="-285750">
              <a:spcBef>
                <a:spcPct val="0"/>
              </a:spcBef>
              <a:buFont typeface="Arial" panose="020B0604020202020204" pitchFamily="34" charset="0"/>
              <a:buChar char="•"/>
            </a:pPr>
            <a:r>
              <a:rPr lang="de-DE" altLang="en-US" dirty="0"/>
              <a:t>Erfahren wir, wie sich die Person finanziert?</a:t>
            </a:r>
          </a:p>
          <a:p>
            <a:pPr marL="285750" indent="-285750">
              <a:spcBef>
                <a:spcPct val="0"/>
              </a:spcBef>
              <a:buFont typeface="Arial" panose="020B0604020202020204" pitchFamily="34" charset="0"/>
              <a:buChar char="•"/>
            </a:pPr>
            <a:r>
              <a:rPr lang="de-DE" altLang="en-US" dirty="0"/>
              <a:t>Ist ein Impressum vorhanden? Und was steht drin? </a:t>
            </a:r>
          </a:p>
        </p:txBody>
      </p:sp>
      <p:sp>
        <p:nvSpPr>
          <p:cNvPr id="2" name="Fußzeilenplatzhalter 1">
            <a:extLst>
              <a:ext uri="{FF2B5EF4-FFF2-40B4-BE49-F238E27FC236}">
                <a16:creationId xmlns:a16="http://schemas.microsoft.com/office/drawing/2014/main" id="{101499AF-1C6A-A4D6-3505-CC67C51E957B}"/>
              </a:ext>
              <a:ext uri="{C183D7F6-B498-43B3-948B-1728B52AA6E4}">
                <adec:decorative xmlns:adec="http://schemas.microsoft.com/office/drawing/2017/decorative" val="1"/>
              </a:ext>
            </a:extLst>
          </p:cNvPr>
          <p:cNvSpPr>
            <a:spLocks noGrp="1"/>
          </p:cNvSpPr>
          <p:nvPr>
            <p:ph type="ftr" sz="quarter" idx="16"/>
          </p:nvPr>
        </p:nvSpPr>
        <p:spPr/>
        <p:txBody>
          <a:bodyPr>
            <a:noAutofit/>
          </a:bodyPr>
          <a:lstStyle/>
          <a:p>
            <a:pPr>
              <a:defRPr/>
            </a:pPr>
            <a:r>
              <a:rPr lang="de-DE" dirty="0"/>
              <a:t>Schnelles Geld oder schnelle Pleite?!</a:t>
            </a:r>
          </a:p>
        </p:txBody>
      </p:sp>
      <p:sp>
        <p:nvSpPr>
          <p:cNvPr id="47110" name="Foliennummernplatzhalter 3">
            <a:extLst>
              <a:ext uri="{FF2B5EF4-FFF2-40B4-BE49-F238E27FC236}">
                <a16:creationId xmlns:a16="http://schemas.microsoft.com/office/drawing/2014/main" id="{F79BC4B8-4800-9072-AD15-51FA3FCAA8F0}"/>
              </a:ext>
              <a:ext uri="{C183D7F6-B498-43B3-948B-1728B52AA6E4}">
                <adec:decorative xmlns:adec="http://schemas.microsoft.com/office/drawing/2017/decorative" val="1"/>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D626B888-0370-46BD-8980-2BDBBD179C5C}" type="slidenum">
              <a:rPr lang="de-DE" altLang="en-US"/>
              <a:pPr fontAlgn="base">
                <a:lnSpc>
                  <a:spcPct val="90000"/>
                </a:lnSpc>
                <a:spcBef>
                  <a:spcPct val="0"/>
                </a:spcBef>
                <a:spcAft>
                  <a:spcPts val="600"/>
                </a:spcAft>
              </a:pPr>
              <a:t>22</a:t>
            </a:fld>
            <a:endParaRPr lang="de-DE" altLang="en-US"/>
          </a:p>
        </p:txBody>
      </p:sp>
    </p:spTree>
    <p:extLst>
      <p:ext uri="{BB962C8B-B14F-4D97-AF65-F5344CB8AC3E}">
        <p14:creationId xmlns:p14="http://schemas.microsoft.com/office/powerpoint/2010/main" val="69057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63E7-413F-1452-BEA3-1E44D175C339}"/>
            </a:ext>
          </a:extLst>
        </p:cNvPr>
        <p:cNvGrpSpPr/>
        <p:nvPr/>
      </p:nvGrpSpPr>
      <p:grpSpPr>
        <a:xfrm>
          <a:off x="0" y="0"/>
          <a:ext cx="0" cy="0"/>
          <a:chOff x="0" y="0"/>
          <a:chExt cx="0" cy="0"/>
        </a:xfrm>
      </p:grpSpPr>
      <p:sp>
        <p:nvSpPr>
          <p:cNvPr id="47106" name="Titel 2">
            <a:extLst>
              <a:ext uri="{FF2B5EF4-FFF2-40B4-BE49-F238E27FC236}">
                <a16:creationId xmlns:a16="http://schemas.microsoft.com/office/drawing/2014/main" id="{819DF202-AF25-53F0-8CE1-8D61E5E9427F}"/>
              </a:ext>
            </a:extLst>
          </p:cNvPr>
          <p:cNvSpPr>
            <a:spLocks noGrp="1" noChangeArrowheads="1"/>
          </p:cNvSpPr>
          <p:nvPr>
            <p:ph type="title"/>
          </p:nvPr>
        </p:nvSpPr>
        <p:spPr>
          <a:xfrm>
            <a:off x="682166" y="2052000"/>
            <a:ext cx="5413833" cy="756000"/>
          </a:xfrm>
        </p:spPr>
        <p:txBody>
          <a:bodyPr/>
          <a:lstStyle/>
          <a:p>
            <a:r>
              <a:rPr lang="de-DE" altLang="en-US" dirty="0"/>
              <a:t>Die Antworten von heute:</a:t>
            </a:r>
          </a:p>
        </p:txBody>
      </p:sp>
      <p:sp>
        <p:nvSpPr>
          <p:cNvPr id="47107" name="Textplatzhalter 4">
            <a:extLst>
              <a:ext uri="{FF2B5EF4-FFF2-40B4-BE49-F238E27FC236}">
                <a16:creationId xmlns:a16="http://schemas.microsoft.com/office/drawing/2014/main" id="{C0E941B6-2B08-8626-741E-85F5FD22E66C}"/>
              </a:ext>
            </a:extLst>
          </p:cNvPr>
          <p:cNvSpPr>
            <a:spLocks noGrp="1" noChangeArrowheads="1"/>
          </p:cNvSpPr>
          <p:nvPr>
            <p:ph type="body" sz="quarter" idx="15"/>
          </p:nvPr>
        </p:nvSpPr>
        <p:spPr>
          <a:xfrm>
            <a:off x="683999" y="3060000"/>
            <a:ext cx="9841761" cy="2880000"/>
          </a:xfrm>
        </p:spPr>
        <p:txBody>
          <a:bodyPr>
            <a:noAutofit/>
          </a:bodyPr>
          <a:lstStyle/>
          <a:p>
            <a:pPr marL="285750" indent="-285750">
              <a:spcBef>
                <a:spcPct val="0"/>
              </a:spcBef>
              <a:buFont typeface="Arial" panose="020B0604020202020204" pitchFamily="34" charset="0"/>
              <a:buChar char="•"/>
            </a:pPr>
            <a:r>
              <a:rPr lang="de-DE" altLang="en-US" dirty="0"/>
              <a:t>Finanz-Tipps auf </a:t>
            </a:r>
            <a:r>
              <a:rPr lang="de-DE" altLang="en-US" dirty="0" err="1"/>
              <a:t>Social</a:t>
            </a:r>
            <a:r>
              <a:rPr lang="de-DE" altLang="en-US" dirty="0"/>
              <a:t> Media können von unseriösen Quellen stammen – bei hohen Gewinnversprechen ohne Risikonennung ist Vorsicht geboten.</a:t>
            </a:r>
          </a:p>
          <a:p>
            <a:pPr marL="285750" indent="-285750">
              <a:spcBef>
                <a:spcPct val="0"/>
              </a:spcBef>
              <a:buFont typeface="Arial" panose="020B0604020202020204" pitchFamily="34" charset="0"/>
              <a:buChar char="•"/>
            </a:pPr>
            <a:r>
              <a:rPr lang="de-DE" altLang="en-US" dirty="0"/>
              <a:t>Studien zeigen, dass besonders junge Menschen Finanz-Tipps aus sozialen Medien nutzen und Geld investieren.</a:t>
            </a:r>
          </a:p>
          <a:p>
            <a:pPr marL="285750" indent="-285750">
              <a:spcBef>
                <a:spcPct val="0"/>
              </a:spcBef>
              <a:buFont typeface="Arial" panose="020B0604020202020204" pitchFamily="34" charset="0"/>
              <a:buChar char="•"/>
            </a:pPr>
            <a:r>
              <a:rPr lang="de-DE" altLang="en-US" dirty="0"/>
              <a:t>Das „Magische Dreieck der Geldanlage“ zeigt, welche Anlagen hohe Gewinne erzielen können und wo Risiken bestehen. Wer das weiß, fällt eher nicht auf leere Gewinnversprechen rein.</a:t>
            </a:r>
          </a:p>
          <a:p>
            <a:pPr marL="285750" indent="-285750">
              <a:spcBef>
                <a:spcPct val="0"/>
              </a:spcBef>
              <a:buFont typeface="Arial" panose="020B0604020202020204" pitchFamily="34" charset="0"/>
              <a:buChar char="•"/>
            </a:pPr>
            <a:r>
              <a:rPr lang="de-DE" altLang="en-US" dirty="0" err="1"/>
              <a:t>Finfluencer:innen</a:t>
            </a:r>
            <a:r>
              <a:rPr lang="de-DE" altLang="en-US" dirty="0"/>
              <a:t> können eine Informationsquelle für Finanz-Tipps sein – wichtig aber ist, die Quellen zu überprüfen und unabhängige Tipps einzuholen.</a:t>
            </a:r>
          </a:p>
        </p:txBody>
      </p:sp>
      <p:sp>
        <p:nvSpPr>
          <p:cNvPr id="2" name="Fußzeilenplatzhalter 1">
            <a:extLst>
              <a:ext uri="{FF2B5EF4-FFF2-40B4-BE49-F238E27FC236}">
                <a16:creationId xmlns:a16="http://schemas.microsoft.com/office/drawing/2014/main" id="{A11193A9-6657-3095-A60C-E4439FFD5C50}"/>
              </a:ext>
              <a:ext uri="{C183D7F6-B498-43B3-948B-1728B52AA6E4}">
                <adec:decorative xmlns:adec="http://schemas.microsoft.com/office/drawing/2017/decorative" val="1"/>
              </a:ext>
            </a:extLst>
          </p:cNvPr>
          <p:cNvSpPr>
            <a:spLocks noGrp="1"/>
          </p:cNvSpPr>
          <p:nvPr>
            <p:ph type="ftr" sz="quarter" idx="16"/>
          </p:nvPr>
        </p:nvSpPr>
        <p:spPr/>
        <p:txBody>
          <a:bodyPr>
            <a:noAutofit/>
          </a:bodyPr>
          <a:lstStyle/>
          <a:p>
            <a:pPr>
              <a:defRPr/>
            </a:pPr>
            <a:r>
              <a:rPr lang="de-DE" dirty="0"/>
              <a:t>Schnelles Geld oder schnelle Pleite?!</a:t>
            </a:r>
          </a:p>
        </p:txBody>
      </p:sp>
      <p:sp>
        <p:nvSpPr>
          <p:cNvPr id="47110" name="Foliennummernplatzhalter 3">
            <a:extLst>
              <a:ext uri="{FF2B5EF4-FFF2-40B4-BE49-F238E27FC236}">
                <a16:creationId xmlns:a16="http://schemas.microsoft.com/office/drawing/2014/main" id="{CC9E2C0F-2B5F-D8F6-F9AB-ED603608AB07}"/>
              </a:ext>
              <a:ext uri="{C183D7F6-B498-43B3-948B-1728B52AA6E4}">
                <adec:decorative xmlns:adec="http://schemas.microsoft.com/office/drawing/2017/decorative" val="1"/>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D626B888-0370-46BD-8980-2BDBBD179C5C}" type="slidenum">
              <a:rPr lang="de-DE" altLang="en-US"/>
              <a:pPr fontAlgn="base">
                <a:lnSpc>
                  <a:spcPct val="90000"/>
                </a:lnSpc>
                <a:spcBef>
                  <a:spcPct val="0"/>
                </a:spcBef>
                <a:spcAft>
                  <a:spcPts val="600"/>
                </a:spcAft>
              </a:pPr>
              <a:t>23</a:t>
            </a:fld>
            <a:endParaRPr lang="de-DE" altLang="en-US"/>
          </a:p>
        </p:txBody>
      </p:sp>
    </p:spTree>
    <p:extLst>
      <p:ext uri="{BB962C8B-B14F-4D97-AF65-F5344CB8AC3E}">
        <p14:creationId xmlns:p14="http://schemas.microsoft.com/office/powerpoint/2010/main" val="401850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736283" y="1920558"/>
            <a:ext cx="8072437" cy="755650"/>
          </a:xfrm>
        </p:spPr>
        <p:txBody>
          <a:bodyPr/>
          <a:lstStyle/>
          <a:p>
            <a:r>
              <a:rPr lang="de-DE" altLang="en-US" dirty="0"/>
              <a:t>Unabhängige Finanztipps und -infos findet ihr</a:t>
            </a:r>
          </a:p>
        </p:txBody>
      </p:sp>
      <p:sp>
        <p:nvSpPr>
          <p:cNvPr id="4" name="Textplatzhalter 3">
            <a:extLst>
              <a:ext uri="{FF2B5EF4-FFF2-40B4-BE49-F238E27FC236}">
                <a16:creationId xmlns:a16="http://schemas.microsoft.com/office/drawing/2014/main" id="{96EC23CD-4850-5541-EBC5-15114AD84222}"/>
              </a:ext>
            </a:extLst>
          </p:cNvPr>
          <p:cNvSpPr>
            <a:spLocks noGrp="1" noChangeArrowheads="1"/>
          </p:cNvSpPr>
          <p:nvPr>
            <p:ph type="body" sz="quarter" idx="15"/>
          </p:nvPr>
        </p:nvSpPr>
        <p:spPr>
          <a:xfrm>
            <a:off x="736283" y="2928620"/>
            <a:ext cx="9423717" cy="3035300"/>
          </a:xfrm>
        </p:spPr>
        <p:txBody>
          <a:bodyPr>
            <a:no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altLang="en-US" u="sng" dirty="0">
                <a:solidFill>
                  <a:schemeClr val="tx2"/>
                </a:solidFill>
              </a:rPr>
              <a:t>https://www.verbraucherzentrale.de/wissen/geld-versicherungen</a:t>
            </a:r>
            <a:r>
              <a:rPr lang="de-DE" i="1" dirty="0"/>
              <a:t>.</a:t>
            </a:r>
            <a:endParaRPr lang="de-DE" altLang="en-US" i="1" dirty="0"/>
          </a:p>
        </p:txBody>
      </p:sp>
      <p:pic>
        <p:nvPicPr>
          <p:cNvPr id="6" name="Grafik 5" descr="QR Code zum Checker Space.">
            <a:extLst>
              <a:ext uri="{FF2B5EF4-FFF2-40B4-BE49-F238E27FC236}">
                <a16:creationId xmlns:a16="http://schemas.microsoft.com/office/drawing/2014/main" id="{1F16DF6E-43DC-8688-B828-5D2191DCBC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224" y="3339655"/>
            <a:ext cx="1684910" cy="1684910"/>
          </a:xfrm>
          <a:prstGeom prst="rect">
            <a:avLst/>
          </a:prstGeom>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24</a:t>
            </a:fld>
            <a:endParaRPr lang="de-DE"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BAE864D-334D-3A0E-7F06-1AA25AEAF6FD}"/>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4"/>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1941FDC7-1AE9-17E0-F5C0-79E0A22F52B9}"/>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06. Januar 2026</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Schnelles Geld oder schnelle Pleite?!</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25</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Schnelles Geld oder schnelle Pleite?!</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26</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dirty="0"/>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318AA-0CE5-26D6-6B6E-8676F1711D86}"/>
              </a:ext>
            </a:extLst>
          </p:cNvPr>
          <p:cNvSpPr>
            <a:spLocks noGrp="1"/>
          </p:cNvSpPr>
          <p:nvPr>
            <p:ph type="title"/>
          </p:nvPr>
        </p:nvSpPr>
        <p:spPr/>
        <p:txBody>
          <a:bodyPr/>
          <a:lstStyle/>
          <a:p>
            <a:r>
              <a:rPr lang="de-DE" dirty="0"/>
              <a:t>Was kann man mit Geld machen?</a:t>
            </a:r>
            <a:br>
              <a:rPr lang="de-DE" dirty="0"/>
            </a:br>
            <a:endParaRPr lang="de-DE" dirty="0"/>
          </a:p>
        </p:txBody>
      </p:sp>
      <p:sp>
        <p:nvSpPr>
          <p:cNvPr id="3" name="Textplatzhalter 2">
            <a:extLst>
              <a:ext uri="{FF2B5EF4-FFF2-40B4-BE49-F238E27FC236}">
                <a16:creationId xmlns:a16="http://schemas.microsoft.com/office/drawing/2014/main" id="{2B0D62DF-28C6-1173-DF10-4832A06AF763}"/>
              </a:ext>
            </a:extLst>
          </p:cNvPr>
          <p:cNvSpPr>
            <a:spLocks noGrp="1"/>
          </p:cNvSpPr>
          <p:nvPr>
            <p:ph type="body" sz="quarter" idx="18"/>
          </p:nvPr>
        </p:nvSpPr>
        <p:spPr/>
        <p:txBody>
          <a:bodyPr/>
          <a:lstStyle/>
          <a:p>
            <a:r>
              <a:rPr lang="de-DE" b="1" dirty="0"/>
              <a:t>Verdienen</a:t>
            </a:r>
            <a:r>
              <a:rPr lang="de-DE" dirty="0"/>
              <a:t> : Womit können wir Geld verdienen?</a:t>
            </a:r>
          </a:p>
          <a:p>
            <a:r>
              <a:rPr lang="de-DE" b="1" dirty="0"/>
              <a:t>Sparen</a:t>
            </a:r>
            <a:r>
              <a:rPr lang="de-DE" dirty="0"/>
              <a:t>: Wie kann man Geld sparen?</a:t>
            </a:r>
          </a:p>
          <a:p>
            <a:r>
              <a:rPr lang="de-DE" b="1" dirty="0"/>
              <a:t>Ausgeben</a:t>
            </a:r>
            <a:r>
              <a:rPr lang="de-DE" dirty="0"/>
              <a:t>: Wofür können wir Geld ausgeben?</a:t>
            </a:r>
          </a:p>
          <a:p>
            <a:r>
              <a:rPr lang="de-DE" b="1" dirty="0"/>
              <a:t>Investieren</a:t>
            </a:r>
            <a:r>
              <a:rPr lang="de-DE" dirty="0"/>
              <a:t>: Wie kann man Geld investieren? </a:t>
            </a:r>
          </a:p>
          <a:p>
            <a:endParaRPr lang="de-DE" dirty="0"/>
          </a:p>
          <a:p>
            <a:endParaRPr lang="de-DE" dirty="0"/>
          </a:p>
          <a:p>
            <a:endParaRPr lang="de-DE" dirty="0"/>
          </a:p>
          <a:p>
            <a:endParaRPr lang="de-DE" dirty="0"/>
          </a:p>
          <a:p>
            <a:endParaRPr lang="de-DE" dirty="0"/>
          </a:p>
          <a:p>
            <a:endParaRPr lang="de-DE" dirty="0"/>
          </a:p>
        </p:txBody>
      </p:sp>
      <p:pic>
        <p:nvPicPr>
          <p:cNvPr id="6" name="Grafik 5" descr="Ein gezeichnetes Bild eines Smartphones mit einem jungen Mann auf dem Bildschirm. Er lächelt ins Bild und hält einen Beutel mit Geld in der rechten Hand."/>
          <p:cNvPicPr>
            <a:picLocks noChangeAspect="1"/>
          </p:cNvPicPr>
          <p:nvPr/>
        </p:nvPicPr>
        <p:blipFill rotWithShape="1">
          <a:blip r:embed="rId3"/>
          <a:srcRect l="17812" t="19630" r="60521" b="18703"/>
          <a:stretch/>
        </p:blipFill>
        <p:spPr>
          <a:xfrm rot="751166">
            <a:off x="8631033" y="2063368"/>
            <a:ext cx="2629915" cy="4210393"/>
          </a:xfrm>
          <a:prstGeom prst="rect">
            <a:avLst/>
          </a:prstGeom>
        </p:spPr>
      </p:pic>
      <p:pic>
        <p:nvPicPr>
          <p:cNvPr id="8" name="Grafik 7" descr="Ein gezeichnetes Bild von Geldscheinen und Münzen.">
            <a:extLst>
              <a:ext uri="{FF2B5EF4-FFF2-40B4-BE49-F238E27FC236}">
                <a16:creationId xmlns:a16="http://schemas.microsoft.com/office/drawing/2014/main" id="{B6A0A4C2-FD46-0637-83EB-357A6A8404C5}"/>
              </a:ext>
            </a:extLst>
          </p:cNvPr>
          <p:cNvPicPr>
            <a:picLocks noChangeAspect="1"/>
          </p:cNvPicPr>
          <p:nvPr/>
        </p:nvPicPr>
        <p:blipFill>
          <a:blip r:embed="rId4"/>
          <a:stretch>
            <a:fillRect/>
          </a:stretch>
        </p:blipFill>
        <p:spPr>
          <a:xfrm>
            <a:off x="5767932" y="3759133"/>
            <a:ext cx="2438022" cy="2180867"/>
          </a:xfrm>
          <a:prstGeom prst="rect">
            <a:avLst/>
          </a:prstGeom>
        </p:spPr>
      </p:pic>
      <p:sp>
        <p:nvSpPr>
          <p:cNvPr id="5" name="Fußzeilenplatzhalter 4">
            <a:extLst>
              <a:ext uri="{FF2B5EF4-FFF2-40B4-BE49-F238E27FC236}">
                <a16:creationId xmlns:a16="http://schemas.microsoft.com/office/drawing/2014/main" id="{41608745-1D03-359F-FBBA-A95FFFDE17C0}"/>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Schnelles Geld oder schnelle Pleite?!</a:t>
            </a:r>
          </a:p>
        </p:txBody>
      </p:sp>
      <p:sp>
        <p:nvSpPr>
          <p:cNvPr id="4" name="Foliennummernplatzhalter 3">
            <a:extLst>
              <a:ext uri="{FF2B5EF4-FFF2-40B4-BE49-F238E27FC236}">
                <a16:creationId xmlns:a16="http://schemas.microsoft.com/office/drawing/2014/main" id="{C337435D-BF6A-4892-8070-C0D818116186}"/>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179E5E4E-8DD4-4754-933A-8492F7B50E7D}" type="slidenum">
              <a:rPr lang="de-DE" smtClean="0"/>
              <a:pPr>
                <a:defRPr/>
              </a:pPr>
              <a:t>3</a:t>
            </a:fld>
            <a:endParaRPr lang="de-DE" dirty="0"/>
          </a:p>
        </p:txBody>
      </p:sp>
    </p:spTree>
    <p:extLst>
      <p:ext uri="{BB962C8B-B14F-4D97-AF65-F5344CB8AC3E}">
        <p14:creationId xmlns:p14="http://schemas.microsoft.com/office/powerpoint/2010/main" val="160273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038BF-5B81-B875-A29B-D4BF93F0CDF4}"/>
              </a:ext>
            </a:extLst>
          </p:cNvPr>
          <p:cNvSpPr>
            <a:spLocks noGrp="1"/>
          </p:cNvSpPr>
          <p:nvPr>
            <p:ph type="title"/>
          </p:nvPr>
        </p:nvSpPr>
        <p:spPr/>
        <p:txBody>
          <a:bodyPr/>
          <a:lstStyle/>
          <a:p>
            <a:r>
              <a:rPr lang="de-DE" dirty="0" err="1"/>
              <a:t>Finfluencer:in</a:t>
            </a:r>
            <a:r>
              <a:rPr lang="de-DE" dirty="0"/>
              <a:t> – Was ist das?</a:t>
            </a:r>
          </a:p>
        </p:txBody>
      </p:sp>
      <p:sp>
        <p:nvSpPr>
          <p:cNvPr id="3" name="Textplatzhalter 2">
            <a:extLst>
              <a:ext uri="{FF2B5EF4-FFF2-40B4-BE49-F238E27FC236}">
                <a16:creationId xmlns:a16="http://schemas.microsoft.com/office/drawing/2014/main" id="{77FC91D5-A91B-02F6-3932-9522B80F919C}"/>
              </a:ext>
            </a:extLst>
          </p:cNvPr>
          <p:cNvSpPr>
            <a:spLocks noGrp="1"/>
          </p:cNvSpPr>
          <p:nvPr>
            <p:ph type="body" sz="quarter" idx="14"/>
          </p:nvPr>
        </p:nvSpPr>
        <p:spPr/>
        <p:txBody>
          <a:bodyPr/>
          <a:lstStyle/>
          <a:p>
            <a:pPr marL="285750" indent="-285750">
              <a:buFont typeface="Arial" panose="020B0604020202020204" pitchFamily="34" charset="0"/>
              <a:buChar char="•"/>
            </a:pPr>
            <a:r>
              <a:rPr lang="de-DE" dirty="0" err="1"/>
              <a:t>Finanz-Influencer:innen</a:t>
            </a:r>
            <a:r>
              <a:rPr lang="de-DE" dirty="0"/>
              <a:t> (kurz: </a:t>
            </a:r>
            <a:r>
              <a:rPr lang="de-DE" dirty="0" err="1"/>
              <a:t>Finfluencer:innen</a:t>
            </a:r>
            <a:r>
              <a:rPr lang="de-DE" dirty="0"/>
              <a:t>) beschäftigen sich in sozialen Medien mit Finanzthemen</a:t>
            </a:r>
          </a:p>
          <a:p>
            <a:pPr marL="285750" indent="-285750">
              <a:buFont typeface="Arial" panose="020B0604020202020204" pitchFamily="34" charset="0"/>
              <a:buChar char="•"/>
            </a:pPr>
            <a:r>
              <a:rPr lang="de-DE" dirty="0"/>
              <a:t>Finanzielle Themen werden leicht und verständlich erklärt</a:t>
            </a:r>
          </a:p>
          <a:p>
            <a:pPr marL="285750" indent="-285750">
              <a:buFont typeface="Arial" panose="020B0604020202020204" pitchFamily="34" charset="0"/>
              <a:buChar char="•"/>
            </a:pPr>
            <a:r>
              <a:rPr lang="de-DE" dirty="0" err="1"/>
              <a:t>Finfluencer:innen</a:t>
            </a:r>
            <a:r>
              <a:rPr lang="de-DE" dirty="0"/>
              <a:t> informieren und geben Tipps zu Geldanlagemöglichkeiten</a:t>
            </a:r>
          </a:p>
          <a:p>
            <a:endParaRPr lang="de-DE" dirty="0"/>
          </a:p>
        </p:txBody>
      </p:sp>
      <p:sp>
        <p:nvSpPr>
          <p:cNvPr id="4" name="Textplatzhalter 3">
            <a:extLst>
              <a:ext uri="{FF2B5EF4-FFF2-40B4-BE49-F238E27FC236}">
                <a16:creationId xmlns:a16="http://schemas.microsoft.com/office/drawing/2014/main" id="{4339A6B2-35F5-32CD-F2F9-01408F2FB84D}"/>
              </a:ext>
            </a:extLst>
          </p:cNvPr>
          <p:cNvSpPr>
            <a:spLocks noGrp="1"/>
          </p:cNvSpPr>
          <p:nvPr>
            <p:ph type="body" sz="quarter" idx="16"/>
          </p:nvPr>
        </p:nvSpPr>
        <p:spPr/>
        <p:txBody>
          <a:bodyPr/>
          <a:lstStyle/>
          <a:p>
            <a:r>
              <a:rPr lang="de-DE" dirty="0"/>
              <a:t>Das </a:t>
            </a:r>
            <a:r>
              <a:rPr lang="de-DE" b="1" dirty="0"/>
              <a:t>Problem</a:t>
            </a:r>
            <a:r>
              <a:rPr lang="de-DE" dirty="0"/>
              <a:t>:</a:t>
            </a:r>
          </a:p>
          <a:p>
            <a:pPr marL="285750" indent="-285750">
              <a:buFont typeface="Arial" panose="020B0604020202020204" pitchFamily="34" charset="0"/>
              <a:buChar char="•"/>
            </a:pPr>
            <a:r>
              <a:rPr lang="de-DE" dirty="0" err="1"/>
              <a:t>Jede:r</a:t>
            </a:r>
            <a:r>
              <a:rPr lang="de-DE" dirty="0"/>
              <a:t> kann Tipps zu Finanzen in sozialen Medien posten – die </a:t>
            </a:r>
            <a:r>
              <a:rPr lang="de-DE" b="1" dirty="0"/>
              <a:t>Richtigkeit oder welche kommerziellen Interessen dahinterstecken, kann nicht oder nur begrenzt überprüft werden.</a:t>
            </a:r>
            <a:endParaRPr lang="de-DE" dirty="0"/>
          </a:p>
          <a:p>
            <a:pPr marL="285750" indent="-285750">
              <a:buFont typeface="Arial" panose="020B0604020202020204" pitchFamily="34" charset="0"/>
              <a:buChar char="•"/>
            </a:pPr>
            <a:r>
              <a:rPr lang="de-DE" dirty="0"/>
              <a:t>Selbsternannte </a:t>
            </a:r>
            <a:r>
              <a:rPr lang="de-DE" dirty="0" err="1"/>
              <a:t>Expert:innen</a:t>
            </a:r>
            <a:r>
              <a:rPr lang="de-DE" dirty="0"/>
              <a:t> verbreiten teils falsche Informationen zu Finanzthemen, geben unseriöse Empfehlungen zu Geldanlagen oder bieten überteuerte Coachings an.</a:t>
            </a:r>
          </a:p>
          <a:p>
            <a:endParaRPr lang="de-DE" dirty="0"/>
          </a:p>
        </p:txBody>
      </p:sp>
      <p:sp>
        <p:nvSpPr>
          <p:cNvPr id="5" name="Fußzeilenplatzhalter 4">
            <a:extLst>
              <a:ext uri="{FF2B5EF4-FFF2-40B4-BE49-F238E27FC236}">
                <a16:creationId xmlns:a16="http://schemas.microsoft.com/office/drawing/2014/main" id="{30CC1BB2-75F7-6F36-18AE-FD8DBE206B60}"/>
              </a:ext>
              <a:ext uri="{C183D7F6-B498-43B3-948B-1728B52AA6E4}">
                <adec:decorative xmlns:adec="http://schemas.microsoft.com/office/drawing/2017/decorative" val="1"/>
              </a:ext>
            </a:extLst>
          </p:cNvPr>
          <p:cNvSpPr>
            <a:spLocks noGrp="1"/>
          </p:cNvSpPr>
          <p:nvPr>
            <p:ph type="ftr" sz="quarter" idx="17"/>
          </p:nvPr>
        </p:nvSpPr>
        <p:spPr/>
        <p:txBody>
          <a:bodyPr/>
          <a:lstStyle/>
          <a:p>
            <a:pPr>
              <a:defRPr/>
            </a:pPr>
            <a:r>
              <a:rPr lang="de-DE" dirty="0"/>
              <a:t>Schnelles Geld oder schnelle Pleite?!</a:t>
            </a:r>
          </a:p>
        </p:txBody>
      </p:sp>
      <p:sp>
        <p:nvSpPr>
          <p:cNvPr id="6" name="Foliennummernplatzhalter 5">
            <a:extLst>
              <a:ext uri="{FF2B5EF4-FFF2-40B4-BE49-F238E27FC236}">
                <a16:creationId xmlns:a16="http://schemas.microsoft.com/office/drawing/2014/main" id="{2FF15040-43D2-8683-C4C0-1B86F29F3407}"/>
              </a:ext>
              <a:ext uri="{C183D7F6-B498-43B3-948B-1728B52AA6E4}">
                <adec:decorative xmlns:adec="http://schemas.microsoft.com/office/drawing/2017/decorative" val="1"/>
              </a:ext>
            </a:extLst>
          </p:cNvPr>
          <p:cNvSpPr>
            <a:spLocks noGrp="1"/>
          </p:cNvSpPr>
          <p:nvPr>
            <p:ph type="sldNum" sz="quarter" idx="18"/>
          </p:nvPr>
        </p:nvSpPr>
        <p:spPr/>
        <p:txBody>
          <a:bodyPr/>
          <a:lstStyle/>
          <a:p>
            <a:pPr>
              <a:defRPr/>
            </a:pPr>
            <a:fld id="{715AFBCD-1CB6-42AB-958A-187683AAA438}" type="slidenum">
              <a:rPr lang="de-DE" smtClean="0"/>
              <a:pPr>
                <a:defRPr/>
              </a:pPr>
              <a:t>4</a:t>
            </a:fld>
            <a:endParaRPr lang="de-DE" dirty="0"/>
          </a:p>
        </p:txBody>
      </p:sp>
    </p:spTree>
    <p:extLst>
      <p:ext uri="{BB962C8B-B14F-4D97-AF65-F5344CB8AC3E}">
        <p14:creationId xmlns:p14="http://schemas.microsoft.com/office/powerpoint/2010/main" val="186567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18F3C-6438-9F6A-DC47-9FA57E49BD48}"/>
              </a:ext>
            </a:extLst>
          </p:cNvPr>
          <p:cNvSpPr>
            <a:spLocks noGrp="1"/>
          </p:cNvSpPr>
          <p:nvPr>
            <p:ph type="title"/>
          </p:nvPr>
        </p:nvSpPr>
        <p:spPr>
          <a:xfrm>
            <a:off x="682167" y="2052000"/>
            <a:ext cx="10781171" cy="526443"/>
          </a:xfrm>
        </p:spPr>
        <p:txBody>
          <a:bodyPr/>
          <a:lstStyle/>
          <a:p>
            <a:r>
              <a:rPr lang="de-DE" dirty="0"/>
              <a:t>Studienergebnisse der BaFin zu Finanztipps auf </a:t>
            </a:r>
            <a:r>
              <a:rPr lang="de-DE" dirty="0" err="1"/>
              <a:t>Social</a:t>
            </a:r>
            <a:r>
              <a:rPr lang="de-DE" dirty="0"/>
              <a:t> Media</a:t>
            </a:r>
          </a:p>
        </p:txBody>
      </p:sp>
      <p:pic>
        <p:nvPicPr>
          <p:cNvPr id="8" name="Inhaltsplatzhalter 7" descr="Eine Studie der BaFin – dass ist die deutsche Finanzaufsichtsbehörde – zeigt, dass Jugendliche und junge Erwachsene sehr häufig auf sozialen Medien über Finanzthemen informieren. Von den etwa 1.000 befragten Personen gaben 53 % an, dass sie schon einmal Informationen zu Finanzthemen von Finfluencer*innen erhalten haben. Von diesen Personen haben dann 88 % angegeben, dass sie die angezeigten Anlagetipps wahrgenommen haben. Infolge der Tipps haben 68 % der Personen in Aktien investiert, 57 % in Kryptowährungen und 27 % in beides. "/>
          <p:cNvPicPr>
            <a:picLocks noChangeAspect="1"/>
          </p:cNvPicPr>
          <p:nvPr/>
        </p:nvPicPr>
        <p:blipFill rotWithShape="1">
          <a:blip r:embed="rId3"/>
          <a:srcRect l="12182" t="35574" r="12518" b="17797"/>
          <a:stretch>
            <a:fillRect/>
          </a:stretch>
        </p:blipFill>
        <p:spPr>
          <a:xfrm>
            <a:off x="1181531" y="2652301"/>
            <a:ext cx="9828938" cy="3429822"/>
          </a:xfrm>
          <a:prstGeom prst="rect">
            <a:avLst/>
          </a:prstGeom>
        </p:spPr>
      </p:pic>
      <p:sp>
        <p:nvSpPr>
          <p:cNvPr id="9" name="Textfeld 8"/>
          <p:cNvSpPr txBox="1"/>
          <p:nvPr/>
        </p:nvSpPr>
        <p:spPr>
          <a:xfrm>
            <a:off x="4130211" y="6107788"/>
            <a:ext cx="6507262" cy="246221"/>
          </a:xfrm>
          <a:prstGeom prst="rect">
            <a:avLst/>
          </a:prstGeom>
          <a:noFill/>
        </p:spPr>
        <p:txBody>
          <a:bodyPr wrap="square" rtlCol="0">
            <a:spAutoFit/>
          </a:bodyPr>
          <a:lstStyle/>
          <a:p>
            <a:r>
              <a:rPr lang="de-DE" sz="1000" dirty="0"/>
              <a:t>Quelle</a:t>
            </a:r>
            <a:r>
              <a:rPr lang="de-DE" sz="1000" u="sng" dirty="0"/>
              <a:t>: </a:t>
            </a:r>
            <a:r>
              <a:rPr lang="de-DE" sz="1000" i="1" u="sng" dirty="0"/>
              <a:t>https://www.bafin.de/SharedDocs/Veroeffentlichungen/DE/Fachartikel/2024/fa_bj_2409_Finfluencer.html</a:t>
            </a:r>
          </a:p>
        </p:txBody>
      </p:sp>
      <p:sp>
        <p:nvSpPr>
          <p:cNvPr id="5" name="Fußzeilenplatzhalter 4">
            <a:extLst>
              <a:ext uri="{FF2B5EF4-FFF2-40B4-BE49-F238E27FC236}">
                <a16:creationId xmlns:a16="http://schemas.microsoft.com/office/drawing/2014/main" id="{26D5AFF7-305E-5526-F413-B5097FB7CE3D}"/>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Schnelles Geld oder schnelle Pleite?!</a:t>
            </a:r>
          </a:p>
        </p:txBody>
      </p:sp>
      <p:sp>
        <p:nvSpPr>
          <p:cNvPr id="4" name="Foliennummernplatzhalter 3">
            <a:extLst>
              <a:ext uri="{FF2B5EF4-FFF2-40B4-BE49-F238E27FC236}">
                <a16:creationId xmlns:a16="http://schemas.microsoft.com/office/drawing/2014/main" id="{DB188E6D-65E0-854C-E71C-263148F30A54}"/>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179E5E4E-8DD4-4754-933A-8492F7B50E7D}" type="slidenum">
              <a:rPr lang="de-DE" smtClean="0"/>
              <a:pPr>
                <a:defRPr/>
              </a:pPr>
              <a:t>5</a:t>
            </a:fld>
            <a:endParaRPr lang="de-DE" dirty="0"/>
          </a:p>
        </p:txBody>
      </p:sp>
    </p:spTree>
    <p:extLst>
      <p:ext uri="{BB962C8B-B14F-4D97-AF65-F5344CB8AC3E}">
        <p14:creationId xmlns:p14="http://schemas.microsoft.com/office/powerpoint/2010/main" val="60490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77F56-DF59-F2DE-5CA0-4FC3061C1CA2}"/>
              </a:ext>
            </a:extLst>
          </p:cNvPr>
          <p:cNvSpPr>
            <a:spLocks noGrp="1"/>
          </p:cNvSpPr>
          <p:nvPr>
            <p:ph type="title"/>
          </p:nvPr>
        </p:nvSpPr>
        <p:spPr/>
        <p:txBody>
          <a:bodyPr/>
          <a:lstStyle/>
          <a:p>
            <a:r>
              <a:rPr lang="de-DE" dirty="0"/>
              <a:t>Gut zu wissen: Das magische Dreieck der Geldanlage</a:t>
            </a:r>
          </a:p>
        </p:txBody>
      </p:sp>
      <p:pic>
        <p:nvPicPr>
          <p:cNvPr id="3" name="Inhaltsplatzhalter 5" descr="Gezeichnete Abbildung des magischen Dreiecks der Geldanlage mit Geld, einem Schloss und einen Häkchen jeweils an einer Ecke versehen. Das Geld steht für Rendite, das Schloss für Sicherheit und das Häkchen für Liquidität.">
            <a:extLst>
              <a:ext uri="{FF2B5EF4-FFF2-40B4-BE49-F238E27FC236}">
                <a16:creationId xmlns:a16="http://schemas.microsoft.com/office/drawing/2014/main" id="{AE833E45-F2DD-4BC4-B4CA-F5A6490C7F17}"/>
              </a:ext>
            </a:extLst>
          </p:cNvPr>
          <p:cNvPicPr>
            <a:picLocks noChangeAspect="1"/>
          </p:cNvPicPr>
          <p:nvPr/>
        </p:nvPicPr>
        <p:blipFill rotWithShape="1">
          <a:blip r:embed="rId3"/>
          <a:srcRect l="76241" t="29134" r="7843" b="25788"/>
          <a:stretch/>
        </p:blipFill>
        <p:spPr>
          <a:xfrm>
            <a:off x="3361893" y="2764674"/>
            <a:ext cx="3783331" cy="3013741"/>
          </a:xfrm>
          <a:prstGeom prst="rect">
            <a:avLst/>
          </a:prstGeom>
        </p:spPr>
      </p:pic>
      <p:sp>
        <p:nvSpPr>
          <p:cNvPr id="7" name="Inhaltsplatzhalter 5"/>
          <p:cNvSpPr txBox="1">
            <a:spLocks/>
          </p:cNvSpPr>
          <p:nvPr/>
        </p:nvSpPr>
        <p:spPr>
          <a:xfrm>
            <a:off x="6264154" y="2764674"/>
            <a:ext cx="3273138" cy="396000"/>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500" b="1" dirty="0">
                <a:solidFill>
                  <a:schemeClr val="accent1"/>
                </a:solidFill>
                <a:latin typeface="Aptos" panose="020B0004020202020204" pitchFamily="34" charset="0"/>
              </a:rPr>
              <a:t>Rendite</a:t>
            </a:r>
            <a:r>
              <a:rPr lang="de-DE" sz="1500" dirty="0">
                <a:latin typeface="Aptos" panose="020B0004020202020204" pitchFamily="34" charset="0"/>
              </a:rPr>
              <a:t> = Ertrag von Finanzinvestitionen</a:t>
            </a:r>
          </a:p>
        </p:txBody>
      </p:sp>
      <p:sp>
        <p:nvSpPr>
          <p:cNvPr id="8" name="Inhaltsplatzhalter 5"/>
          <p:cNvSpPr txBox="1">
            <a:spLocks/>
          </p:cNvSpPr>
          <p:nvPr/>
        </p:nvSpPr>
        <p:spPr>
          <a:xfrm>
            <a:off x="7145224" y="5126014"/>
            <a:ext cx="2538526" cy="650241"/>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500" b="1" dirty="0">
                <a:solidFill>
                  <a:schemeClr val="accent1"/>
                </a:solidFill>
                <a:latin typeface="Aptos" panose="020B0004020202020204" pitchFamily="34" charset="0"/>
              </a:rPr>
              <a:t>Liquidität </a:t>
            </a:r>
            <a:r>
              <a:rPr lang="de-DE" sz="1500" dirty="0">
                <a:latin typeface="Aptos" panose="020B0004020202020204" pitchFamily="34" charset="0"/>
              </a:rPr>
              <a:t>= Verfügbarkeit von Finanzmitteln</a:t>
            </a:r>
          </a:p>
        </p:txBody>
      </p:sp>
      <p:sp>
        <p:nvSpPr>
          <p:cNvPr id="10" name="Inhaltsplatzhalter 5"/>
          <p:cNvSpPr txBox="1">
            <a:spLocks/>
          </p:cNvSpPr>
          <p:nvPr/>
        </p:nvSpPr>
        <p:spPr>
          <a:xfrm>
            <a:off x="682167" y="4851800"/>
            <a:ext cx="2679726" cy="924455"/>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500" b="1" dirty="0">
                <a:solidFill>
                  <a:schemeClr val="accent1"/>
                </a:solidFill>
                <a:latin typeface="Aptos" panose="020B0004020202020204" pitchFamily="34" charset="0"/>
              </a:rPr>
              <a:t>Sicherheit </a:t>
            </a:r>
            <a:r>
              <a:rPr lang="de-DE" sz="1500" dirty="0">
                <a:latin typeface="Aptos" panose="020B0004020202020204" pitchFamily="34" charset="0"/>
              </a:rPr>
              <a:t>= betrachtet das Risiko investiertes Geld zu verlieren</a:t>
            </a:r>
          </a:p>
        </p:txBody>
      </p:sp>
      <p:sp>
        <p:nvSpPr>
          <p:cNvPr id="4" name="Foliennummernplatzhalter 3">
            <a:extLst>
              <a:ext uri="{FF2B5EF4-FFF2-40B4-BE49-F238E27FC236}">
                <a16:creationId xmlns:a16="http://schemas.microsoft.com/office/drawing/2014/main" id="{935043B6-714C-1BCB-2B67-2C8C43099197}"/>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179E5E4E-8DD4-4754-933A-8492F7B50E7D}" type="slidenum">
              <a:rPr lang="de-DE" smtClean="0"/>
              <a:pPr>
                <a:defRPr/>
              </a:pPr>
              <a:t>6</a:t>
            </a:fld>
            <a:endParaRPr lang="de-DE" dirty="0"/>
          </a:p>
        </p:txBody>
      </p:sp>
      <p:sp>
        <p:nvSpPr>
          <p:cNvPr id="5" name="Fußzeilenplatzhalter 4">
            <a:extLst>
              <a:ext uri="{FF2B5EF4-FFF2-40B4-BE49-F238E27FC236}">
                <a16:creationId xmlns:a16="http://schemas.microsoft.com/office/drawing/2014/main" id="{80028B1E-0924-5D7C-7273-C9362ED1D677}"/>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Schnelles Geld oder schnelle Pleite?!</a:t>
            </a:r>
          </a:p>
        </p:txBody>
      </p:sp>
    </p:spTree>
    <p:extLst>
      <p:ext uri="{BB962C8B-B14F-4D97-AF65-F5344CB8AC3E}">
        <p14:creationId xmlns:p14="http://schemas.microsoft.com/office/powerpoint/2010/main" val="185594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BB088-A4E6-F145-4662-CD1263AC56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518C5A-9195-7B7B-3BE1-2FF6E4837C11}"/>
              </a:ext>
            </a:extLst>
          </p:cNvPr>
          <p:cNvSpPr>
            <a:spLocks noGrp="1"/>
          </p:cNvSpPr>
          <p:nvPr>
            <p:ph type="title"/>
          </p:nvPr>
        </p:nvSpPr>
        <p:spPr/>
        <p:txBody>
          <a:bodyPr/>
          <a:lstStyle/>
          <a:p>
            <a:r>
              <a:rPr lang="de-DE" dirty="0"/>
              <a:t>Magisches Dreieck der Geldanlage – Beispiele  </a:t>
            </a:r>
          </a:p>
        </p:txBody>
      </p:sp>
      <p:pic>
        <p:nvPicPr>
          <p:cNvPr id="6" name="Inhaltsplatzhalter 5" descr="Gezeichnete Abbildung des magischen Dreiecks der Geldanlage mit Geld, einem Schloss und einen Häkchen jeweils an einer Ecke versehen. Das Geld steht für Rendite, das Schloss für Sicherheit und das Häkchen für Liquidität.">
            <a:extLst>
              <a:ext uri="{FF2B5EF4-FFF2-40B4-BE49-F238E27FC236}">
                <a16:creationId xmlns:a16="http://schemas.microsoft.com/office/drawing/2014/main" id="{B8AAED93-C1AE-5BA7-A0A1-4C77709FC629}"/>
              </a:ext>
            </a:extLst>
          </p:cNvPr>
          <p:cNvPicPr>
            <a:picLocks noGrp="1" noChangeAspect="1"/>
          </p:cNvPicPr>
          <p:nvPr>
            <p:ph idx="1"/>
          </p:nvPr>
        </p:nvPicPr>
        <p:blipFill rotWithShape="1">
          <a:blip r:embed="rId3"/>
          <a:srcRect l="76241" t="29134" r="7843" b="25788"/>
          <a:stretch/>
        </p:blipFill>
        <p:spPr>
          <a:xfrm>
            <a:off x="3361893" y="2764674"/>
            <a:ext cx="3783331" cy="3013741"/>
          </a:xfrm>
          <a:prstGeom prst="rect">
            <a:avLst/>
          </a:prstGeom>
        </p:spPr>
      </p:pic>
      <p:sp>
        <p:nvSpPr>
          <p:cNvPr id="7" name="Inhaltsplatzhalter 5">
            <a:extLst>
              <a:ext uri="{FF2B5EF4-FFF2-40B4-BE49-F238E27FC236}">
                <a16:creationId xmlns:a16="http://schemas.microsoft.com/office/drawing/2014/main" id="{103ECE05-BEA8-1F81-E8A9-D0FF534F4965}"/>
              </a:ext>
            </a:extLst>
          </p:cNvPr>
          <p:cNvSpPr txBox="1">
            <a:spLocks/>
          </p:cNvSpPr>
          <p:nvPr/>
        </p:nvSpPr>
        <p:spPr>
          <a:xfrm>
            <a:off x="6936281" y="2817247"/>
            <a:ext cx="3698449" cy="13615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50000"/>
              </a:lnSpc>
              <a:spcBef>
                <a:spcPct val="0"/>
              </a:spcBef>
              <a:spcAft>
                <a:spcPts val="0"/>
              </a:spcAft>
              <a:buClr>
                <a:srgbClr val="61328A"/>
              </a:buClr>
              <a:buFont typeface="Arial" panose="020B0604020202020204" pitchFamily="34" charset="0"/>
              <a:buChar char="•"/>
            </a:pPr>
            <a:r>
              <a:rPr lang="de-DE" sz="1500" dirty="0">
                <a:latin typeface="+mn-lt"/>
                <a:ea typeface="+mn-ea"/>
                <a:cs typeface="+mn-cs"/>
              </a:rPr>
              <a:t>schnell verfügbares Geld, gute Renditechance, geringe Sicherheit, hohes Risiko</a:t>
            </a:r>
          </a:p>
          <a:p>
            <a:pPr marL="285750" indent="-285750">
              <a:lnSpc>
                <a:spcPct val="150000"/>
              </a:lnSpc>
              <a:spcBef>
                <a:spcPct val="0"/>
              </a:spcBef>
              <a:spcAft>
                <a:spcPts val="0"/>
              </a:spcAft>
              <a:buClr>
                <a:srgbClr val="61328A"/>
              </a:buClr>
              <a:buFont typeface="Arial" panose="020B0604020202020204" pitchFamily="34" charset="0"/>
              <a:buChar char="•"/>
            </a:pPr>
            <a:r>
              <a:rPr lang="de-DE" sz="1500" dirty="0">
                <a:latin typeface="+mn-lt"/>
                <a:ea typeface="+mn-ea"/>
                <a:cs typeface="+mn-cs"/>
              </a:rPr>
              <a:t>z. B. Aktien, ETFs</a:t>
            </a:r>
          </a:p>
          <a:p>
            <a:pPr>
              <a:lnSpc>
                <a:spcPct val="150000"/>
              </a:lnSpc>
              <a:spcBef>
                <a:spcPct val="0"/>
              </a:spcBef>
              <a:spcAft>
                <a:spcPts val="0"/>
              </a:spcAft>
              <a:buClr>
                <a:srgbClr val="61328A"/>
              </a:buClr>
            </a:pPr>
            <a:endParaRPr lang="de-DE" sz="1500" dirty="0">
              <a:latin typeface="+mn-lt"/>
              <a:ea typeface="+mn-ea"/>
              <a:cs typeface="+mn-cs"/>
            </a:endParaRPr>
          </a:p>
        </p:txBody>
      </p:sp>
      <p:pic>
        <p:nvPicPr>
          <p:cNvPr id="9" name="Grafik 8" descr="Pfeil.">
            <a:extLst>
              <a:ext uri="{FF2B5EF4-FFF2-40B4-BE49-F238E27FC236}">
                <a16:creationId xmlns:a16="http://schemas.microsoft.com/office/drawing/2014/main" id="{2CF824AC-9981-2C57-4D21-CC83EC077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787912" flipV="1">
            <a:off x="6021972" y="3230986"/>
            <a:ext cx="465752" cy="626356"/>
          </a:xfrm>
          <a:prstGeom prst="rect">
            <a:avLst/>
          </a:prstGeom>
        </p:spPr>
      </p:pic>
      <p:sp>
        <p:nvSpPr>
          <p:cNvPr id="8" name="Inhaltsplatzhalter 5">
            <a:extLst>
              <a:ext uri="{FF2B5EF4-FFF2-40B4-BE49-F238E27FC236}">
                <a16:creationId xmlns:a16="http://schemas.microsoft.com/office/drawing/2014/main" id="{19BA4B75-69BB-C14C-BD0C-DD43555D66A1}"/>
              </a:ext>
            </a:extLst>
          </p:cNvPr>
          <p:cNvSpPr txBox="1">
            <a:spLocks/>
          </p:cNvSpPr>
          <p:nvPr/>
        </p:nvSpPr>
        <p:spPr>
          <a:xfrm>
            <a:off x="6981837" y="4871707"/>
            <a:ext cx="3698449" cy="1100615"/>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50000"/>
              </a:lnSpc>
              <a:spcBef>
                <a:spcPct val="0"/>
              </a:spcBef>
              <a:spcAft>
                <a:spcPts val="0"/>
              </a:spcAft>
              <a:buClr>
                <a:schemeClr val="tx2"/>
              </a:buClr>
              <a:buFont typeface="Arial" panose="020B0604020202020204" pitchFamily="34" charset="0"/>
              <a:buChar char="•"/>
            </a:pPr>
            <a:r>
              <a:rPr lang="de-DE" sz="1500" dirty="0">
                <a:latin typeface="+mn-lt"/>
                <a:ea typeface="+mn-ea"/>
                <a:cs typeface="+mn-cs"/>
              </a:rPr>
              <a:t>schnell verfügbares Geld, geringe Renditechance, hohe Sicherheit, geringes Risiko</a:t>
            </a:r>
          </a:p>
          <a:p>
            <a:pPr marL="285750" indent="-285750">
              <a:lnSpc>
                <a:spcPct val="150000"/>
              </a:lnSpc>
              <a:spcBef>
                <a:spcPct val="0"/>
              </a:spcBef>
              <a:spcAft>
                <a:spcPts val="0"/>
              </a:spcAft>
              <a:buClr>
                <a:schemeClr val="tx2"/>
              </a:buClr>
              <a:buFont typeface="Arial" panose="020B0604020202020204" pitchFamily="34" charset="0"/>
              <a:buChar char="•"/>
            </a:pPr>
            <a:r>
              <a:rPr lang="de-DE" sz="1500" dirty="0">
                <a:latin typeface="+mn-lt"/>
                <a:ea typeface="+mn-ea"/>
                <a:cs typeface="+mn-cs"/>
              </a:rPr>
              <a:t>z. B. Tagesgeldkonto, Girokonto</a:t>
            </a:r>
          </a:p>
        </p:txBody>
      </p:sp>
      <p:pic>
        <p:nvPicPr>
          <p:cNvPr id="3" name="Grafik 2" descr="Pfeil.">
            <a:extLst>
              <a:ext uri="{FF2B5EF4-FFF2-40B4-BE49-F238E27FC236}">
                <a16:creationId xmlns:a16="http://schemas.microsoft.com/office/drawing/2014/main" id="{FF55295D-D3E3-3AD0-405A-35B8997B88C8}"/>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8404634" flipV="1">
            <a:off x="5741534" y="5360472"/>
            <a:ext cx="465752" cy="626356"/>
          </a:xfrm>
          <a:prstGeom prst="rect">
            <a:avLst/>
          </a:prstGeom>
        </p:spPr>
      </p:pic>
      <p:sp>
        <p:nvSpPr>
          <p:cNvPr id="10" name="Inhaltsplatzhalter 5">
            <a:extLst>
              <a:ext uri="{FF2B5EF4-FFF2-40B4-BE49-F238E27FC236}">
                <a16:creationId xmlns:a16="http://schemas.microsoft.com/office/drawing/2014/main" id="{894A725B-E662-7BA9-9107-C8592475206F}"/>
              </a:ext>
            </a:extLst>
          </p:cNvPr>
          <p:cNvSpPr txBox="1">
            <a:spLocks/>
          </p:cNvSpPr>
          <p:nvPr/>
        </p:nvSpPr>
        <p:spPr>
          <a:xfrm>
            <a:off x="728662" y="2809111"/>
            <a:ext cx="3391393" cy="1377794"/>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50000"/>
              </a:lnSpc>
              <a:spcBef>
                <a:spcPct val="0"/>
              </a:spcBef>
              <a:spcAft>
                <a:spcPts val="0"/>
              </a:spcAft>
              <a:buClr>
                <a:schemeClr val="tx1"/>
              </a:buClr>
              <a:buFont typeface="Arial" panose="020B0604020202020204" pitchFamily="34" charset="0"/>
              <a:buChar char="•"/>
            </a:pPr>
            <a:r>
              <a:rPr lang="de-DE" sz="1500" dirty="0">
                <a:latin typeface="+mn-lt"/>
                <a:ea typeface="+mn-ea"/>
                <a:cs typeface="+mn-cs"/>
              </a:rPr>
              <a:t>langfristig gebundenes Geld, gute Renditechance, hohe Sicherheit, geringes Risiko</a:t>
            </a:r>
          </a:p>
          <a:p>
            <a:pPr marL="285750" indent="-285750">
              <a:lnSpc>
                <a:spcPct val="150000"/>
              </a:lnSpc>
              <a:spcBef>
                <a:spcPct val="0"/>
              </a:spcBef>
              <a:spcAft>
                <a:spcPts val="0"/>
              </a:spcAft>
              <a:buClr>
                <a:schemeClr val="tx1"/>
              </a:buClr>
              <a:buFont typeface="Arial" panose="020B0604020202020204" pitchFamily="34" charset="0"/>
              <a:buChar char="•"/>
            </a:pPr>
            <a:r>
              <a:rPr lang="de-DE" sz="1500" dirty="0">
                <a:latin typeface="+mn-lt"/>
                <a:ea typeface="+mn-ea"/>
                <a:cs typeface="+mn-cs"/>
              </a:rPr>
              <a:t>z. B. Immobilien, Bausparvertrag</a:t>
            </a:r>
          </a:p>
        </p:txBody>
      </p:sp>
      <p:pic>
        <p:nvPicPr>
          <p:cNvPr id="11" name="Grafik 10" descr="Pfeil.">
            <a:extLst>
              <a:ext uri="{FF2B5EF4-FFF2-40B4-BE49-F238E27FC236}">
                <a16:creationId xmlns:a16="http://schemas.microsoft.com/office/drawing/2014/main" id="{215CA735-226D-DBBC-5EBD-F6EAF196B0BB}"/>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rot="6515415" flipV="1">
            <a:off x="3964495" y="3545025"/>
            <a:ext cx="465752" cy="626356"/>
          </a:xfrm>
          <a:prstGeom prst="rect">
            <a:avLst/>
          </a:prstGeom>
        </p:spPr>
      </p:pic>
      <p:sp>
        <p:nvSpPr>
          <p:cNvPr id="4" name="Foliennummernplatzhalter 3">
            <a:extLst>
              <a:ext uri="{FF2B5EF4-FFF2-40B4-BE49-F238E27FC236}">
                <a16:creationId xmlns:a16="http://schemas.microsoft.com/office/drawing/2014/main" id="{05FB64C1-3CDC-89D5-00A1-56291AE01FE7}"/>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179E5E4E-8DD4-4754-933A-8492F7B50E7D}" type="slidenum">
              <a:rPr lang="de-DE" smtClean="0"/>
              <a:pPr>
                <a:defRPr/>
              </a:pPr>
              <a:t>7</a:t>
            </a:fld>
            <a:endParaRPr lang="de-DE" dirty="0"/>
          </a:p>
        </p:txBody>
      </p:sp>
      <p:sp>
        <p:nvSpPr>
          <p:cNvPr id="5" name="Fußzeilenplatzhalter 4">
            <a:extLst>
              <a:ext uri="{FF2B5EF4-FFF2-40B4-BE49-F238E27FC236}">
                <a16:creationId xmlns:a16="http://schemas.microsoft.com/office/drawing/2014/main" id="{64ECD85B-4FCA-C896-1D39-18AEF1D1A270}"/>
              </a:ext>
              <a:ext uri="{C183D7F6-B498-43B3-948B-1728B52AA6E4}">
                <adec:decorative xmlns:adec="http://schemas.microsoft.com/office/drawing/2017/decorative" val="1"/>
              </a:ext>
            </a:extLst>
          </p:cNvPr>
          <p:cNvSpPr>
            <a:spLocks noGrp="1"/>
          </p:cNvSpPr>
          <p:nvPr>
            <p:ph type="ftr" sz="quarter" idx="20"/>
          </p:nvPr>
        </p:nvSpPr>
        <p:spPr>
          <a:xfrm>
            <a:off x="682167" y="6364288"/>
            <a:ext cx="8999537" cy="144462"/>
          </a:xfrm>
        </p:spPr>
        <p:txBody>
          <a:bodyPr/>
          <a:lstStyle/>
          <a:p>
            <a:pPr>
              <a:defRPr/>
            </a:pPr>
            <a:r>
              <a:rPr lang="de-DE" dirty="0"/>
              <a:t>Schnelles Geld oder schnelle Pleite?!</a:t>
            </a:r>
          </a:p>
        </p:txBody>
      </p:sp>
    </p:spTree>
    <p:extLst>
      <p:ext uri="{BB962C8B-B14F-4D97-AF65-F5344CB8AC3E}">
        <p14:creationId xmlns:p14="http://schemas.microsoft.com/office/powerpoint/2010/main" val="47535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7BD6D9B2-17B4-5E98-51C1-DD050A4A3312}"/>
              </a:ext>
            </a:extLst>
          </p:cNvPr>
          <p:cNvSpPr>
            <a:spLocks noGrp="1"/>
          </p:cNvSpPr>
          <p:nvPr>
            <p:ph type="title"/>
          </p:nvPr>
        </p:nvSpPr>
        <p:spPr/>
        <p:txBody>
          <a:bodyPr/>
          <a:lstStyle/>
          <a:p>
            <a:r>
              <a:rPr lang="de-DE" dirty="0"/>
              <a:t>Aufgabe</a:t>
            </a:r>
          </a:p>
        </p:txBody>
      </p:sp>
      <p:sp>
        <p:nvSpPr>
          <p:cNvPr id="17" name="Text Placeholder 2">
            <a:extLst>
              <a:ext uri="{FF2B5EF4-FFF2-40B4-BE49-F238E27FC236}">
                <a16:creationId xmlns:a16="http://schemas.microsoft.com/office/drawing/2014/main" id="{27073BA9-1D31-0C6D-3701-180F72DD7271}"/>
              </a:ext>
            </a:extLst>
          </p:cNvPr>
          <p:cNvSpPr>
            <a:spLocks noGrp="1"/>
          </p:cNvSpPr>
          <p:nvPr>
            <p:ph type="body" sz="quarter" idx="14"/>
          </p:nvPr>
        </p:nvSpPr>
        <p:spPr/>
        <p:txBody>
          <a:bodyPr vert="horz" wrap="square" lIns="0" tIns="0" rIns="0" bIns="0" numCol="1" anchor="t" anchorCtr="0" compatLnSpc="1">
            <a:prstTxWarp prst="textNoShape">
              <a:avLst/>
            </a:prstTxWarp>
            <a:normAutofit/>
          </a:bodyPr>
          <a:lstStyle/>
          <a:p>
            <a:pPr marL="285750" indent="-285750">
              <a:buFont typeface="Arial" panose="020B0604020202020204" pitchFamily="34" charset="0"/>
              <a:buChar char="•"/>
            </a:pPr>
            <a:r>
              <a:rPr lang="de-DE" kern="1200" dirty="0">
                <a:latin typeface="+mn-lt"/>
                <a:ea typeface="+mn-ea"/>
                <a:cs typeface="+mn-cs"/>
              </a:rPr>
              <a:t>Findet euch bitte zu zweit oder in Kleingruppen zusammen.</a:t>
            </a:r>
          </a:p>
          <a:p>
            <a:pPr marL="285750" indent="-285750">
              <a:buFont typeface="Arial" panose="020B0604020202020204" pitchFamily="34" charset="0"/>
              <a:buChar char="•"/>
            </a:pPr>
            <a:r>
              <a:rPr lang="de-DE" kern="1200" dirty="0">
                <a:latin typeface="+mn-lt"/>
                <a:ea typeface="+mn-ea"/>
                <a:cs typeface="+mn-cs"/>
              </a:rPr>
              <a:t>Bearbeitet die Arbeitsblätter zum magischen Dreieck der Geldanlage.</a:t>
            </a:r>
          </a:p>
          <a:p>
            <a:endParaRPr lang="de-DE" kern="1200" dirty="0">
              <a:latin typeface="+mn-lt"/>
              <a:ea typeface="+mn-ea"/>
              <a:cs typeface="+mn-cs"/>
            </a:endParaRPr>
          </a:p>
          <a:p>
            <a:endParaRPr lang="de-DE" kern="1200" dirty="0">
              <a:latin typeface="+mn-lt"/>
              <a:ea typeface="+mn-ea"/>
              <a:cs typeface="+mn-cs"/>
            </a:endParaRPr>
          </a:p>
          <a:p>
            <a:endParaRPr lang="de-DE" kern="1200" dirty="0">
              <a:latin typeface="+mn-lt"/>
              <a:ea typeface="+mn-ea"/>
              <a:cs typeface="+mn-cs"/>
            </a:endParaRPr>
          </a:p>
        </p:txBody>
      </p:sp>
      <p:pic>
        <p:nvPicPr>
          <p:cNvPr id="7" name="Inhaltsplatzhalter 5" descr="Screenshot des Unterrichtsmaterials zur Geldanlage der Verbraucherzentrale Baden-Württemberg."/>
          <p:cNvPicPr>
            <a:picLocks noGrp="1" noChangeAspect="1"/>
          </p:cNvPicPr>
          <p:nvPr>
            <p:ph type="pic" sz="quarter" idx="4294967295"/>
          </p:nvPr>
        </p:nvPicPr>
        <p:blipFill rotWithShape="1">
          <a:blip r:embed="rId3"/>
          <a:srcRect l="21291" t="13765" r="32454" b="34830"/>
          <a:stretch>
            <a:fillRect/>
          </a:stretch>
        </p:blipFill>
        <p:spPr>
          <a:xfrm>
            <a:off x="6284913" y="2703088"/>
            <a:ext cx="5178425" cy="3236912"/>
          </a:xfrm>
          <a:prstGeom prst="rect">
            <a:avLst/>
          </a:prstGeom>
          <a:noFill/>
        </p:spPr>
      </p:pic>
      <p:sp>
        <p:nvSpPr>
          <p:cNvPr id="2" name="Textplatzhalter 4">
            <a:extLst>
              <a:ext uri="{FF2B5EF4-FFF2-40B4-BE49-F238E27FC236}">
                <a16:creationId xmlns:a16="http://schemas.microsoft.com/office/drawing/2014/main" id="{B48F701A-5A8E-BCD3-668C-533975E5A325}"/>
              </a:ext>
            </a:extLst>
          </p:cNvPr>
          <p:cNvSpPr txBox="1">
            <a:spLocks/>
          </p:cNvSpPr>
          <p:nvPr/>
        </p:nvSpPr>
        <p:spPr>
          <a:xfrm>
            <a:off x="6330264" y="5941574"/>
            <a:ext cx="5133074" cy="344657"/>
          </a:xfrm>
          <a:prstGeom prst="rect">
            <a:avLst/>
          </a:prstGeom>
        </p:spPr>
        <p:txBody>
          <a:bodyPr vert="horz" lIns="0" tIns="0" rIns="0" bIns="0" rtlCol="0" anchor="ctr"/>
          <a:lstStyle>
            <a:defPPr>
              <a:defRPr lang="de-DE"/>
            </a:defPPr>
            <a:lvl1pPr algn="r" rtl="0" eaLnBrk="1" fontAlgn="auto" hangingPunct="1">
              <a:spcBef>
                <a:spcPts val="0"/>
              </a:spcBef>
              <a:spcAft>
                <a:spcPts val="0"/>
              </a:spcAft>
              <a:defRPr sz="1000"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a:lstStyle>
          <a:p>
            <a:pPr algn="l"/>
            <a:r>
              <a:rPr lang="de-DE" dirty="0"/>
              <a:t>Quelle: </a:t>
            </a:r>
            <a:r>
              <a:rPr lang="de-DE" i="1" u="sng" dirty="0"/>
              <a:t>https://www.verbraucherzentrale-bawue.de/verbraucherbildung-bw/schule/sek1/</a:t>
            </a:r>
            <a:br>
              <a:rPr lang="de-DE" i="1" u="sng" dirty="0"/>
            </a:br>
            <a:r>
              <a:rPr lang="de-DE" i="1" u="sng" dirty="0" err="1"/>
              <a:t>wbs</a:t>
            </a:r>
            <a:r>
              <a:rPr lang="de-DE" i="1" u="sng" dirty="0"/>
              <a:t>/unterrichtsmaterial-geldanlage</a:t>
            </a:r>
          </a:p>
        </p:txBody>
      </p:sp>
      <p:sp>
        <p:nvSpPr>
          <p:cNvPr id="5" name="Fußzeilenplatzhalter 4">
            <a:extLst>
              <a:ext uri="{FF2B5EF4-FFF2-40B4-BE49-F238E27FC236}">
                <a16:creationId xmlns:a16="http://schemas.microsoft.com/office/drawing/2014/main" id="{163F2B18-5F0F-B182-666A-62D5566D5B19}"/>
              </a:ext>
              <a:ext uri="{C183D7F6-B498-43B3-948B-1728B52AA6E4}">
                <adec:decorative xmlns:adec="http://schemas.microsoft.com/office/drawing/2017/decorative" val="1"/>
              </a:ext>
            </a:extLst>
          </p:cNvPr>
          <p:cNvSpPr>
            <a:spLocks noGrp="1"/>
          </p:cNvSpPr>
          <p:nvPr>
            <p:ph type="ftr" sz="quarter" idx="17"/>
          </p:nvPr>
        </p:nvSpPr>
        <p:spPr/>
        <p:txBody>
          <a:bodyPr vert="horz" lIns="0" tIns="0" rIns="0" bIns="0" rtlCol="0" anchor="ctr" anchorCtr="0">
            <a:noAutofit/>
          </a:bodyPr>
          <a:lstStyle/>
          <a:p>
            <a:pPr>
              <a:defRPr/>
            </a:pPr>
            <a:r>
              <a:rPr lang="de-DE" dirty="0"/>
              <a:t>Schnelles Geld oder schnelle Pleite?!</a:t>
            </a:r>
          </a:p>
        </p:txBody>
      </p:sp>
      <p:sp>
        <p:nvSpPr>
          <p:cNvPr id="6" name="Foliennummernplatzhalter 5">
            <a:extLst>
              <a:ext uri="{FF2B5EF4-FFF2-40B4-BE49-F238E27FC236}">
                <a16:creationId xmlns:a16="http://schemas.microsoft.com/office/drawing/2014/main" id="{3161716A-2832-910E-0A1F-64F22E075272}"/>
              </a:ext>
              <a:ext uri="{C183D7F6-B498-43B3-948B-1728B52AA6E4}">
                <adec:decorative xmlns:adec="http://schemas.microsoft.com/office/drawing/2017/decorative" val="1"/>
              </a:ext>
            </a:extLst>
          </p:cNvPr>
          <p:cNvSpPr>
            <a:spLocks noGrp="1"/>
          </p:cNvSpPr>
          <p:nvPr>
            <p:ph type="sldNum" sz="quarter" idx="18"/>
          </p:nvPr>
        </p:nvSpPr>
        <p:spPr/>
        <p:txBody>
          <a:bodyPr vert="horz" lIns="0" tIns="0" rIns="0" bIns="0" rtlCol="0" anchor="ctr">
            <a:normAutofit/>
          </a:bodyPr>
          <a:lstStyle/>
          <a:p>
            <a:pPr>
              <a:lnSpc>
                <a:spcPct val="90000"/>
              </a:lnSpc>
              <a:spcAft>
                <a:spcPts val="600"/>
              </a:spcAft>
              <a:defRPr/>
            </a:pPr>
            <a:fld id="{71800CA1-AC69-4E59-BF6F-9D0B0E676D69}" type="slidenum">
              <a:rPr lang="de-DE" kern="1200">
                <a:latin typeface="Aptos" panose="020B0004020202020204" pitchFamily="34" charset="0"/>
                <a:ea typeface="+mn-ea"/>
                <a:cs typeface="+mn-cs"/>
              </a:rPr>
              <a:pPr>
                <a:lnSpc>
                  <a:spcPct val="90000"/>
                </a:lnSpc>
                <a:spcAft>
                  <a:spcPts val="600"/>
                </a:spcAft>
                <a:defRPr/>
              </a:pPr>
              <a:t>8</a:t>
            </a:fld>
            <a:endParaRPr lang="de-DE" kern="1200" dirty="0">
              <a:latin typeface="Aptos" panose="020B0004020202020204" pitchFamily="34" charset="0"/>
              <a:ea typeface="+mn-ea"/>
              <a:cs typeface="+mn-cs"/>
            </a:endParaRPr>
          </a:p>
        </p:txBody>
      </p:sp>
    </p:spTree>
    <p:extLst>
      <p:ext uri="{BB962C8B-B14F-4D97-AF65-F5344CB8AC3E}">
        <p14:creationId xmlns:p14="http://schemas.microsoft.com/office/powerpoint/2010/main" val="319323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4FD4327-24D7-0FD9-8E24-30D6D0993D63}"/>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nSpc>
                <a:spcPct val="90000"/>
              </a:lnSpc>
              <a:spcAft>
                <a:spcPct val="0"/>
              </a:spcAft>
            </a:pPr>
            <a:r>
              <a:rPr lang="de-DE" dirty="0">
                <a:solidFill>
                  <a:schemeClr val="tx2"/>
                </a:solidFill>
              </a:rPr>
              <a:t>Gecheckt! – Kurz zusammengefasst</a:t>
            </a:r>
          </a:p>
        </p:txBody>
      </p:sp>
      <p:pic>
        <p:nvPicPr>
          <p:cNvPr id="10" name="Grafik 9" descr="Ein gezeichnetes Bild eines Smartphones mit einem jungen Mann auf dem Bildschirm. Er lächelt ins Bild und hält einen Beutel mit Geld in der rechten Hand.">
            <a:extLst>
              <a:ext uri="{FF2B5EF4-FFF2-40B4-BE49-F238E27FC236}">
                <a16:creationId xmlns:a16="http://schemas.microsoft.com/office/drawing/2014/main" id="{2E2C05FB-3606-B556-F649-9EAA2435C299}"/>
              </a:ext>
            </a:extLst>
          </p:cNvPr>
          <p:cNvPicPr>
            <a:picLocks noChangeAspect="1"/>
          </p:cNvPicPr>
          <p:nvPr/>
        </p:nvPicPr>
        <p:blipFill rotWithShape="1">
          <a:blip r:embed="rId3"/>
          <a:srcRect l="17812" t="19630" r="60521" b="18703"/>
          <a:stretch/>
        </p:blipFill>
        <p:spPr>
          <a:xfrm rot="751166">
            <a:off x="1525333" y="2779996"/>
            <a:ext cx="1905492" cy="3050620"/>
          </a:xfrm>
          <a:prstGeom prst="rect">
            <a:avLst/>
          </a:prstGeom>
        </p:spPr>
      </p:pic>
      <p:pic>
        <p:nvPicPr>
          <p:cNvPr id="11" name="Inhaltsplatzhalter 5" descr="Magisches Dreiecke der Geldanlage als dekoratives Element."/>
          <p:cNvPicPr>
            <a:picLocks noChangeAspect="1"/>
          </p:cNvPicPr>
          <p:nvPr/>
        </p:nvPicPr>
        <p:blipFill rotWithShape="1">
          <a:blip r:embed="rId4"/>
          <a:srcRect l="76241" t="29134" r="7843" b="25788"/>
          <a:stretch/>
        </p:blipFill>
        <p:spPr>
          <a:xfrm>
            <a:off x="4605879" y="3313053"/>
            <a:ext cx="3330695" cy="2653178"/>
          </a:xfrm>
          <a:prstGeom prst="rect">
            <a:avLst/>
          </a:prstGeom>
        </p:spPr>
      </p:pic>
      <p:pic>
        <p:nvPicPr>
          <p:cNvPr id="12" name="Inhaltsplatzhalter 5" descr="Ein gezeichneter junger Mann mit freundlichem Gesicht und Daumen nach oben."/>
          <p:cNvPicPr>
            <a:picLocks noChangeAspect="1"/>
          </p:cNvPicPr>
          <p:nvPr/>
        </p:nvPicPr>
        <p:blipFill rotWithShape="1">
          <a:blip r:embed="rId5"/>
          <a:srcRect l="30894" t="25223" r="50603" b="5897"/>
          <a:stretch/>
        </p:blipFill>
        <p:spPr>
          <a:xfrm>
            <a:off x="8803639" y="2030952"/>
            <a:ext cx="1895892" cy="3969924"/>
          </a:xfrm>
          <a:prstGeom prst="rect">
            <a:avLst/>
          </a:prstGeom>
        </p:spPr>
      </p:pic>
      <p:sp>
        <p:nvSpPr>
          <p:cNvPr id="2" name="Fußzeilenplatzhalter 1">
            <a:extLst>
              <a:ext uri="{FF2B5EF4-FFF2-40B4-BE49-F238E27FC236}">
                <a16:creationId xmlns:a16="http://schemas.microsoft.com/office/drawing/2014/main" id="{1483D4A1-5103-3699-FBCE-8583056F13C8}"/>
              </a:ex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Schnelles Geld oder schnelle Pleite?!</a:t>
            </a:r>
          </a:p>
        </p:txBody>
      </p:sp>
      <p:sp>
        <p:nvSpPr>
          <p:cNvPr id="3" name="Foliennummernplatzhalter 2">
            <a:extLst>
              <a:ext uri="{FF2B5EF4-FFF2-40B4-BE49-F238E27FC236}">
                <a16:creationId xmlns:a16="http://schemas.microsoft.com/office/drawing/2014/main" id="{085E42B2-25DC-D273-0223-4E248A722650}"/>
              </a:ex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9</a:t>
            </a:fld>
            <a:endParaRPr lang="de-DE" dirty="0"/>
          </a:p>
        </p:txBody>
      </p:sp>
    </p:spTree>
    <p:extLst>
      <p:ext uri="{BB962C8B-B14F-4D97-AF65-F5344CB8AC3E}">
        <p14:creationId xmlns:p14="http://schemas.microsoft.com/office/powerpoint/2010/main" val="1605848066"/>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6167</Words>
  <Application>Microsoft Office PowerPoint</Application>
  <PresentationFormat>Breitbild</PresentationFormat>
  <Paragraphs>515</Paragraphs>
  <Slides>27</Slides>
  <Notes>25</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27</vt:i4>
      </vt:variant>
    </vt:vector>
  </HeadingPairs>
  <TitlesOfParts>
    <vt:vector size="37" baseType="lpstr">
      <vt:lpstr>Aptos</vt:lpstr>
      <vt:lpstr>Aptos Bold</vt:lpstr>
      <vt:lpstr>Arial</vt:lpstr>
      <vt:lpstr>Calibri</vt:lpstr>
      <vt:lpstr>Wingdings</vt:lpstr>
      <vt:lpstr>1_Titel mit Ebenen</vt:lpstr>
      <vt:lpstr>2_Inhalt mit Ebenen, Rot</vt:lpstr>
      <vt:lpstr>3_Inhalt_Aufzählung, Violett</vt:lpstr>
      <vt:lpstr>4_Inhalt mit Ebenen_U2, Rot</vt:lpstr>
      <vt:lpstr>Zusätzliche Folien</vt:lpstr>
      <vt:lpstr>Schnelles Geld  oder schnelle Pleite?!</vt:lpstr>
      <vt:lpstr>Finanz-Tipps in sozialen Medien durchschauen </vt:lpstr>
      <vt:lpstr>Was kann man mit Geld machen? </vt:lpstr>
      <vt:lpstr>Finfluencer:in – Was ist das?</vt:lpstr>
      <vt:lpstr>Studienergebnisse der BaFin zu Finanztipps auf Social Media</vt:lpstr>
      <vt:lpstr>Gut zu wissen: Das magische Dreieck der Geldanlage</vt:lpstr>
      <vt:lpstr>Magisches Dreieck der Geldanlage – Beispiele  </vt:lpstr>
      <vt:lpstr>Aufgabe</vt:lpstr>
      <vt:lpstr>Gecheckt! – Kurz zusammengefasst</vt:lpstr>
      <vt:lpstr>Finfluencer:innen unterscheiden sich</vt:lpstr>
      <vt:lpstr>Finfluencer:innen – Welche Unterschiede gibt es?</vt:lpstr>
      <vt:lpstr>Ein geschärfter Blick auf Finfluencer:innen</vt:lpstr>
      <vt:lpstr>Ein Thema – vier Formate</vt:lpstr>
      <vt:lpstr>Beispiel 1</vt:lpstr>
      <vt:lpstr>Beispiel 2</vt:lpstr>
      <vt:lpstr>Beispiel 3</vt:lpstr>
      <vt:lpstr>Beispiel 4</vt:lpstr>
      <vt:lpstr>Eure Eindrücke</vt:lpstr>
      <vt:lpstr>Konkrete Fragen zu den Beispielen</vt:lpstr>
      <vt:lpstr>Hier ist Vorsicht geboten – Red Flags bei Finanz-Tipps</vt:lpstr>
      <vt:lpstr>Aufgabenstellung</vt:lpstr>
      <vt:lpstr>Prüft Finanz-Tipps auf Social Media</vt:lpstr>
      <vt:lpstr>Die Antworten von heute:</vt:lpstr>
      <vt:lpstr>Unabhängige Finanztipps und -infos findet ihr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Schnelles Geld oder schnelle Pleite</dc:title>
  <dc:creator>Doerte.Adam-Gutsch@vzbv.de</dc:creator>
  <cp:lastModifiedBy>Schnieder, Lena (vzbv)</cp:lastModifiedBy>
  <cp:revision>179</cp:revision>
  <dcterms:created xsi:type="dcterms:W3CDTF">2025-07-22T09:47:03Z</dcterms:created>
  <dcterms:modified xsi:type="dcterms:W3CDTF">2026-04-24T09:12:40Z</dcterms:modified>
</cp:coreProperties>
</file>