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 id="2147483792" r:id="rId3"/>
    <p:sldMasterId id="2147483849" r:id="rId4"/>
    <p:sldMasterId id="2147483673" r:id="rId5"/>
  </p:sldMasterIdLst>
  <p:notesMasterIdLst>
    <p:notesMasterId r:id="rId36"/>
  </p:notesMasterIdLst>
  <p:handoutMasterIdLst>
    <p:handoutMasterId r:id="rId37"/>
  </p:handoutMasterIdLst>
  <p:sldIdLst>
    <p:sldId id="321" r:id="rId6"/>
    <p:sldId id="275" r:id="rId7"/>
    <p:sldId id="300" r:id="rId8"/>
    <p:sldId id="737" r:id="rId9"/>
    <p:sldId id="264" r:id="rId10"/>
    <p:sldId id="341" r:id="rId11"/>
    <p:sldId id="740" r:id="rId12"/>
    <p:sldId id="384" r:id="rId13"/>
    <p:sldId id="343" r:id="rId14"/>
    <p:sldId id="344" r:id="rId15"/>
    <p:sldId id="345" r:id="rId16"/>
    <p:sldId id="346" r:id="rId17"/>
    <p:sldId id="743" r:id="rId18"/>
    <p:sldId id="347" r:id="rId19"/>
    <p:sldId id="379" r:id="rId20"/>
    <p:sldId id="385" r:id="rId21"/>
    <p:sldId id="742" r:id="rId22"/>
    <p:sldId id="738" r:id="rId23"/>
    <p:sldId id="392" r:id="rId24"/>
    <p:sldId id="744" r:id="rId25"/>
    <p:sldId id="391" r:id="rId26"/>
    <p:sldId id="745" r:id="rId27"/>
    <p:sldId id="739" r:id="rId28"/>
    <p:sldId id="350" r:id="rId29"/>
    <p:sldId id="741" r:id="rId30"/>
    <p:sldId id="381" r:id="rId31"/>
    <p:sldId id="272" r:id="rId32"/>
    <p:sldId id="377" r:id="rId33"/>
    <p:sldId id="378" r:id="rId34"/>
    <p:sldId id="285" r:id="rId35"/>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A3ED01-EEBE-B972-B018-BEDC9E75BBB7}" name="Adam-Gutsch, Dörte (vzbv)" initials="DA" userId="S::d.adam-gutsch@vzbv.de::f095e90a-13a9-4cf5-8dad-3f5d8b329170" providerId="AD"/>
  <p188:author id="{F5F5F1A4-A531-7577-F36D-38554E2E5265}" name="Schnieder, Lena (vzbv)" initials="LS" userId="S::l.schnieder@vzbv.de::ae1a9fc8-f240-4258-aa73-18b438590a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xer, Lenja Mandavi (vzbv)"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328A"/>
    <a:srgbClr val="FFFFFF"/>
    <a:srgbClr val="FFFAED"/>
    <a:srgbClr val="E8F1F7"/>
    <a:srgbClr val="EDE9F5"/>
    <a:srgbClr val="F7E7E1"/>
    <a:srgbClr val="ECECEC"/>
    <a:srgbClr val="DE00E3"/>
    <a:srgbClr val="FAD8C8"/>
    <a:srgbClr val="E9A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40" autoAdjust="0"/>
    <p:restoredTop sz="93447" autoAdjust="0"/>
  </p:normalViewPr>
  <p:slideViewPr>
    <p:cSldViewPr snapToGrid="0">
      <p:cViewPr>
        <p:scale>
          <a:sx n="60" d="100"/>
          <a:sy n="60" d="100"/>
        </p:scale>
        <p:origin x="444" y="2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598791-4985-DC37-757C-20D0BDDAA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4213A70-38B5-0EE1-7EE0-68A065B06E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BEA0040-0835-4268-9631-ADF01049CCFD}" type="datetimeFigureOut">
              <a:rPr lang="de-DE"/>
              <a:pPr>
                <a:defRPr/>
              </a:pPr>
              <a:t>24.04.2026</a:t>
            </a:fld>
            <a:endParaRPr lang="de-DE"/>
          </a:p>
        </p:txBody>
      </p:sp>
      <p:sp>
        <p:nvSpPr>
          <p:cNvPr id="4" name="Fußzeilenplatzhalter 3">
            <a:extLst>
              <a:ext uri="{FF2B5EF4-FFF2-40B4-BE49-F238E27FC236}">
                <a16:creationId xmlns:a16="http://schemas.microsoft.com/office/drawing/2014/main" id="{8E324884-2047-D93A-5476-539843D153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3DBDC99F-9C18-71E4-2F55-093A751C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9B7F60A-CD7F-4CC9-A23C-321251B9AAF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F89ECB-4B29-2406-3A1B-8604557E2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5140DE0C-C000-8149-5351-25992723C3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7BDA61-1BA1-4B2F-A3DA-A40ABF7A72A6}" type="datetimeFigureOut">
              <a:rPr lang="de-DE"/>
              <a:pPr>
                <a:defRPr/>
              </a:pPr>
              <a:t>24.04.2026</a:t>
            </a:fld>
            <a:endParaRPr lang="de-DE"/>
          </a:p>
        </p:txBody>
      </p:sp>
      <p:sp>
        <p:nvSpPr>
          <p:cNvPr id="4" name="Folienbildplatzhalter 3">
            <a:extLst>
              <a:ext uri="{FF2B5EF4-FFF2-40B4-BE49-F238E27FC236}">
                <a16:creationId xmlns:a16="http://schemas.microsoft.com/office/drawing/2014/main" id="{FC00F193-E956-F3E3-B182-8CE261A9C3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E270C65-D56C-E72A-31F3-CC7F402C31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C50F253-21C2-6BC9-C822-4EAE351B8D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AE1F44A-A253-4695-D5FB-7FF7C014C7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B50A89-AEE9-454C-B2A9-437B137527E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Q0m-8QvULr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lur0XBt0o6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BFtSTQZy_N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„Willkommen zum Workshop „Style mit Haltung: Bewusster Konsum im Kleiderschrank“! </a:t>
            </a: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a:t>
            </a:fld>
            <a:endParaRPr lang="de-DE"/>
          </a:p>
        </p:txBody>
      </p:sp>
    </p:spTree>
    <p:extLst>
      <p:ext uri="{BB962C8B-B14F-4D97-AF65-F5344CB8AC3E}">
        <p14:creationId xmlns:p14="http://schemas.microsoft.com/office/powerpoint/2010/main" val="119380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kern="1200" dirty="0">
                <a:solidFill>
                  <a:schemeClr val="tx1"/>
                </a:solidFill>
                <a:effectLst/>
                <a:latin typeface="+mn-lt"/>
                <a:ea typeface="+mn-ea"/>
                <a:cs typeface="+mn-cs"/>
              </a:rPr>
              <a:t>Sprechtext (Vorschlag):</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„Was kann unternommen werden, um Klimaschäden und Menschenrechtsverletzungen einzudämmen oder zu verhindern, welche unter anderem durch Fast Fashion-Produktion entstehen? Diese Frage haben sich die Länder der Europäischen Union ebenfalls gestellt und sich auf ein Gesetz geeinigt, das in den unterschiedlichsten Branchen für klare Regelungen sorgen soll: die Corporate </a:t>
            </a:r>
            <a:r>
              <a:rPr lang="de-DE" sz="1200" i="1" kern="1200" dirty="0" err="1">
                <a:solidFill>
                  <a:schemeClr val="tx1"/>
                </a:solidFill>
                <a:effectLst/>
                <a:latin typeface="+mn-lt"/>
                <a:ea typeface="+mn-ea"/>
                <a:cs typeface="+mn-cs"/>
              </a:rPr>
              <a:t>Sustainability</a:t>
            </a:r>
            <a:r>
              <a:rPr lang="de-DE" sz="1200" i="1" kern="1200" dirty="0">
                <a:solidFill>
                  <a:schemeClr val="tx1"/>
                </a:solidFill>
                <a:effectLst/>
                <a:latin typeface="+mn-lt"/>
                <a:ea typeface="+mn-ea"/>
                <a:cs typeface="+mn-cs"/>
              </a:rPr>
              <a:t> Due Diligence </a:t>
            </a:r>
            <a:r>
              <a:rPr lang="de-DE" sz="1200" i="1" kern="1200" dirty="0" err="1">
                <a:solidFill>
                  <a:schemeClr val="tx1"/>
                </a:solidFill>
                <a:effectLst/>
                <a:latin typeface="+mn-lt"/>
                <a:ea typeface="+mn-ea"/>
                <a:cs typeface="+mn-cs"/>
              </a:rPr>
              <a:t>Directive</a:t>
            </a:r>
            <a:r>
              <a:rPr lang="de-DE" sz="1200" i="1" kern="1200" dirty="0">
                <a:solidFill>
                  <a:schemeClr val="tx1"/>
                </a:solidFill>
                <a:effectLst/>
                <a:latin typeface="+mn-lt"/>
                <a:ea typeface="+mn-ea"/>
                <a:cs typeface="+mn-cs"/>
              </a:rPr>
              <a:t> – uns besser bekannt als das EU-Lieferkettengesetz. Aber was steckt hinter diesem Gesetzt? Lasst es uns gemeinsam herausfinden.“</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10</a:t>
            </a:fld>
            <a:endParaRPr lang="de-DE"/>
          </a:p>
        </p:txBody>
      </p:sp>
    </p:spTree>
    <p:extLst>
      <p:ext uri="{BB962C8B-B14F-4D97-AF65-F5344CB8AC3E}">
        <p14:creationId xmlns:p14="http://schemas.microsoft.com/office/powerpoint/2010/main" val="415878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Aptos" panose="020B0004020202020204" pitchFamily="34" charset="0"/>
                <a:ea typeface="+mn-ea"/>
                <a:cs typeface="+mn-cs"/>
              </a:rPr>
              <a:t>Sprechtext (Vorschlag):</a:t>
            </a:r>
          </a:p>
          <a:p>
            <a:endParaRPr lang="de-DE" sz="1200" kern="1200" dirty="0">
              <a:solidFill>
                <a:schemeClr val="tx1"/>
              </a:solidFill>
              <a:effectLst/>
              <a:latin typeface="Aptos" panose="020B0004020202020204" pitchFamily="34" charset="0"/>
              <a:ea typeface="+mn-ea"/>
              <a:cs typeface="+mn-cs"/>
            </a:endParaRPr>
          </a:p>
          <a:p>
            <a:r>
              <a:rPr lang="de-DE" sz="1200" i="1" kern="1200" dirty="0">
                <a:solidFill>
                  <a:schemeClr val="tx1"/>
                </a:solidFill>
                <a:effectLst/>
                <a:latin typeface="Aptos" panose="020B0004020202020204" pitchFamily="34" charset="0"/>
                <a:ea typeface="+mn-ea"/>
                <a:cs typeface="+mn-cs"/>
              </a:rPr>
              <a:t>„Lasst uns gemeinsam einen kurzen Film anschauen, in dem uns erklärt wird, worum es sich beim Lieferkettengesetz handelt.“</a:t>
            </a:r>
          </a:p>
          <a:p>
            <a:endParaRPr lang="de-DE" sz="1200" kern="1200" dirty="0">
              <a:solidFill>
                <a:schemeClr val="tx1"/>
              </a:solidFill>
              <a:effectLst/>
              <a:latin typeface="Aptos" panose="020B0004020202020204" pitchFamily="34" charset="0"/>
              <a:ea typeface="+mn-ea"/>
              <a:cs typeface="+mn-cs"/>
            </a:endParaRPr>
          </a:p>
          <a:p>
            <a:pPr lvl="0"/>
            <a:r>
              <a:rPr lang="de-DE" sz="1200" kern="1200" dirty="0">
                <a:solidFill>
                  <a:schemeClr val="tx1"/>
                </a:solidFill>
                <a:effectLst/>
                <a:latin typeface="Aptos" panose="020B0004020202020204" pitchFamily="34" charset="0"/>
                <a:ea typeface="+mn-ea"/>
                <a:cs typeface="+mn-cs"/>
              </a:rPr>
              <a:t>Die </a:t>
            </a:r>
            <a:r>
              <a:rPr lang="de-DE" sz="1200" kern="1200" dirty="0" err="1">
                <a:solidFill>
                  <a:schemeClr val="tx1"/>
                </a:solidFill>
                <a:effectLst/>
                <a:latin typeface="Aptos" panose="020B0004020202020204" pitchFamily="34" charset="0"/>
                <a:ea typeface="+mn-ea"/>
                <a:cs typeface="+mn-cs"/>
              </a:rPr>
              <a:t>Trainer:innen</a:t>
            </a:r>
            <a:r>
              <a:rPr lang="de-DE" sz="1200" kern="1200" dirty="0">
                <a:solidFill>
                  <a:schemeClr val="tx1"/>
                </a:solidFill>
                <a:effectLst/>
                <a:latin typeface="Aptos" panose="020B0004020202020204" pitchFamily="34" charset="0"/>
                <a:ea typeface="+mn-ea"/>
                <a:cs typeface="+mn-cs"/>
              </a:rPr>
              <a:t> zeigen entweder einen knapp zwei-minütigen Clip von </a:t>
            </a:r>
            <a:r>
              <a:rPr lang="de-DE" sz="1200" kern="1200" dirty="0" err="1">
                <a:solidFill>
                  <a:schemeClr val="tx1"/>
                </a:solidFill>
                <a:effectLst/>
                <a:latin typeface="Aptos" panose="020B0004020202020204" pitchFamily="34" charset="0"/>
                <a:ea typeface="+mn-ea"/>
                <a:cs typeface="+mn-cs"/>
              </a:rPr>
              <a:t>zdftivi</a:t>
            </a:r>
            <a:r>
              <a:rPr lang="de-DE" sz="1200" kern="1200" dirty="0">
                <a:solidFill>
                  <a:schemeClr val="tx1"/>
                </a:solidFill>
                <a:effectLst/>
                <a:latin typeface="Aptos" panose="020B0004020202020204" pitchFamily="34" charset="0"/>
                <a:ea typeface="+mn-ea"/>
                <a:cs typeface="+mn-cs"/>
              </a:rPr>
              <a:t> mit dem Titel: Lieferkettengesetz - einfach erklärt (</a:t>
            </a:r>
            <a:r>
              <a:rPr lang="de-DE" sz="1200" u="none" strike="noStrike" kern="1200" dirty="0">
                <a:solidFill>
                  <a:schemeClr val="tx1"/>
                </a:solidFill>
                <a:effectLst/>
                <a:latin typeface="Aptos" panose="020B0004020202020204" pitchFamily="34" charset="0"/>
                <a:ea typeface="+mn-ea"/>
                <a:cs typeface="+mn-cs"/>
                <a:hlinkClick r:id="rId3"/>
              </a:rPr>
              <a:t>https://www.youtube.com/watch?v=Q0m-8QvULrA</a:t>
            </a:r>
            <a:r>
              <a:rPr lang="de-DE" sz="1200" kern="1200" dirty="0">
                <a:solidFill>
                  <a:schemeClr val="tx1"/>
                </a:solidFill>
                <a:effectLst/>
                <a:latin typeface="Aptos" panose="020B0004020202020204" pitchFamily="34" charset="0"/>
                <a:ea typeface="+mn-ea"/>
                <a:cs typeface="+mn-cs"/>
              </a:rPr>
              <a:t>) oder einen knapp drei-minütigen Clip vom Bundesministerium für Arbeit und Soziales mit dem Titel: Das Lieferkettengesetz kurz erklärt. (</a:t>
            </a:r>
            <a:r>
              <a:rPr lang="de-DE" sz="1200" u="none" strike="noStrike" kern="1200" dirty="0">
                <a:solidFill>
                  <a:schemeClr val="tx1"/>
                </a:solidFill>
                <a:effectLst/>
                <a:latin typeface="Aptos" panose="020B0004020202020204" pitchFamily="34" charset="0"/>
                <a:ea typeface="+mn-ea"/>
                <a:cs typeface="+mn-cs"/>
                <a:hlinkClick r:id="rId4"/>
              </a:rPr>
              <a:t>https://www.youtube.com/watch?v=lur0XBt0o68</a:t>
            </a:r>
            <a:r>
              <a:rPr lang="de-DE" sz="1200" kern="1200" dirty="0">
                <a:solidFill>
                  <a:schemeClr val="tx1"/>
                </a:solidFill>
                <a:effectLst/>
                <a:latin typeface="Aptos" panose="020B0004020202020204" pitchFamily="34" charset="0"/>
                <a:ea typeface="+mn-ea"/>
                <a:cs typeface="+mn-cs"/>
              </a:rPr>
              <a:t>)  </a:t>
            </a:r>
          </a:p>
          <a:p>
            <a:endParaRPr lang="de-DE" dirty="0"/>
          </a:p>
          <a:p>
            <a:r>
              <a:rPr lang="de-DE" dirty="0">
                <a:solidFill>
                  <a:schemeClr val="tx2"/>
                </a:solidFill>
              </a:rPr>
              <a:t>Hinweis:</a:t>
            </a:r>
          </a:p>
          <a:p>
            <a:endParaRPr lang="de-DE" dirty="0">
              <a:solidFill>
                <a:schemeClr val="tx2"/>
              </a:solidFill>
            </a:endParaRPr>
          </a:p>
          <a:p>
            <a:r>
              <a:rPr lang="de-DE" dirty="0">
                <a:solidFill>
                  <a:schemeClr val="tx2"/>
                </a:solidFill>
              </a:rPr>
              <a:t>Unternehmerische Sorgfaltspflichten in Lieferketten</a:t>
            </a:r>
          </a:p>
          <a:p>
            <a:endParaRPr lang="de-DE" dirty="0">
              <a:solidFill>
                <a:schemeClr val="tx2"/>
              </a:solidFill>
            </a:endParaRPr>
          </a:p>
          <a:p>
            <a:r>
              <a:rPr lang="de-DE" dirty="0"/>
              <a:t>Das sogenannte Lieferkettensorgfaltspflichtengesetz, kurz Lieferkettengesetz, regelt die unternehmerische Verantwortung für die Einhaltung von Menschenrechten in globalen Lieferketten. </a:t>
            </a:r>
          </a:p>
          <a:p>
            <a:r>
              <a:rPr lang="de-DE" dirty="0"/>
              <a:t>Hierzu gehören beispielsweise der Schutz vor Kinderarbeit, das Recht auf faire Löhne und der Schutz der Umwelt. </a:t>
            </a:r>
          </a:p>
          <a:p>
            <a:r>
              <a:rPr lang="de-DE" dirty="0"/>
              <a:t>Von einer fairen Globalisierung profitieren die Menschen in den Lieferketten, Unternehmen und auch die Konsumenten. </a:t>
            </a:r>
          </a:p>
          <a:p>
            <a:r>
              <a:rPr lang="de-DE" dirty="0"/>
              <a:t>Seit 1. Januar 2024 gilt das Lieferkettengesetz für Unternehmen mit mindestens 1.000 Beschäftigten.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Quelle: </a:t>
            </a:r>
            <a:r>
              <a:rPr lang="de-DE" sz="1200" dirty="0"/>
              <a:t>Quelle: https://www.bmas.de/DE/Service/Gesetze-und-Gesetzesvorhaben/Gesetz-Unternehmerische-Sorgfaltspflichten-Lieferketten/gesetz-unternehmerische-sorgfaltspflichten-lieferketten.html</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11</a:t>
            </a:fld>
            <a:endParaRPr lang="de-DE"/>
          </a:p>
        </p:txBody>
      </p:sp>
    </p:spTree>
    <p:extLst>
      <p:ext uri="{BB962C8B-B14F-4D97-AF65-F5344CB8AC3E}">
        <p14:creationId xmlns:p14="http://schemas.microsoft.com/office/powerpoint/2010/main" val="7962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Die Aufgabenstellung von der Folie ablesen.</a:t>
            </a:r>
          </a:p>
          <a:p>
            <a:endParaRPr lang="de-DE" dirty="0"/>
          </a:p>
          <a:p>
            <a:r>
              <a:rPr lang="de-DE" dirty="0"/>
              <a:t>Arbeitstexte werden separat an die </a:t>
            </a:r>
            <a:r>
              <a:rPr lang="de-DE" dirty="0" err="1"/>
              <a:t>Trainer:innen</a:t>
            </a:r>
            <a:r>
              <a:rPr lang="de-DE" dirty="0"/>
              <a:t> geschickt. Diese teilen die Texte dann an die Jugendlichen aus. </a:t>
            </a: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12</a:t>
            </a:fld>
            <a:endParaRPr lang="de-DE"/>
          </a:p>
        </p:txBody>
      </p:sp>
    </p:spTree>
    <p:extLst>
      <p:ext uri="{BB962C8B-B14F-4D97-AF65-F5344CB8AC3E}">
        <p14:creationId xmlns:p14="http://schemas.microsoft.com/office/powerpoint/2010/main" val="1126732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13</a:t>
            </a:fld>
            <a:endParaRPr lang="de-DE"/>
          </a:p>
        </p:txBody>
      </p:sp>
    </p:spTree>
    <p:extLst>
      <p:ext uri="{BB962C8B-B14F-4D97-AF65-F5344CB8AC3E}">
        <p14:creationId xmlns:p14="http://schemas.microsoft.com/office/powerpoint/2010/main" val="316771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sz="1200" i="1" kern="1200" dirty="0">
                <a:solidFill>
                  <a:schemeClr val="tx1"/>
                </a:solidFill>
                <a:effectLst/>
                <a:latin typeface="+mn-lt"/>
                <a:ea typeface="+mn-ea"/>
                <a:cs typeface="+mn-cs"/>
              </a:rPr>
              <a:t>„Ihr habt einen Einblick ins Lieferkettengesetz bekommen und kennt zentrale Begriffe dazu. Das Lieferkettengesetz bedeutet, dass politische Entscheidungen auf Bundesebene und europaweit getroffen werden, welche die Bedingungen in den Produktionsländern verbessern sowie die Folgen von Umweltverschmutzung verringern können. Entsprechende Gesetze müssen verabschiedet, deren Umsetzung unabhängig überprüft sowie bei Nichteinhaltung Strafen verhängt werden.“</a:t>
            </a:r>
            <a:endParaRPr lang="de-DE" sz="1200" kern="1200" dirty="0">
              <a:solidFill>
                <a:schemeClr val="tx1"/>
              </a:solidFill>
              <a:effectLst/>
              <a:latin typeface="+mn-lt"/>
              <a:ea typeface="+mn-ea"/>
              <a:cs typeface="+mn-cs"/>
            </a:endParaRPr>
          </a:p>
          <a:p>
            <a:pPr marL="0" lvl="0" indent="0">
              <a:buFont typeface="Arial" panose="020B0604020202020204" pitchFamily="34" charset="0"/>
              <a:buNone/>
            </a:pPr>
            <a:endParaRPr lang="de-D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de-DE" sz="1200" kern="1200" dirty="0">
                <a:solidFill>
                  <a:schemeClr val="tx1"/>
                </a:solidFill>
                <a:effectLst/>
                <a:latin typeface="+mn-lt"/>
                <a:ea typeface="+mn-ea"/>
                <a:cs typeface="+mn-cs"/>
              </a:rPr>
              <a:t>Die </a:t>
            </a:r>
            <a:r>
              <a:rPr lang="de-DE" sz="1200" kern="1200" dirty="0" err="1">
                <a:solidFill>
                  <a:schemeClr val="tx1"/>
                </a:solidFill>
                <a:effectLst/>
                <a:latin typeface="+mn-lt"/>
                <a:ea typeface="+mn-ea"/>
                <a:cs typeface="+mn-cs"/>
              </a:rPr>
              <a:t>Trainer:innen</a:t>
            </a:r>
            <a:r>
              <a:rPr lang="de-DE" sz="1200" kern="1200" dirty="0">
                <a:solidFill>
                  <a:schemeClr val="tx1"/>
                </a:solidFill>
                <a:effectLst/>
                <a:latin typeface="+mn-lt"/>
                <a:ea typeface="+mn-ea"/>
                <a:cs typeface="+mn-cs"/>
              </a:rPr>
              <a:t> stellen die Position der Verbraucherzentrale zum Thema vor. Mit den auf der Folie benannten Stichpunkten geben sie auch an, wo das Lieferkettengesetz Grenzen hat und weiter verbessert werden muss.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de-DE" dirty="0"/>
              <a:t>Quelle: https://www.vzbv.de/lieferkettengesetz</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14</a:t>
            </a:fld>
            <a:endParaRPr lang="de-DE"/>
          </a:p>
        </p:txBody>
      </p:sp>
    </p:spTree>
    <p:extLst>
      <p:ext uri="{BB962C8B-B14F-4D97-AF65-F5344CB8AC3E}">
        <p14:creationId xmlns:p14="http://schemas.microsoft.com/office/powerpoint/2010/main" val="1098272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0" kern="1200" dirty="0">
                <a:solidFill>
                  <a:schemeClr val="tx1"/>
                </a:solidFill>
                <a:effectLst/>
                <a:latin typeface="+mn-lt"/>
                <a:ea typeface="+mn-ea"/>
                <a:cs typeface="+mn-cs"/>
              </a:rPr>
              <a:t>Sprechtext (Vorschlag):</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„Nachdem wir jetzt wissen, was Politik und Gesetze tun können, um den Auswirkungen der Textilindustrie entgegenzuwirken, lasst uns prüfen, welche Möglichkeiten uns zur Verfügung stehen. Denn auch wir können mit unseren Konsum-Entscheidungen etwas </a:t>
            </a:r>
            <a:r>
              <a:rPr lang="de-DE" sz="1200" i="1" u="none" kern="1200" dirty="0">
                <a:solidFill>
                  <a:schemeClr val="tx1"/>
                </a:solidFill>
                <a:effectLst/>
                <a:latin typeface="+mn-lt"/>
                <a:ea typeface="+mn-ea"/>
                <a:cs typeface="+mn-cs"/>
              </a:rPr>
              <a:t>ändern.“</a:t>
            </a:r>
            <a:endParaRPr lang="de-DE" sz="1200" i="1"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15</a:t>
            </a:fld>
            <a:endParaRPr lang="de-DE"/>
          </a:p>
        </p:txBody>
      </p:sp>
    </p:spTree>
    <p:extLst>
      <p:ext uri="{BB962C8B-B14F-4D97-AF65-F5344CB8AC3E}">
        <p14:creationId xmlns:p14="http://schemas.microsoft.com/office/powerpoint/2010/main" val="3868042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Sprechtext (Vorschlag):</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„Wir können uns zum Beispiel dafür entscheiden nur noch zertifizierte Kleidung zu kaufen. Dafür müssen wir aber wissen, wofür die verschiedenen Textil-Siegel stehen. </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Wir können unsere Klamotten im Second-Hand-Handel kaufen oder sogar tauschen. Dafür müssen wir aber vertrauensvolle Shops oder Orte kennen, an denen wir Kleidung tauschen oder aus zweiter Hand kaufen können. </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Wir können alten oder kaputten Kleidungsstücken ein neues Leben geben, in dem wir sie reparieren oder etwas Neues daraus machen. Dafür brauchen wir das Können, Geräte wie Nähmaschinen und bestimmt auch etwas Hilfe.</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Wir können auch unseren Kleidungs-Konsum verringern, zum Beispiel mit </a:t>
            </a:r>
            <a:r>
              <a:rPr lang="de-DE" sz="1200" i="1" kern="1200" dirty="0" err="1">
                <a:solidFill>
                  <a:schemeClr val="tx1"/>
                </a:solidFill>
                <a:effectLst/>
                <a:latin typeface="+mn-lt"/>
                <a:ea typeface="+mn-ea"/>
                <a:cs typeface="+mn-cs"/>
              </a:rPr>
              <a:t>Capsule</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Wardrobe</a:t>
            </a:r>
            <a:r>
              <a:rPr lang="de-DE" sz="1200" i="1" kern="1200" dirty="0">
                <a:solidFill>
                  <a:schemeClr val="tx1"/>
                </a:solidFill>
                <a:effectLst/>
                <a:latin typeface="+mn-lt"/>
                <a:ea typeface="+mn-ea"/>
                <a:cs typeface="+mn-cs"/>
              </a:rPr>
              <a:t>, einem Konzept, das von 37 Kleidungsstücken für den Alltag ausgeht. Hierzu müssen wir unseren persönlichen Stil kennen, wissen was uns steht und gefällt. </a:t>
            </a:r>
            <a:endParaRPr lang="de-DE"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Habt ihr euch schon einmal mit einem dieser Themen beschäftigt?“</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Die Jugendlichen können im Plenum berichten, ob und wie sie sich bisher mit den vier genannten Beispielen beschäftigt haben.</a:t>
            </a:r>
          </a:p>
          <a:p>
            <a:endParaRPr lang="de-DE" sz="1200" i="1"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16</a:t>
            </a:fld>
            <a:endParaRPr lang="de-DE"/>
          </a:p>
        </p:txBody>
      </p:sp>
    </p:spTree>
    <p:extLst>
      <p:ext uri="{BB962C8B-B14F-4D97-AF65-F5344CB8AC3E}">
        <p14:creationId xmlns:p14="http://schemas.microsoft.com/office/powerpoint/2010/main" val="3788413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sz="1200" i="1" kern="1200" dirty="0">
                <a:solidFill>
                  <a:schemeClr val="tx1"/>
                </a:solidFill>
                <a:effectLst/>
                <a:latin typeface="+mn-lt"/>
                <a:ea typeface="+mn-ea"/>
                <a:cs typeface="+mn-cs"/>
              </a:rPr>
              <a:t>„Wir möchten euch gern gleich in Gruppenarbeiten schicken. Welches Thema ihr bearbeitet, das entscheidet ihr selbst. Vier Optionen stehen euch zur Verfügung. Diese stellen wir euch jetzt vor.“</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17</a:t>
            </a:fld>
            <a:endParaRPr lang="de-DE"/>
          </a:p>
        </p:txBody>
      </p:sp>
    </p:spTree>
    <p:extLst>
      <p:ext uri="{BB962C8B-B14F-4D97-AF65-F5344CB8AC3E}">
        <p14:creationId xmlns:p14="http://schemas.microsoft.com/office/powerpoint/2010/main" val="907001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Diese Aufgabenstellung kann von den </a:t>
            </a:r>
            <a:r>
              <a:rPr lang="de-DE" dirty="0" err="1"/>
              <a:t>Trainer:innen</a:t>
            </a:r>
            <a:r>
              <a:rPr lang="de-DE" dirty="0"/>
              <a:t> abgelesen werden. Die Arbeitsaufgaben liegen gedruckt vor und werden den </a:t>
            </a:r>
            <a:r>
              <a:rPr lang="de-DE" dirty="0" err="1"/>
              <a:t>Workshop-Teilnehmer:innen</a:t>
            </a:r>
            <a:r>
              <a:rPr lang="de-DE" dirty="0"/>
              <a:t> ausgehändigt.</a:t>
            </a: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18</a:t>
            </a:fld>
            <a:endParaRPr lang="de-DE"/>
          </a:p>
        </p:txBody>
      </p:sp>
    </p:spTree>
    <p:extLst>
      <p:ext uri="{BB962C8B-B14F-4D97-AF65-F5344CB8AC3E}">
        <p14:creationId xmlns:p14="http://schemas.microsoft.com/office/powerpoint/2010/main" val="1091438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01375-54CF-2EC8-5717-E8FC28C7D1D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8F94FE-7BA5-6989-919D-DDA72AC0D0AE}"/>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12F78B8E-DB6E-5559-BDC5-96FFCAA7FD50}"/>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Diese Aufgabenstellung kann von den </a:t>
            </a:r>
            <a:r>
              <a:rPr lang="de-DE" dirty="0" err="1"/>
              <a:t>Trainer:innen</a:t>
            </a:r>
            <a:r>
              <a:rPr lang="de-DE" dirty="0"/>
              <a:t> abgelesen werden. Die Arbeitsaufgaben liegen gedruckt vor und werden den </a:t>
            </a:r>
            <a:r>
              <a:rPr lang="de-DE" dirty="0" err="1"/>
              <a:t>Workshop-Teilnehmer:innen</a:t>
            </a:r>
            <a:r>
              <a:rPr lang="de-DE" dirty="0"/>
              <a:t> ausgehändigt.</a:t>
            </a:r>
          </a:p>
          <a:p>
            <a:endParaRPr lang="de-DE" dirty="0"/>
          </a:p>
        </p:txBody>
      </p:sp>
      <p:sp>
        <p:nvSpPr>
          <p:cNvPr id="4" name="Foliennummernplatzhalter 3">
            <a:extLst>
              <a:ext uri="{FF2B5EF4-FFF2-40B4-BE49-F238E27FC236}">
                <a16:creationId xmlns:a16="http://schemas.microsoft.com/office/drawing/2014/main" id="{3A87A1A0-59A4-E0FD-48F4-4E121E389135}"/>
              </a:ext>
            </a:extLst>
          </p:cNvPr>
          <p:cNvSpPr>
            <a:spLocks noGrp="1"/>
          </p:cNvSpPr>
          <p:nvPr>
            <p:ph type="sldNum" sz="quarter" idx="5"/>
          </p:nvPr>
        </p:nvSpPr>
        <p:spPr/>
        <p:txBody>
          <a:bodyPr/>
          <a:lstStyle/>
          <a:p>
            <a:pPr>
              <a:defRPr/>
            </a:pPr>
            <a:fld id="{44B50A89-AEE9-454C-B2A9-437B137527E0}" type="slidenum">
              <a:rPr lang="de-DE" smtClean="0"/>
              <a:pPr>
                <a:defRPr/>
              </a:pPr>
              <a:t>19</a:t>
            </a:fld>
            <a:endParaRPr lang="de-DE"/>
          </a:p>
        </p:txBody>
      </p:sp>
    </p:spTree>
    <p:extLst>
      <p:ext uri="{BB962C8B-B14F-4D97-AF65-F5344CB8AC3E}">
        <p14:creationId xmlns:p14="http://schemas.microsoft.com/office/powerpoint/2010/main" val="18886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„In diesem Workshop schauen wir </a:t>
            </a:r>
            <a:r>
              <a:rPr lang="de-DE" sz="1200" i="1" kern="1200" dirty="0">
                <a:solidFill>
                  <a:schemeClr val="tx1"/>
                </a:solidFill>
                <a:effectLst/>
                <a:latin typeface="+mn-lt"/>
                <a:ea typeface="+mn-ea"/>
                <a:cs typeface="+mn-cs"/>
              </a:rPr>
              <a:t>auf die Entstehung und den Lebensweg eines T-Shirts und blicken anhand dieses Beispiels auf problematische Stationen in der Lieferkette von Kleidung. Anschließend besprechen wir Regelungen in Europa und Deutschland, welche besonders den Schutz von Menschenrechten und Umwelt in den Fokus nehmen. Und abschließend finden wir für uns heraus, was wir tun können, um unseren Kleidungskonsum nachhaltig zu gestalten.“</a:t>
            </a:r>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a:t>
            </a:fld>
            <a:endParaRPr lang="de-DE"/>
          </a:p>
        </p:txBody>
      </p:sp>
    </p:spTree>
    <p:extLst>
      <p:ext uri="{BB962C8B-B14F-4D97-AF65-F5344CB8AC3E}">
        <p14:creationId xmlns:p14="http://schemas.microsoft.com/office/powerpoint/2010/main" val="3555256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755BB-378B-3FDE-3BD1-48E2E17422C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F43C256-D8F7-0954-678F-46306B402A46}"/>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6B06384D-9DF5-1DF1-E0E0-29AA9DDBF4B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Diese Aufgabenstellung kann von den </a:t>
            </a:r>
            <a:r>
              <a:rPr lang="de-DE" dirty="0" err="1"/>
              <a:t>Trainer:innen</a:t>
            </a:r>
            <a:r>
              <a:rPr lang="de-DE" dirty="0"/>
              <a:t> abgelesen werden. Die Arbeitsaufgaben liegen gedruckt vor und werden den </a:t>
            </a:r>
            <a:r>
              <a:rPr lang="de-DE" dirty="0" err="1"/>
              <a:t>Workshop-Teilnehmer:innen</a:t>
            </a:r>
            <a:r>
              <a:rPr lang="de-DE" dirty="0"/>
              <a:t> ausgehändigt.</a:t>
            </a:r>
          </a:p>
          <a:p>
            <a:endParaRPr lang="de-DE" dirty="0"/>
          </a:p>
        </p:txBody>
      </p:sp>
      <p:sp>
        <p:nvSpPr>
          <p:cNvPr id="4" name="Foliennummernplatzhalter 3">
            <a:extLst>
              <a:ext uri="{FF2B5EF4-FFF2-40B4-BE49-F238E27FC236}">
                <a16:creationId xmlns:a16="http://schemas.microsoft.com/office/drawing/2014/main" id="{9D2E9F98-1291-64CE-ABAE-4BF7F41C9493}"/>
              </a:ext>
            </a:extLst>
          </p:cNvPr>
          <p:cNvSpPr>
            <a:spLocks noGrp="1"/>
          </p:cNvSpPr>
          <p:nvPr>
            <p:ph type="sldNum" sz="quarter" idx="5"/>
          </p:nvPr>
        </p:nvSpPr>
        <p:spPr/>
        <p:txBody>
          <a:bodyPr/>
          <a:lstStyle/>
          <a:p>
            <a:pPr>
              <a:defRPr/>
            </a:pPr>
            <a:fld id="{44B50A89-AEE9-454C-B2A9-437B137527E0}" type="slidenum">
              <a:rPr lang="de-DE" smtClean="0"/>
              <a:pPr>
                <a:defRPr/>
              </a:pPr>
              <a:t>20</a:t>
            </a:fld>
            <a:endParaRPr lang="de-DE"/>
          </a:p>
        </p:txBody>
      </p:sp>
    </p:spTree>
    <p:extLst>
      <p:ext uri="{BB962C8B-B14F-4D97-AF65-F5344CB8AC3E}">
        <p14:creationId xmlns:p14="http://schemas.microsoft.com/office/powerpoint/2010/main" val="1495514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7BD94-B506-19A3-C7F4-5DAE9DD949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9FD038-0D4D-BDFD-F54C-188E5757573A}"/>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D6CE7E3B-5F39-604D-0323-9643776ABEF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Diese Aufgabenstellung kann von den </a:t>
            </a:r>
            <a:r>
              <a:rPr lang="de-DE" dirty="0" err="1"/>
              <a:t>Trainer:innen</a:t>
            </a:r>
            <a:r>
              <a:rPr lang="de-DE" dirty="0"/>
              <a:t> abgelesen werden. Die Arbeitsaufgaben liegen gedruckt vor und werden den </a:t>
            </a:r>
            <a:r>
              <a:rPr lang="de-DE" dirty="0" err="1"/>
              <a:t>Workshop-Teilnehmer:innen</a:t>
            </a:r>
            <a:r>
              <a:rPr lang="de-DE" dirty="0"/>
              <a:t> ausgehändigt.</a:t>
            </a:r>
          </a:p>
          <a:p>
            <a:endParaRPr lang="de-DE" dirty="0"/>
          </a:p>
        </p:txBody>
      </p:sp>
      <p:sp>
        <p:nvSpPr>
          <p:cNvPr id="4" name="Foliennummernplatzhalter 3">
            <a:extLst>
              <a:ext uri="{FF2B5EF4-FFF2-40B4-BE49-F238E27FC236}">
                <a16:creationId xmlns:a16="http://schemas.microsoft.com/office/drawing/2014/main" id="{9CF94AD6-2CC6-8315-8E4A-B5FCFFA967E7}"/>
              </a:ext>
            </a:extLst>
          </p:cNvPr>
          <p:cNvSpPr>
            <a:spLocks noGrp="1"/>
          </p:cNvSpPr>
          <p:nvPr>
            <p:ph type="sldNum" sz="quarter" idx="5"/>
          </p:nvPr>
        </p:nvSpPr>
        <p:spPr/>
        <p:txBody>
          <a:bodyPr/>
          <a:lstStyle/>
          <a:p>
            <a:pPr>
              <a:defRPr/>
            </a:pPr>
            <a:fld id="{44B50A89-AEE9-454C-B2A9-437B137527E0}" type="slidenum">
              <a:rPr lang="de-DE" smtClean="0"/>
              <a:pPr>
                <a:defRPr/>
              </a:pPr>
              <a:t>21</a:t>
            </a:fld>
            <a:endParaRPr lang="de-DE"/>
          </a:p>
        </p:txBody>
      </p:sp>
    </p:spTree>
    <p:extLst>
      <p:ext uri="{BB962C8B-B14F-4D97-AF65-F5344CB8AC3E}">
        <p14:creationId xmlns:p14="http://schemas.microsoft.com/office/powerpoint/2010/main" val="3611141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0B1E6-27F2-41DD-A1FB-12A648A04B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F6563C-796A-7C0F-32BA-AC80F4AF7C44}"/>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EFD569CC-E141-12B6-9312-C0AD626E6823}"/>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Diese Aufgabenstellung kann von den </a:t>
            </a:r>
            <a:r>
              <a:rPr lang="de-DE" dirty="0" err="1"/>
              <a:t>Trainer:innen</a:t>
            </a:r>
            <a:r>
              <a:rPr lang="de-DE" dirty="0"/>
              <a:t> abgelesen werden. Die Arbeitsaufgaben liegen gedruckt vor und werden den </a:t>
            </a:r>
            <a:r>
              <a:rPr lang="de-DE" dirty="0" err="1"/>
              <a:t>Workshop-Teilnehmer:innen</a:t>
            </a:r>
            <a:r>
              <a:rPr lang="de-DE" dirty="0"/>
              <a:t> ausgehändigt.</a:t>
            </a:r>
          </a:p>
          <a:p>
            <a:endParaRPr lang="de-DE" dirty="0"/>
          </a:p>
        </p:txBody>
      </p:sp>
      <p:sp>
        <p:nvSpPr>
          <p:cNvPr id="4" name="Foliennummernplatzhalter 3">
            <a:extLst>
              <a:ext uri="{FF2B5EF4-FFF2-40B4-BE49-F238E27FC236}">
                <a16:creationId xmlns:a16="http://schemas.microsoft.com/office/drawing/2014/main" id="{D8E9E95E-07F6-E2E1-E860-A7E6ED7D1E05}"/>
              </a:ext>
            </a:extLst>
          </p:cNvPr>
          <p:cNvSpPr>
            <a:spLocks noGrp="1"/>
          </p:cNvSpPr>
          <p:nvPr>
            <p:ph type="sldNum" sz="quarter" idx="5"/>
          </p:nvPr>
        </p:nvSpPr>
        <p:spPr/>
        <p:txBody>
          <a:bodyPr/>
          <a:lstStyle/>
          <a:p>
            <a:pPr>
              <a:defRPr/>
            </a:pPr>
            <a:fld id="{44B50A89-AEE9-454C-B2A9-437B137527E0}" type="slidenum">
              <a:rPr lang="de-DE" smtClean="0"/>
              <a:pPr>
                <a:defRPr/>
              </a:pPr>
              <a:t>22</a:t>
            </a:fld>
            <a:endParaRPr lang="de-DE"/>
          </a:p>
        </p:txBody>
      </p:sp>
    </p:spTree>
    <p:extLst>
      <p:ext uri="{BB962C8B-B14F-4D97-AF65-F5344CB8AC3E}">
        <p14:creationId xmlns:p14="http://schemas.microsoft.com/office/powerpoint/2010/main" val="1197482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Diese Aufgabenstellung kann von den </a:t>
            </a:r>
            <a:r>
              <a:rPr lang="de-DE" dirty="0" err="1"/>
              <a:t>Trainer:innen</a:t>
            </a:r>
            <a:r>
              <a:rPr lang="de-DE" dirty="0"/>
              <a:t> abgelesen werden. Die Arbeitsaufgaben liegen gedruckt vor und werden den </a:t>
            </a:r>
            <a:r>
              <a:rPr lang="de-DE" dirty="0" err="1"/>
              <a:t>Workshop-Teilnehmer:innen</a:t>
            </a:r>
            <a:r>
              <a:rPr lang="de-DE" dirty="0"/>
              <a:t> ausgehändigt.</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23</a:t>
            </a:fld>
            <a:endParaRPr lang="de-DE"/>
          </a:p>
        </p:txBody>
      </p:sp>
    </p:spTree>
    <p:extLst>
      <p:ext uri="{BB962C8B-B14F-4D97-AF65-F5344CB8AC3E}">
        <p14:creationId xmlns:p14="http://schemas.microsoft.com/office/powerpoint/2010/main" val="4105084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sz="1200" i="1" kern="1200" dirty="0">
                <a:solidFill>
                  <a:schemeClr val="tx1"/>
                </a:solidFill>
                <a:effectLst/>
                <a:latin typeface="+mn-lt"/>
                <a:ea typeface="+mn-ea"/>
                <a:cs typeface="+mn-cs"/>
              </a:rPr>
              <a:t>„Bitte findet euch in Gruppen zusammen und sucht euch eines der Themen aus. </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Ihr bekommt ein Arbeitsblatt und könnt Informationen über den Checker-Space einholen. Tauscht euch innerhalb der Gruppe zu eurem Thema aus und diskutiert das Für und Wider eures Themas.“</a:t>
            </a:r>
          </a:p>
          <a:p>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Die Jugendlichen finden sich in Gruppen zusammen und bearbeiten ein Thema ihrer Wahl. Die Jugendlichen erhalten ein Arbeitsblatt, dass ihnen zur Orientierung dient. </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Die Jugendlichen sollen zu den genannten Beispielen recherchieren, diskutieren und ihre Ergebnisse in einer Methode darstellen. </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Anschließend präsentieren die Jugendlichen ihre Ergebnisse im Plenum.</a:t>
            </a:r>
            <a:endParaRPr lang="de-DE" dirty="0"/>
          </a:p>
          <a:p>
            <a:endParaRPr lang="de-DE" sz="1200" kern="1200" dirty="0">
              <a:solidFill>
                <a:schemeClr val="tx1"/>
              </a:solidFill>
              <a:effectLst/>
              <a:latin typeface="+mn-lt"/>
              <a:ea typeface="+mn-ea"/>
              <a:cs typeface="+mn-cs"/>
            </a:endParaRPr>
          </a:p>
          <a:p>
            <a:endParaRPr lang="de-DE" dirty="0">
              <a:latin typeface="Aptos" panose="020B0004020202020204" pitchFamily="34" charset="0"/>
            </a:endParaRPr>
          </a:p>
          <a:p>
            <a:endParaRPr lang="de-DE" dirty="0">
              <a:latin typeface="Aptos" panose="020B0004020202020204" pitchFamily="34" charset="0"/>
            </a:endParaRPr>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24</a:t>
            </a:fld>
            <a:endParaRPr lang="de-DE"/>
          </a:p>
        </p:txBody>
      </p:sp>
    </p:spTree>
    <p:extLst>
      <p:ext uri="{BB962C8B-B14F-4D97-AF65-F5344CB8AC3E}">
        <p14:creationId xmlns:p14="http://schemas.microsoft.com/office/powerpoint/2010/main" val="199906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25</a:t>
            </a:fld>
            <a:endParaRPr lang="de-DE"/>
          </a:p>
        </p:txBody>
      </p:sp>
    </p:spTree>
    <p:extLst>
      <p:ext uri="{BB962C8B-B14F-4D97-AF65-F5344CB8AC3E}">
        <p14:creationId xmlns:p14="http://schemas.microsoft.com/office/powerpoint/2010/main" val="743426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kern="1200" dirty="0">
                <a:solidFill>
                  <a:schemeClr val="tx1"/>
                </a:solidFill>
                <a:effectLst/>
                <a:latin typeface="+mn-lt"/>
                <a:ea typeface="+mn-ea"/>
                <a:cs typeface="+mn-cs"/>
              </a:rPr>
              <a:t>Sprechtext (Vorschlag): </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„Wir haben heute darauf geschaut, woher unsere Kleidung kommt und festgestellt, dass die Textilindustrie maßgeblich zu Umwelt- und Wasserverschmutzung beiträgt, im hohen Maße Treibhausgasemissionen verursacht und schlechte Arbeitsbedingungen in den Herstellungsländern fördert sowie Kinderarbeit. </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Wir haben erfahren, dass sich das Europäische Parlament, die Europäische Kommission und der Rat der Europäischen Union mit dem Lieferkettengesetz auf Richtlinien für unternehmerische Sorgfaltspflichten in globalen Lieferketten geeinigt haben und somit auf politischer Ebenen den Schutz von Menschenrechten und Umwelt in den Fokus genommen haben. Auch wenn es an dieser Stelle noch Überarbeitungsbedarf gibt, klare Mindeststandards definiert und strenge Kontrollen festgelegt werden müssen. </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Abschließend haben wir für uns erarbeitet und gegenseitig vorgestellt, wie wir in unserem Alltag mit unserem Kleidungskonsum umgehen können und damit aufgezeigt, dass auch wir etwas ändern können.</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Nehmt an dieser Stelle für euch mit, dass ihr mit eurem Tun immer etwas verändern könnt, ihr aber auch nicht allein seid. Unser Kaufverhalten gibt ein klares Signal an unsere Umgebung, die Unternehmen und letztendlich die Politik. Nicht alles liegt bei uns. Es gibt Dinge, die müssen über Gesetzte verändert werden, aber auch dafür können wir uns stark machen, indem wir zum Beispiel andere über Missstände aufklären. Heute habt ihr einen wichtigen Teil dazu beigetragen. Danke dafür!“</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26</a:t>
            </a:fld>
            <a:endParaRPr lang="de-DE"/>
          </a:p>
        </p:txBody>
      </p:sp>
    </p:spTree>
    <p:extLst>
      <p:ext uri="{BB962C8B-B14F-4D97-AF65-F5344CB8AC3E}">
        <p14:creationId xmlns:p14="http://schemas.microsoft.com/office/powerpoint/2010/main" val="1714312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27</a:t>
            </a:fld>
            <a:endParaRPr lang="de-DE"/>
          </a:p>
        </p:txBody>
      </p:sp>
    </p:spTree>
    <p:extLst>
      <p:ext uri="{BB962C8B-B14F-4D97-AF65-F5344CB8AC3E}">
        <p14:creationId xmlns:p14="http://schemas.microsoft.com/office/powerpoint/2010/main" val="29519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„Lasst uns zunächst aber in unsere eigenen Kleiderschränke schauen.“</a:t>
            </a:r>
          </a:p>
          <a:p>
            <a:endParaRPr lang="de-DE" i="1" dirty="0"/>
          </a:p>
          <a:p>
            <a:r>
              <a:rPr lang="de-DE" sz="1200" b="1" kern="1200" dirty="0">
                <a:solidFill>
                  <a:schemeClr val="tx1"/>
                </a:solidFill>
                <a:effectLst/>
                <a:latin typeface="+mn-lt"/>
                <a:ea typeface="+mn-ea"/>
                <a:cs typeface="+mn-cs"/>
              </a:rPr>
              <a:t>Option A – Fragebogen als Hausaufgabe vorab an die Jugendlichen ausgegeben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Absprache mit dem Lernort wurde der Fragebogen an die Jugendlichen ausgegeben, welcher zum Workshop ausgefüllt wieder mitgebracht werden sollte. Die Auswertung kann direkt starten. </a:t>
            </a:r>
            <a:endParaRPr lang="de-DE" sz="1200" i="1" kern="1200" dirty="0">
              <a:solidFill>
                <a:schemeClr val="tx1"/>
              </a:solidFill>
              <a:effectLst/>
              <a:latin typeface="+mn-lt"/>
              <a:ea typeface="+mn-ea"/>
              <a:cs typeface="+mn-cs"/>
            </a:endParaRPr>
          </a:p>
          <a:p>
            <a:endParaRPr lang="de-DE" i="1" dirty="0"/>
          </a:p>
          <a:p>
            <a:r>
              <a:rPr lang="de-DE" i="1" dirty="0"/>
              <a:t>„Ihr habt in Vorbereitung auf diesen Workshop einen Fragebogen erhalten und ausgefüllt mitgebracht. Wir möchten euch bitten, diese Ergebnisse nun auf den hier ausgehängten Zahlenstrahlen zu markieren. Bitte nehmt euch dazu einen Stift oder einen Klebepunkt.“</a:t>
            </a:r>
            <a:endParaRPr lang="de-DE" dirty="0"/>
          </a:p>
          <a:p>
            <a:endParaRPr lang="de-DE" sz="1200" b="1"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Option B – Fragebogen wird zum Workshop-Start von den Jugendlichen ausgefüllt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a:t>
            </a:r>
            <a:r>
              <a:rPr lang="de-DE" sz="1200" kern="1200" dirty="0" err="1">
                <a:solidFill>
                  <a:schemeClr val="tx1"/>
                </a:solidFill>
                <a:effectLst/>
                <a:latin typeface="+mn-lt"/>
                <a:ea typeface="+mn-ea"/>
                <a:cs typeface="+mn-cs"/>
              </a:rPr>
              <a:t>Trainer:innen</a:t>
            </a:r>
            <a:r>
              <a:rPr lang="de-DE" sz="1200" kern="1200" dirty="0">
                <a:solidFill>
                  <a:schemeClr val="tx1"/>
                </a:solidFill>
                <a:effectLst/>
                <a:latin typeface="+mn-lt"/>
                <a:ea typeface="+mn-ea"/>
                <a:cs typeface="+mn-cs"/>
              </a:rPr>
              <a:t> teilen den Fragebogen aus und bitten die Jugendlichen, individuell an den eigenen Kleiderschrank zu denken und den Fragebogen auszufüllen. Wenn sich die Jugendlichen nicht sicher sind, sollen sie einfach schätzen. (Sehr gern können sie zu Hause ihre Schätzungen mit der richtigen Anzahl abgleichen.)</a:t>
            </a:r>
          </a:p>
          <a:p>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i="1" dirty="0"/>
              <a:t>„Wir teilen euch jetzt einen Fragebogen aus, den wir euch bitten auszufüllen. Wenn ihr die Anzahl der Kleidungsstücke nicht sicher wisst, dann gebt eine Schätzung an. Wir möchten euch bitten, diese Ergebnisse nun auf den hier ausgehängten Zahlenstrahlen zu markieren. Bitte nehmt euch dazu einen Stift oder einen Klebepunkt.“</a:t>
            </a:r>
            <a:endParaRPr lang="de-DE" dirty="0"/>
          </a:p>
          <a:p>
            <a:endParaRPr lang="de-DE" dirty="0"/>
          </a:p>
          <a:p>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kern="1200" dirty="0">
                <a:solidFill>
                  <a:schemeClr val="tx1"/>
                </a:solidFill>
                <a:effectLst/>
                <a:latin typeface="+mn-lt"/>
                <a:ea typeface="+mn-ea"/>
                <a:cs typeface="+mn-cs"/>
              </a:rPr>
              <a:t>Die Auswertung findet mit Hilfe von Zahlenstrahlen statt – für jedes Kleidungsstück wird ein Strahl von 0 bis 100 an eine Tafel/Whiteboard/Flipchart angebracht. Die Jugendlichen können dann entsprechend ihrer Notizen eine Markierung dort setzen, wo sie die Anzahl des jeweiligen Kleidungsstückes verorten.</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3</a:t>
            </a:fld>
            <a:endParaRPr lang="de-DE"/>
          </a:p>
        </p:txBody>
      </p:sp>
    </p:spTree>
    <p:extLst>
      <p:ext uri="{BB962C8B-B14F-4D97-AF65-F5344CB8AC3E}">
        <p14:creationId xmlns:p14="http://schemas.microsoft.com/office/powerpoint/2010/main" val="41426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AE192-C950-0741-66AD-F0B1E1F8DD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3AF5AA1-1E12-2108-8DE3-B697ED2BE3D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6BB7E05-96C4-7D96-33E4-8C52E67671E4}"/>
              </a:ext>
            </a:extLst>
          </p:cNvPr>
          <p:cNvSpPr>
            <a:spLocks noGrp="1"/>
          </p:cNvSpPr>
          <p:nvPr>
            <p:ph type="body" idx="1"/>
          </p:nvPr>
        </p:nvSpPr>
        <p:spPr/>
        <p:txBody>
          <a:bodyPr/>
          <a:lstStyle/>
          <a:p>
            <a:r>
              <a:rPr lang="de-DE" dirty="0"/>
              <a:t>Sprechtext (Vorschlag):</a:t>
            </a:r>
          </a:p>
          <a:p>
            <a:endParaRPr lang="de-DE" dirty="0"/>
          </a:p>
          <a:p>
            <a:pPr marL="0" indent="0">
              <a:spcBef>
                <a:spcPct val="0"/>
              </a:spcBef>
              <a:buFont typeface="Arial" panose="020B0604020202020204" pitchFamily="34" charset="0"/>
              <a:buNone/>
            </a:pPr>
            <a:r>
              <a:rPr lang="de-DE" i="1" dirty="0"/>
              <a:t>„Vielen Dank, dass ihr eure Ergebnisse auf den Zahlenstrahlen markiert habt. Jetzt möchten wir gern von euch wissen: </a:t>
            </a:r>
          </a:p>
          <a:p>
            <a:pPr marL="0" indent="0">
              <a:spcBef>
                <a:spcPct val="0"/>
              </a:spcBef>
              <a:buFont typeface="Arial" panose="020B0604020202020204" pitchFamily="34" charset="0"/>
              <a:buNone/>
            </a:pPr>
            <a:endParaRPr lang="de-DE" i="1" dirty="0"/>
          </a:p>
          <a:p>
            <a:pPr marL="0" indent="0">
              <a:spcBef>
                <a:spcPct val="0"/>
              </a:spcBef>
              <a:buFont typeface="Arial" panose="020B0604020202020204" pitchFamily="34" charset="0"/>
              <a:buNone/>
            </a:pPr>
            <a:r>
              <a:rPr lang="de-DE" i="1" dirty="0"/>
              <a:t>Wie viele von den Kleidungsstücken, die ihr besetzt, tragt ihr selten oder nie? </a:t>
            </a:r>
          </a:p>
          <a:p>
            <a:pPr marL="0" indent="0">
              <a:spcBef>
                <a:spcPct val="0"/>
              </a:spcBef>
              <a:buFont typeface="Arial" panose="020B0604020202020204" pitchFamily="34" charset="0"/>
              <a:buNone/>
            </a:pPr>
            <a:endParaRPr lang="de-DE" i="1" dirty="0"/>
          </a:p>
          <a:p>
            <a:pPr marL="0" indent="0">
              <a:spcBef>
                <a:spcPct val="0"/>
              </a:spcBef>
              <a:buFont typeface="Arial" panose="020B0604020202020204" pitchFamily="34" charset="0"/>
              <a:buNone/>
            </a:pPr>
            <a:r>
              <a:rPr lang="de-DE" i="1" dirty="0"/>
              <a:t>Für welchen Anlass oder aus welchem Grund hattet ihr euch diese oder andere Kleidungsstücke gekauft? </a:t>
            </a:r>
          </a:p>
          <a:p>
            <a:pPr marL="0" indent="0">
              <a:spcBef>
                <a:spcPct val="0"/>
              </a:spcBef>
              <a:buFont typeface="Arial" panose="020B0604020202020204" pitchFamily="34" charset="0"/>
              <a:buNone/>
            </a:pPr>
            <a:endParaRPr lang="de-DE" i="1" dirty="0"/>
          </a:p>
          <a:p>
            <a:pPr marL="0" indent="0">
              <a:spcBef>
                <a:spcPct val="0"/>
              </a:spcBef>
              <a:buFont typeface="Arial" panose="020B0604020202020204" pitchFamily="34" charset="0"/>
              <a:buNone/>
            </a:pPr>
            <a:r>
              <a:rPr lang="de-DE" i="1" dirty="0"/>
              <a:t>Und wie und wo kauft ihr eigentlich eure Kleidung ein – online oder im Laden, mit Freunden oder allein? Berichtet sehr gern!“ </a:t>
            </a:r>
          </a:p>
          <a:p>
            <a:endParaRPr lang="de-DE" i="1" dirty="0"/>
          </a:p>
          <a:p>
            <a:endParaRPr lang="de-DE" dirty="0"/>
          </a:p>
        </p:txBody>
      </p:sp>
      <p:sp>
        <p:nvSpPr>
          <p:cNvPr id="4" name="Foliennummernplatzhalter 3">
            <a:extLst>
              <a:ext uri="{FF2B5EF4-FFF2-40B4-BE49-F238E27FC236}">
                <a16:creationId xmlns:a16="http://schemas.microsoft.com/office/drawing/2014/main" id="{60967203-923B-37E9-0C88-85A550523AFB}"/>
              </a:ext>
            </a:extLst>
          </p:cNvPr>
          <p:cNvSpPr>
            <a:spLocks noGrp="1"/>
          </p:cNvSpPr>
          <p:nvPr>
            <p:ph type="sldNum" sz="quarter" idx="5"/>
          </p:nvPr>
        </p:nvSpPr>
        <p:spPr/>
        <p:txBody>
          <a:bodyPr/>
          <a:lstStyle/>
          <a:p>
            <a:pPr>
              <a:defRPr/>
            </a:pPr>
            <a:fld id="{44B50A89-AEE9-454C-B2A9-437B137527E0}" type="slidenum">
              <a:rPr lang="de-DE" smtClean="0"/>
              <a:pPr>
                <a:defRPr/>
              </a:pPr>
              <a:t>4</a:t>
            </a:fld>
            <a:endParaRPr lang="de-DE"/>
          </a:p>
        </p:txBody>
      </p:sp>
    </p:spTree>
    <p:extLst>
      <p:ext uri="{BB962C8B-B14F-4D97-AF65-F5344CB8AC3E}">
        <p14:creationId xmlns:p14="http://schemas.microsoft.com/office/powerpoint/2010/main" val="249888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marL="0" indent="0">
              <a:spcBef>
                <a:spcPct val="0"/>
              </a:spcBef>
              <a:buFont typeface="Arial" panose="020B0604020202020204" pitchFamily="34" charset="0"/>
              <a:buNone/>
            </a:pPr>
            <a:r>
              <a:rPr lang="de-DE" i="1" dirty="0"/>
              <a:t>„Nach dem Blick in unsere Kleiderschränke lasst uns konkret auf ein T-Shirt schauen und was es für eine Reise um die Welt macht, bis es zum Beispiel bei uns ankommt.“</a:t>
            </a:r>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5</a:t>
            </a:fld>
            <a:endParaRPr lang="de-DE"/>
          </a:p>
        </p:txBody>
      </p:sp>
    </p:spTree>
    <p:extLst>
      <p:ext uri="{BB962C8B-B14F-4D97-AF65-F5344CB8AC3E}">
        <p14:creationId xmlns:p14="http://schemas.microsoft.com/office/powerpoint/2010/main" val="1709599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Sprechtext (Vorschlag):</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„Lasst uns zunächst gemeinsam einen kurzen Film anschauen, der uns aufzeigt, wie ein T-Shirt entsteht und am Ende in Läden bei uns landet.“</a:t>
            </a:r>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Die </a:t>
            </a:r>
            <a:r>
              <a:rPr lang="de-DE" sz="1200" kern="1200" dirty="0" err="1">
                <a:solidFill>
                  <a:schemeClr val="tx1"/>
                </a:solidFill>
                <a:effectLst/>
                <a:latin typeface="+mn-lt"/>
                <a:ea typeface="+mn-ea"/>
                <a:cs typeface="+mn-cs"/>
              </a:rPr>
              <a:t>Trainer:innen</a:t>
            </a:r>
            <a:r>
              <a:rPr lang="de-DE" sz="1200" kern="1200" dirty="0">
                <a:solidFill>
                  <a:schemeClr val="tx1"/>
                </a:solidFill>
                <a:effectLst/>
                <a:latin typeface="+mn-lt"/>
                <a:ea typeface="+mn-ea"/>
                <a:cs typeface="+mn-cs"/>
              </a:rPr>
              <a:t> zeigen den ersten Abschnitt der Dokumentation von Quarks mit dem Titel: Warum die Textilindustrie Mensch und Umwelt schadet </a:t>
            </a:r>
            <a:r>
              <a:rPr lang="de-DE" sz="1200" kern="1200" dirty="0">
                <a:solidFill>
                  <a:schemeClr val="tx1"/>
                </a:solidFill>
                <a:effectLst/>
                <a:latin typeface="+mn-lt"/>
                <a:ea typeface="+mn-ea"/>
                <a:cs typeface="+mn-cs"/>
                <a:sym typeface="Wingdings" panose="05000000000000000000" pitchFamily="2" charset="2"/>
              </a:rPr>
              <a:t> bis Minute 3:20 abspielen (dann stoppen)</a:t>
            </a:r>
            <a:r>
              <a:rPr lang="de-DE" sz="1200" kern="1200" dirty="0">
                <a:solidFill>
                  <a:schemeClr val="tx1"/>
                </a:solidFill>
                <a:effectLst/>
                <a:latin typeface="+mn-lt"/>
                <a:ea typeface="+mn-ea"/>
                <a:cs typeface="+mn-cs"/>
              </a:rPr>
              <a:t> (</a:t>
            </a:r>
            <a:r>
              <a:rPr lang="de-DE" sz="1200" u="none" strike="noStrike" kern="1200" dirty="0">
                <a:solidFill>
                  <a:schemeClr val="tx1"/>
                </a:solidFill>
                <a:effectLst/>
                <a:latin typeface="+mn-lt"/>
                <a:ea typeface="+mn-ea"/>
                <a:cs typeface="+mn-cs"/>
                <a:hlinkClick r:id="rId3"/>
              </a:rPr>
              <a:t>https://www.youtube.com/watch?v=BFtSTQZy_NQ</a:t>
            </a:r>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6</a:t>
            </a:fld>
            <a:endParaRPr lang="de-DE"/>
          </a:p>
        </p:txBody>
      </p:sp>
    </p:spTree>
    <p:extLst>
      <p:ext uri="{BB962C8B-B14F-4D97-AF65-F5344CB8AC3E}">
        <p14:creationId xmlns:p14="http://schemas.microsoft.com/office/powerpoint/2010/main" val="410778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5B9D4-189C-B854-466F-274C2CE129A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8C14F3F-9108-26B2-B21E-71867EDBA60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7A15428-1449-6B78-A564-89E5E1772D8B}"/>
              </a:ext>
            </a:extLst>
          </p:cNvPr>
          <p:cNvSpPr>
            <a:spLocks noGrp="1"/>
          </p:cNvSpPr>
          <p:nvPr>
            <p:ph type="body" idx="1"/>
          </p:nvPr>
        </p:nvSpPr>
        <p:spPr/>
        <p:txBody>
          <a:bodyPr/>
          <a:lstStyle/>
          <a:p>
            <a:r>
              <a:rPr lang="de-DE" sz="1200" kern="1200" dirty="0">
                <a:solidFill>
                  <a:schemeClr val="tx1"/>
                </a:solidFill>
                <a:effectLst/>
                <a:latin typeface="+mn-lt"/>
                <a:ea typeface="+mn-ea"/>
                <a:cs typeface="+mn-cs"/>
              </a:rPr>
              <a:t>Sprechtext (Vorschlag):</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„Dieser kurze Film hat uns schon einmal einen Eindruck vom Lebensweg eines Kleidungsstücks gegeben. Lasst uns hier ansetzen und mit Hilfe von kurzen Texten noch einmal genauer auf die Stationen schauen. Geht dazu zu zweit oder zu dritt die Stationen ab und tauscht euch darüber aus.“</a:t>
            </a:r>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endParaRPr lang="de-DE" dirty="0"/>
          </a:p>
        </p:txBody>
      </p:sp>
      <p:sp>
        <p:nvSpPr>
          <p:cNvPr id="4" name="Foliennummernplatzhalter 3">
            <a:extLst>
              <a:ext uri="{FF2B5EF4-FFF2-40B4-BE49-F238E27FC236}">
                <a16:creationId xmlns:a16="http://schemas.microsoft.com/office/drawing/2014/main" id="{5B6EBFE0-ACD6-8632-DC0F-F46D2C413DD3}"/>
              </a:ext>
            </a:extLst>
          </p:cNvPr>
          <p:cNvSpPr>
            <a:spLocks noGrp="1"/>
          </p:cNvSpPr>
          <p:nvPr>
            <p:ph type="sldNum" sz="quarter" idx="5"/>
          </p:nvPr>
        </p:nvSpPr>
        <p:spPr/>
        <p:txBody>
          <a:bodyPr/>
          <a:lstStyle/>
          <a:p>
            <a:pPr>
              <a:defRPr/>
            </a:pPr>
            <a:fld id="{44B50A89-AEE9-454C-B2A9-437B137527E0}" type="slidenum">
              <a:rPr lang="de-DE" smtClean="0"/>
              <a:pPr>
                <a:defRPr/>
              </a:pPr>
              <a:t>7</a:t>
            </a:fld>
            <a:endParaRPr lang="de-DE"/>
          </a:p>
        </p:txBody>
      </p:sp>
    </p:spTree>
    <p:extLst>
      <p:ext uri="{BB962C8B-B14F-4D97-AF65-F5344CB8AC3E}">
        <p14:creationId xmlns:p14="http://schemas.microsoft.com/office/powerpoint/2010/main" val="301292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Sprechtext (Vorschlag):</a:t>
            </a:r>
          </a:p>
          <a:p>
            <a:endParaRPr lang="de-DE" sz="1200" kern="1200" dirty="0">
              <a:solidFill>
                <a:schemeClr val="tx1"/>
              </a:solidFill>
              <a:effectLst/>
              <a:latin typeface="+mn-lt"/>
              <a:ea typeface="+mn-ea"/>
              <a:cs typeface="+mn-cs"/>
            </a:endParaRPr>
          </a:p>
          <a:p>
            <a:pPr marL="0" indent="0">
              <a:buFont typeface="Arial" panose="020B0604020202020204" pitchFamily="34" charset="0"/>
              <a:buNone/>
            </a:pPr>
            <a:r>
              <a:rPr lang="de-DE" sz="1200" i="1" kern="1200" dirty="0">
                <a:solidFill>
                  <a:schemeClr val="tx1"/>
                </a:solidFill>
                <a:effectLst/>
                <a:latin typeface="+mn-lt"/>
                <a:ea typeface="+mn-ea"/>
                <a:cs typeface="+mn-cs"/>
              </a:rPr>
              <a:t>„Bitte berichtet in der großen Runde: </a:t>
            </a:r>
            <a:r>
              <a:rPr lang="de-DE" sz="1200" i="1" dirty="0">
                <a:solidFill>
                  <a:schemeClr val="tx2"/>
                </a:solidFill>
              </a:rPr>
              <a:t>Welche Erkenntnisse nehmt ihr für euch mit?</a:t>
            </a:r>
            <a:r>
              <a:rPr lang="de-DE" i="1" dirty="0"/>
              <a:t> Haben euch Informationen überrascht? Empfandet ihr bestimmte Informationen als problematisch?“</a:t>
            </a:r>
          </a:p>
          <a:p>
            <a:pPr marL="285750" indent="-285750">
              <a:buFont typeface="Arial" panose="020B0604020202020204" pitchFamily="34" charset="0"/>
              <a:buChar char="•"/>
            </a:pPr>
            <a:endParaRPr lang="de-DE" dirty="0"/>
          </a:p>
          <a:p>
            <a:r>
              <a:rPr lang="de-DE" dirty="0"/>
              <a:t>Hinweis:</a:t>
            </a:r>
          </a:p>
          <a:p>
            <a:endParaRPr lang="de-DE" dirty="0"/>
          </a:p>
          <a:p>
            <a:r>
              <a:rPr lang="de-DE" dirty="0"/>
              <a:t>Je nach zeitlichen Möglichkeiten können die Jugendlichen auch ihre Erkenntnisse auf eine Moderationskarte schreiben oder auf ein Flipchart-Papier. Im Gespräch in der großen Runde kann das eine Unterstützung darstellen.</a:t>
            </a: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8</a:t>
            </a:fld>
            <a:endParaRPr lang="de-DE"/>
          </a:p>
        </p:txBody>
      </p:sp>
    </p:spTree>
    <p:extLst>
      <p:ext uri="{BB962C8B-B14F-4D97-AF65-F5344CB8AC3E}">
        <p14:creationId xmlns:p14="http://schemas.microsoft.com/office/powerpoint/2010/main" val="372278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Sprechtext (Vorschlag):</a:t>
            </a:r>
          </a:p>
          <a:p>
            <a:pPr lvl="0"/>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„Wir fassen noch einmal die Erkenntnisse aus diesem ersten Abschnitt zusammen. Die Textilindustrie – im Besonderen Fast Fashion – </a:t>
            </a:r>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gehört weltweit zu den größten Verursachern von Umwelt- und Wasserverschmutzung, sehr hohem Wasserverbrauch sowie Textilabfällen und ist mitverantwortlich für die Entstehung von Treibhausgasemissionen. Sie trägt maßgeblich zu sozialen Problemen bei, wie fehlendem Arbeitsschutz von </a:t>
            </a:r>
            <a:r>
              <a:rPr lang="de-DE" sz="1200" i="1" kern="1200" dirty="0" err="1">
                <a:solidFill>
                  <a:schemeClr val="tx1"/>
                </a:solidFill>
                <a:effectLst/>
                <a:latin typeface="+mn-lt"/>
                <a:ea typeface="+mn-ea"/>
                <a:cs typeface="+mn-cs"/>
              </a:rPr>
              <a:t>Fabrikarbeiter:innen</a:t>
            </a:r>
            <a:r>
              <a:rPr lang="de-DE" sz="1200" i="1" kern="1200" dirty="0">
                <a:solidFill>
                  <a:schemeClr val="tx1"/>
                </a:solidFill>
                <a:effectLst/>
                <a:latin typeface="+mn-lt"/>
                <a:ea typeface="+mn-ea"/>
                <a:cs typeface="+mn-cs"/>
              </a:rPr>
              <a:t> und damit verbundenen Gesundheitsschäden, täglichen Arbeitszeiten von bis zu 16 Stunden, Löhnen unterhalb des Existenzminimums sowie Kinderarbeit. Sie zielt auf einen permanenten Kleidungskonsum ab, durch aggressive und manipulative Werbung sowie teils täglich neu erscheinenden Kollektionen (Fast-Fashion-Strategie).</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Nun stellt sich die Frage: Was kann dagegen unternommen werden?“</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9</a:t>
            </a:fld>
            <a:endParaRPr lang="de-DE"/>
          </a:p>
        </p:txBody>
      </p:sp>
    </p:spTree>
    <p:extLst>
      <p:ext uri="{BB962C8B-B14F-4D97-AF65-F5344CB8AC3E}">
        <p14:creationId xmlns:p14="http://schemas.microsoft.com/office/powerpoint/2010/main" val="1091438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52031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Haltung mit Stil</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274605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einspaltig_Aufzählung_Zahlen_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155576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3169860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 mit Aufzählung, Ro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3869686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mit Aufzählung, Ebenen,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Tree>
    <p:extLst>
      <p:ext uri="{BB962C8B-B14F-4D97-AF65-F5344CB8AC3E}">
        <p14:creationId xmlns:p14="http://schemas.microsoft.com/office/powerpoint/2010/main" val="32378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2-spalti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92438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ld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2817777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ilder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20206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mit Bild 1zu1,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Haltung mit Stil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9720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ext mit Bild 1zu1, Text gr_fett,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Haltung mit Stil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69404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1065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Bild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800" y="0"/>
            <a:ext cx="76962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Haltung mit Stil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69348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Bild 1zu2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Haltung mit Stil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973687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2 Bilder rechteckig,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Haltung mit Stil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2349057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Diagramm, Ro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Haltung mit Stil</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1695150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Kontakt mit Signet, Aufzählun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chemeClr val="tx1"/>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Haltung mit Stil</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2709329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mpressum mit Signet, Aufzählung Ro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a:p>
            <a:pPr lvl="2"/>
            <a:r>
              <a:rPr lang="de-DE"/>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Haltung mit Stil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430796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Haltung mit Stil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2985047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Haltung mit Stil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3909998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mpressum_Signet, Ro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Haltung mit Stil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936907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Haltung mit Stil</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41430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2838211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35546029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2186013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2783074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Haltung mit Stil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176377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Haltung mit Stil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600816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Haltung mit Stil</a:t>
            </a:r>
          </a:p>
        </p:txBody>
      </p:sp>
    </p:spTree>
    <p:extLst>
      <p:ext uri="{BB962C8B-B14F-4D97-AF65-F5344CB8AC3E}">
        <p14:creationId xmlns:p14="http://schemas.microsoft.com/office/powerpoint/2010/main" val="2957877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_Kapiteltrennfolie-Weiß mit V-Element, Violet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solidFill>
                  <a:srgbClr val="61328A"/>
                </a:solidFill>
              </a:defRPr>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Haltung mit Stil</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579593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Haltung mit Stil</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2493349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Haltung mit Stil</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21491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1701587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Haltung mit Stil</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526124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Haltung mit Stil</a:t>
            </a:r>
          </a:p>
        </p:txBody>
      </p:sp>
    </p:spTree>
    <p:extLst>
      <p:ext uri="{BB962C8B-B14F-4D97-AF65-F5344CB8AC3E}">
        <p14:creationId xmlns:p14="http://schemas.microsoft.com/office/powerpoint/2010/main" val="2396940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Haltung mit Stil</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4047017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Agenda einspalti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lvl1pPr>
          </a:lstStyle>
          <a:p>
            <a:r>
              <a:rPr lang="de-DE"/>
              <a:t>Mastertitelformat bearbeiten</a:t>
            </a:r>
            <a:endParaRPr lang="de-DE" dirty="0"/>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2915313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426554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ufzählung, Ebenen,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Tree>
    <p:extLst>
      <p:ext uri="{BB962C8B-B14F-4D97-AF65-F5344CB8AC3E}">
        <p14:creationId xmlns:p14="http://schemas.microsoft.com/office/powerpoint/2010/main" val="2847565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 mit Aufzählung, Violet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721567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 2-spalti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51756" y="2712218"/>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Haltung mit Stil</a:t>
            </a:r>
            <a:endParaRPr lang="de-DE" dirty="0"/>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32399904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Bild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6"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391017"/>
            <a:ext cx="8999537" cy="144462"/>
          </a:xfrm>
        </p:spPr>
        <p:txBody>
          <a:bodyPr/>
          <a:lstStyle>
            <a:lvl1pPr>
              <a:defRPr/>
            </a:lvl1pPr>
          </a:lstStyle>
          <a:p>
            <a:pPr>
              <a:defRPr/>
            </a:pPr>
            <a:r>
              <a:rPr lang="de-DE"/>
              <a:t>Haltung mit Stil</a:t>
            </a:r>
            <a:endParaRPr lang="de-DE" dirty="0"/>
          </a:p>
        </p:txBody>
      </p:sp>
      <p:sp>
        <p:nvSpPr>
          <p:cNvPr id="9"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23"/>
          </p:nvPr>
        </p:nvSpPr>
        <p:spPr>
          <a:xfrm>
            <a:off x="10825188" y="6391017"/>
            <a:ext cx="638175" cy="144462"/>
          </a:xfrm>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4007982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ilder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a:xfrm>
            <a:off x="10989104" y="6454661"/>
            <a:ext cx="638175" cy="144462"/>
          </a:xfrm>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9"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454661"/>
            <a:ext cx="8999537" cy="144462"/>
          </a:xfrm>
        </p:spPr>
        <p:txBody>
          <a:bodyPr/>
          <a:lstStyle>
            <a:lvl1pPr>
              <a:defRPr/>
            </a:lvl1pPr>
          </a:lstStyle>
          <a:p>
            <a:pPr>
              <a:defRPr/>
            </a:pPr>
            <a:r>
              <a:rPr lang="de-DE"/>
              <a:t>Haltung mit Stil</a:t>
            </a:r>
            <a:endParaRPr lang="de-DE" dirty="0"/>
          </a:p>
        </p:txBody>
      </p:sp>
    </p:spTree>
    <p:extLst>
      <p:ext uri="{BB962C8B-B14F-4D97-AF65-F5344CB8AC3E}">
        <p14:creationId xmlns:p14="http://schemas.microsoft.com/office/powerpoint/2010/main" val="29714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folie-Weiß mit V-Element, Ro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Haltung mit Stil</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1867707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ext mit Bild 1zu1,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Haltung mit Stil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70308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Haltung mit Stil</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80711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Haltung mit Stil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892956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Haltung mit Stil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853632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ext-2 Bilder rechteckig,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Haltung mit Stil</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1188974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ext-Diagramm, Violet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Haltung mit Stil</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4014989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Kontakt mit Signet, Aufzählun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rgbClr val="61328A"/>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499999"/>
            <a:ext cx="3240000" cy="1740087"/>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Haltung mit Stil</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3625289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Impressum mit Signet, Aufzählung, Violet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stStyle>
          <a:p>
            <a:pPr lvl="0"/>
            <a:r>
              <a:rPr lang="de-DE" dirty="0"/>
              <a:t>Mastertextformat bearbeiten</a:t>
            </a:r>
          </a:p>
          <a:p>
            <a:pPr lvl="1"/>
            <a:r>
              <a:rPr lang="de-DE" dirty="0"/>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Haltung mit Stil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556458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Haltung mit Stil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991118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Haltung mit Stil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198210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Haltung mit Stil</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322857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Impressum_Signet, Violet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Haltung mit Stil</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20513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Dank, Verfasser, Förderlogo, Signet, Violet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rgbClr val="61328A"/>
                </a:solidFill>
              </a:defRPr>
            </a:lvl1pPr>
            <a:lvl2pPr marL="0" indent="0">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Haltung mit Stil</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1527766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805989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Haltung mit Stil</a:t>
            </a:r>
          </a:p>
        </p:txBody>
      </p:sp>
    </p:spTree>
    <p:extLst>
      <p:ext uri="{BB962C8B-B14F-4D97-AF65-F5344CB8AC3E}">
        <p14:creationId xmlns:p14="http://schemas.microsoft.com/office/powerpoint/2010/main" val="11265539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404" y="31777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
        <p:nvSpPr>
          <p:cNvPr id="10" name="Textplatzhalter 9"/>
          <p:cNvSpPr>
            <a:spLocks noGrp="1"/>
          </p:cNvSpPr>
          <p:nvPr>
            <p:ph type="body" sz="quarter" idx="21"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2909033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351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480752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799763"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
        <p:nvSpPr>
          <p:cNvPr id="8" name="Textplatzhalter 9"/>
          <p:cNvSpPr>
            <a:spLocks noGrp="1"/>
          </p:cNvSpPr>
          <p:nvPr>
            <p:ph type="body" sz="quarter" idx="21" hasCustomPrompt="1"/>
          </p:nvPr>
        </p:nvSpPr>
        <p:spPr>
          <a:xfrm>
            <a:off x="682167" y="263399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5226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854918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1830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8041982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4" name="Textplatzhalter 3"/>
          <p:cNvSpPr>
            <a:spLocks noGrp="1"/>
          </p:cNvSpPr>
          <p:nvPr>
            <p:ph type="body" sz="quarter" idx="18" hasCustomPrompt="1"/>
          </p:nvPr>
        </p:nvSpPr>
        <p:spPr>
          <a:xfrm>
            <a:off x="682625" y="3212756"/>
            <a:ext cx="10142538" cy="114711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2265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64416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Haltung mit Stil</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772692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743796"/>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711880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17957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ext mit H2 und Aufzählung mit Ebenen und Bild rund,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9001125"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Haltung mit Stil</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bg1"/>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636703"/>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8498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79964"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0134691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und, Violett">
    <p:spTree>
      <p:nvGrpSpPr>
        <p:cNvPr id="1" name=""/>
        <p:cNvGrpSpPr/>
        <p:nvPr/>
      </p:nvGrpSpPr>
      <p:grpSpPr>
        <a:xfrm>
          <a:off x="0" y="0"/>
          <a:ext cx="0" cy="0"/>
          <a:chOff x="0" y="0"/>
          <a:chExt cx="0" cy="0"/>
        </a:xfrm>
      </p:grpSpPr>
      <p:sp>
        <p:nvSpPr>
          <p:cNvPr id="9" name="Titel 8"/>
          <p:cNvSpPr>
            <a:spLocks noGrp="1"/>
          </p:cNvSpPr>
          <p:nvPr>
            <p:ph type="title"/>
          </p:nvPr>
        </p:nvSpPr>
        <p:spPr>
          <a:xfrm>
            <a:off x="663338" y="2052001"/>
            <a:ext cx="10800000" cy="396000"/>
          </a:xfrm>
        </p:spPr>
        <p:txBody>
          <a:bodyPr/>
          <a:lstStyle>
            <a:lvl1pPr>
              <a:defRPr>
                <a:solidFill>
                  <a:srgbClr val="61328A"/>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6333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63338" y="2628259"/>
            <a:ext cx="5153025" cy="387350"/>
          </a:xfrm>
        </p:spPr>
        <p:txBody>
          <a:bodyPr/>
          <a:lstStyle>
            <a:lvl1pPr marL="0" indent="0">
              <a:buNone/>
              <a:defRPr sz="2000" b="1">
                <a:solidFill>
                  <a:srgbClr val="61328A"/>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825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0584980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ext 2-spaltig mit H2,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1"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516080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ext 2-spaltig mit H2, Rot,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1229135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Text 2-spaltig mit H2,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Haltung mit Stil</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632584"/>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632584"/>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2721538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großen Aufzählungspunkte">
    <p:spTree>
      <p:nvGrpSpPr>
        <p:cNvPr id="1" name=""/>
        <p:cNvGrpSpPr/>
        <p:nvPr/>
      </p:nvGrpSpPr>
      <p:grpSpPr>
        <a:xfrm>
          <a:off x="0" y="0"/>
          <a:ext cx="0" cy="0"/>
          <a:chOff x="0" y="0"/>
          <a:chExt cx="0" cy="0"/>
        </a:xfrm>
      </p:grpSpPr>
      <p:sp>
        <p:nvSpPr>
          <p:cNvPr id="6" name="Titel 5"/>
          <p:cNvSpPr>
            <a:spLocks noGrp="1"/>
          </p:cNvSpPr>
          <p:nvPr>
            <p:ph type="title"/>
          </p:nvPr>
        </p:nvSpPr>
        <p:spPr>
          <a:xfrm>
            <a:off x="684000" y="2052000"/>
            <a:ext cx="10800000" cy="540000"/>
          </a:xfrm>
        </p:spPr>
        <p:txBody>
          <a:bodyPr/>
          <a:lstStyle/>
          <a:p>
            <a:r>
              <a:rPr lang="de-DE" dirty="0"/>
              <a:t>Mastertitelformat bearbeiten</a:t>
            </a:r>
          </a:p>
        </p:txBody>
      </p:sp>
      <p:sp>
        <p:nvSpPr>
          <p:cNvPr id="5" name="Textplatzhalter 4"/>
          <p:cNvSpPr>
            <a:spLocks noGrp="1"/>
          </p:cNvSpPr>
          <p:nvPr>
            <p:ph type="body" sz="quarter" idx="12"/>
          </p:nvPr>
        </p:nvSpPr>
        <p:spPr>
          <a:xfrm>
            <a:off x="683999" y="2880000"/>
            <a:ext cx="10800000" cy="306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descr="&quot;&quot;">
            <a:extLst>
              <a:ext uri="{FF2B5EF4-FFF2-40B4-BE49-F238E27FC236}">
                <a16:creationId xmlns:a16="http://schemas.microsoft.com/office/drawing/2014/main" id="{65A5C271-3A24-06AD-BB01-E37C6CFADE6A}"/>
              </a:ext>
            </a:extLst>
          </p:cNvPr>
          <p:cNvSpPr>
            <a:spLocks noGrp="1"/>
          </p:cNvSpPr>
          <p:nvPr>
            <p:ph type="ftr" sz="quarter" idx="13"/>
          </p:nvPr>
        </p:nvSpPr>
        <p:spPr/>
        <p:txBody>
          <a:bodyPr/>
          <a:lstStyle>
            <a:lvl1pPr>
              <a:defRPr/>
            </a:lvl1pPr>
          </a:lstStyle>
          <a:p>
            <a:pPr>
              <a:defRPr/>
            </a:pPr>
            <a:r>
              <a:rPr lang="de-DE"/>
              <a:t>Haltung mit Stil</a:t>
            </a:r>
          </a:p>
        </p:txBody>
      </p:sp>
      <p:sp>
        <p:nvSpPr>
          <p:cNvPr id="3" name="Foliennummernplatzhalter 2" descr="&quot;&quot;">
            <a:extLst>
              <a:ext uri="{FF2B5EF4-FFF2-40B4-BE49-F238E27FC236}">
                <a16:creationId xmlns:a16="http://schemas.microsoft.com/office/drawing/2014/main" id="{D0605B11-8F81-6813-2107-B43622C1BE5E}"/>
              </a:ext>
            </a:extLst>
          </p:cNvPr>
          <p:cNvSpPr>
            <a:spLocks noGrp="1"/>
          </p:cNvSpPr>
          <p:nvPr>
            <p:ph type="sldNum" sz="quarter" idx="14"/>
          </p:nvPr>
        </p:nvSpPr>
        <p:spPr/>
        <p:txBody>
          <a:bodyPr/>
          <a:lstStyle>
            <a:lvl1pPr>
              <a:defRPr/>
            </a:lvl1pPr>
          </a:lstStyle>
          <a:p>
            <a:pPr>
              <a:defRPr/>
            </a:pPr>
            <a:fld id="{8CACD4FE-BE13-4EBE-B5D9-EE8670F072A5}" type="slidenum">
              <a:rPr lang="de-DE"/>
              <a:pPr>
                <a:defRPr/>
              </a:pPr>
              <a:t>‹Nr.›</a:t>
            </a:fld>
            <a:endParaRPr lang="de-DE" dirty="0"/>
          </a:p>
        </p:txBody>
      </p:sp>
    </p:spTree>
    <p:extLst>
      <p:ext uri="{BB962C8B-B14F-4D97-AF65-F5344CB8AC3E}">
        <p14:creationId xmlns:p14="http://schemas.microsoft.com/office/powerpoint/2010/main" val="39116621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Bild große Aufzählungspunkte">
    <p:spTree>
      <p:nvGrpSpPr>
        <p:cNvPr id="1" name=""/>
        <p:cNvGrpSpPr/>
        <p:nvPr/>
      </p:nvGrpSpPr>
      <p:grpSpPr>
        <a:xfrm>
          <a:off x="0" y="0"/>
          <a:ext cx="0" cy="0"/>
          <a:chOff x="0" y="0"/>
          <a:chExt cx="0" cy="0"/>
        </a:xfrm>
      </p:grpSpPr>
      <p:sp>
        <p:nvSpPr>
          <p:cNvPr id="2" name="Titel 1"/>
          <p:cNvSpPr>
            <a:spLocks noGrp="1"/>
          </p:cNvSpPr>
          <p:nvPr>
            <p:ph type="title"/>
          </p:nvPr>
        </p:nvSpPr>
        <p:spPr>
          <a:xfrm>
            <a:off x="684000" y="2052000"/>
            <a:ext cx="4680000" cy="972000"/>
          </a:xfrm>
        </p:spPr>
        <p:txBody>
          <a:bodyPr>
            <a:noAutofit/>
          </a:bodyPr>
          <a:lstStyle>
            <a:lvl1pPr>
              <a:defRPr sz="3000"/>
            </a:lvl1pPr>
          </a:lstStyle>
          <a:p>
            <a:r>
              <a:rPr lang="de-DE" dirty="0"/>
              <a:t>Mastertitelformat bearbeiten</a:t>
            </a:r>
          </a:p>
        </p:txBody>
      </p:sp>
      <p:sp>
        <p:nvSpPr>
          <p:cNvPr id="6" name="Textplatzhalter 5"/>
          <p:cNvSpPr>
            <a:spLocks noGrp="1"/>
          </p:cNvSpPr>
          <p:nvPr>
            <p:ph type="body" sz="quarter" idx="13"/>
          </p:nvPr>
        </p:nvSpPr>
        <p:spPr>
          <a:xfrm>
            <a:off x="684213" y="3239999"/>
            <a:ext cx="4679950" cy="270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B6CC2E7-ED29-444D-F134-B70CD611A94A}"/>
              </a:ext>
            </a:extLst>
          </p:cNvPr>
          <p:cNvSpPr>
            <a:spLocks noGrp="1"/>
          </p:cNvSpPr>
          <p:nvPr>
            <p:ph type="ftr" sz="quarter" idx="14"/>
          </p:nvPr>
        </p:nvSpPr>
        <p:spPr/>
        <p:txBody>
          <a:bodyPr/>
          <a:lstStyle>
            <a:lvl1pPr>
              <a:defRPr/>
            </a:lvl1pPr>
          </a:lstStyle>
          <a:p>
            <a:pPr>
              <a:defRPr/>
            </a:pPr>
            <a:r>
              <a:rPr lang="de-DE"/>
              <a:t>Haltung mit Stil</a:t>
            </a:r>
          </a:p>
        </p:txBody>
      </p:sp>
      <p:sp>
        <p:nvSpPr>
          <p:cNvPr id="4" name="Foliennummernplatzhalter 3" descr="&quot;&quot;">
            <a:extLst>
              <a:ext uri="{FF2B5EF4-FFF2-40B4-BE49-F238E27FC236}">
                <a16:creationId xmlns:a16="http://schemas.microsoft.com/office/drawing/2014/main" id="{A5F6712C-0906-CCD0-046B-BA5327387EA0}"/>
              </a:ext>
            </a:extLst>
          </p:cNvPr>
          <p:cNvSpPr>
            <a:spLocks noGrp="1"/>
          </p:cNvSpPr>
          <p:nvPr>
            <p:ph type="sldNum" sz="quarter" idx="15"/>
          </p:nvPr>
        </p:nvSpPr>
        <p:spPr/>
        <p:txBody>
          <a:bodyPr/>
          <a:lstStyle>
            <a:lvl1pPr>
              <a:defRPr/>
            </a:lvl1pPr>
          </a:lstStyle>
          <a:p>
            <a:pPr>
              <a:defRPr/>
            </a:pPr>
            <a:fld id="{9C028A14-1AD2-431F-8D18-4BEB97F93D02}" type="slidenum">
              <a:rPr lang="de-DE"/>
              <a:pPr>
                <a:defRPr/>
              </a:pPr>
              <a:t>‹Nr.›</a:t>
            </a:fld>
            <a:endParaRPr lang="de-DE" dirty="0"/>
          </a:p>
        </p:txBody>
      </p:sp>
    </p:spTree>
    <p:extLst>
      <p:ext uri="{BB962C8B-B14F-4D97-AF65-F5344CB8AC3E}">
        <p14:creationId xmlns:p14="http://schemas.microsoft.com/office/powerpoint/2010/main" val="38665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Haltung mit Stil</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202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Haltung mit Stil</a:t>
            </a:r>
          </a:p>
        </p:txBody>
      </p:sp>
    </p:spTree>
    <p:extLst>
      <p:ext uri="{BB962C8B-B14F-4D97-AF65-F5344CB8AC3E}">
        <p14:creationId xmlns:p14="http://schemas.microsoft.com/office/powerpoint/2010/main" val="2488527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image" Target="../media/image2.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8"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theme" Target="../theme/theme3.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4.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9.xml"/><Relationship Id="rId1" Type="http://schemas.openxmlformats.org/officeDocument/2006/relationships/slideLayout" Target="../slideLayouts/slideLayout7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elplatzhalter 15">
            <a:extLst>
              <a:ext uri="{FF2B5EF4-FFF2-40B4-BE49-F238E27FC236}">
                <a16:creationId xmlns:a16="http://schemas.microsoft.com/office/drawing/2014/main" id="{0BC6D588-FEA4-4862-9329-0BCDBFC42FBF}"/>
              </a:ext>
            </a:extLst>
          </p:cNvPr>
          <p:cNvSpPr>
            <a:spLocks noGrp="1" noChangeArrowheads="1"/>
          </p:cNvSpPr>
          <p:nvPr>
            <p:ph type="title"/>
          </p:nvPr>
        </p:nvSpPr>
        <p:spPr bwMode="auto">
          <a:xfrm>
            <a:off x="684213"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1027" name="Textplatzhalter 9">
            <a:extLst>
              <a:ext uri="{FF2B5EF4-FFF2-40B4-BE49-F238E27FC236}">
                <a16:creationId xmlns:a16="http://schemas.microsoft.com/office/drawing/2014/main" id="{004E63D3-2983-B6B9-610F-560D78E407F6}"/>
              </a:ext>
            </a:extLst>
          </p:cNvPr>
          <p:cNvSpPr>
            <a:spLocks noGrp="1" noChangeArrowheads="1"/>
          </p:cNvSpPr>
          <p:nvPr>
            <p:ph type="body" idx="1"/>
          </p:nvPr>
        </p:nvSpPr>
        <p:spPr bwMode="auto">
          <a:xfrm>
            <a:off x="684213" y="3276600"/>
            <a:ext cx="10799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3" name="Grafik 2" descr="&quot;&quot;">
            <a:extLst>
              <a:ext uri="{FF2B5EF4-FFF2-40B4-BE49-F238E27FC236}">
                <a16:creationId xmlns:a16="http://schemas.microsoft.com/office/drawing/2014/main" id="{6E04ACF3-65B7-8A3A-B2EB-969C632EADCD}"/>
              </a:ext>
            </a:extLst>
          </p:cNvPr>
          <p:cNvPicPr>
            <a:picLocks noChangeAspect="1"/>
          </p:cNvPicPr>
          <p:nvPr userDrawn="1"/>
        </p:nvPicPr>
        <p:blipFill>
          <a:blip r:embed="rId6"/>
          <a:stretch>
            <a:fillRect/>
          </a:stretch>
        </p:blipFill>
        <p:spPr>
          <a:xfrm>
            <a:off x="682625" y="684213"/>
            <a:ext cx="2970213" cy="6873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65" r:id="rId3"/>
    <p:sldLayoutId id="2147483889" r:id="rId4"/>
  </p:sldLayoutIdLst>
  <p:hf hdr="0" dt="0"/>
  <p:txStyles>
    <p:titleStyle>
      <a:lvl1pPr algn="l"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4000" b="1">
          <a:solidFill>
            <a:schemeClr val="bg1"/>
          </a:solidFill>
          <a:latin typeface="Aptos Bold" pitchFamily="34" charset="0"/>
        </a:defRPr>
      </a:lvl2pPr>
      <a:lvl3pPr algn="l" rtl="0" eaLnBrk="1" fontAlgn="base" hangingPunct="1">
        <a:lnSpc>
          <a:spcPct val="90000"/>
        </a:lnSpc>
        <a:spcBef>
          <a:spcPct val="0"/>
        </a:spcBef>
        <a:spcAft>
          <a:spcPct val="0"/>
        </a:spcAft>
        <a:defRPr sz="4000" b="1">
          <a:solidFill>
            <a:schemeClr val="bg1"/>
          </a:solidFill>
          <a:latin typeface="Aptos Bold" pitchFamily="34" charset="0"/>
        </a:defRPr>
      </a:lvl3pPr>
      <a:lvl4pPr algn="l" rtl="0" eaLnBrk="1" fontAlgn="base" hangingPunct="1">
        <a:lnSpc>
          <a:spcPct val="90000"/>
        </a:lnSpc>
        <a:spcBef>
          <a:spcPct val="0"/>
        </a:spcBef>
        <a:spcAft>
          <a:spcPct val="0"/>
        </a:spcAft>
        <a:defRPr sz="4000" b="1">
          <a:solidFill>
            <a:schemeClr val="bg1"/>
          </a:solidFill>
          <a:latin typeface="Aptos Bold" pitchFamily="34" charset="0"/>
        </a:defRPr>
      </a:lvl4pPr>
      <a:lvl5pPr algn="l" rtl="0" eaLnBrk="1" fontAlgn="base" hangingPunct="1">
        <a:lnSpc>
          <a:spcPct val="90000"/>
        </a:lnSpc>
        <a:spcBef>
          <a:spcPct val="0"/>
        </a:spcBef>
        <a:spcAft>
          <a:spcPct val="0"/>
        </a:spcAft>
        <a:defRPr sz="4000" b="1">
          <a:solidFill>
            <a:schemeClr val="bg1"/>
          </a:solidFill>
          <a:latin typeface="Aptos Bold" pitchFamily="34" charset="0"/>
        </a:defRPr>
      </a:lvl5pPr>
      <a:lvl6pPr marL="457200" algn="l" rtl="0" eaLnBrk="1" fontAlgn="base" hangingPunct="1">
        <a:lnSpc>
          <a:spcPct val="90000"/>
        </a:lnSpc>
        <a:spcBef>
          <a:spcPct val="0"/>
        </a:spcBef>
        <a:spcAft>
          <a:spcPct val="0"/>
        </a:spcAft>
        <a:defRPr sz="4000" b="1">
          <a:solidFill>
            <a:schemeClr val="bg1"/>
          </a:solidFill>
          <a:latin typeface="Aptos Bold" pitchFamily="34" charset="0"/>
        </a:defRPr>
      </a:lvl6pPr>
      <a:lvl7pPr marL="914400" algn="l" rtl="0" eaLnBrk="1" fontAlgn="base" hangingPunct="1">
        <a:lnSpc>
          <a:spcPct val="90000"/>
        </a:lnSpc>
        <a:spcBef>
          <a:spcPct val="0"/>
        </a:spcBef>
        <a:spcAft>
          <a:spcPct val="0"/>
        </a:spcAft>
        <a:defRPr sz="4000" b="1">
          <a:solidFill>
            <a:schemeClr val="bg1"/>
          </a:solidFill>
          <a:latin typeface="Aptos Bold" pitchFamily="34" charset="0"/>
        </a:defRPr>
      </a:lvl7pPr>
      <a:lvl8pPr marL="1371600" algn="l" rtl="0" eaLnBrk="1" fontAlgn="base" hangingPunct="1">
        <a:lnSpc>
          <a:spcPct val="90000"/>
        </a:lnSpc>
        <a:spcBef>
          <a:spcPct val="0"/>
        </a:spcBef>
        <a:spcAft>
          <a:spcPct val="0"/>
        </a:spcAft>
        <a:defRPr sz="4000" b="1">
          <a:solidFill>
            <a:schemeClr val="bg1"/>
          </a:solidFill>
          <a:latin typeface="Aptos Bold" pitchFamily="34" charset="0"/>
        </a:defRPr>
      </a:lvl8pPr>
      <a:lvl9pPr marL="1828800" algn="l" rtl="0" eaLnBrk="1" fontAlgn="base" hangingPunct="1">
        <a:lnSpc>
          <a:spcPct val="90000"/>
        </a:lnSpc>
        <a:spcBef>
          <a:spcPct val="0"/>
        </a:spcBef>
        <a:spcAft>
          <a:spcPct val="0"/>
        </a:spcAft>
        <a:defRPr sz="4000" b="1">
          <a:solidFill>
            <a:schemeClr val="bg1"/>
          </a:solidFill>
          <a:latin typeface="Aptos Bold" pitchFamily="34" charset="0"/>
        </a:defRPr>
      </a:lvl9pPr>
    </p:titleStyle>
    <p:bodyStyle>
      <a:lvl1pPr marL="288000" indent="-288000" algn="l" rtl="0" eaLnBrk="1" fontAlgn="base" hangingPunct="1">
        <a:lnSpc>
          <a:spcPct val="150000"/>
        </a:lnSpc>
        <a:spcBef>
          <a:spcPts val="1000"/>
        </a:spcBef>
        <a:spcAft>
          <a:spcPct val="0"/>
        </a:spcAft>
        <a:buFont typeface="Arial" panose="020B0604020202020204" pitchFamily="34" charset="0"/>
        <a:buChar char="•"/>
        <a:defRPr sz="1500" kern="1200">
          <a:solidFill>
            <a:schemeClr val="bg1"/>
          </a:solidFill>
          <a:latin typeface="+mn-lt"/>
          <a:ea typeface="+mn-ea"/>
          <a:cs typeface="+mn-cs"/>
        </a:defRPr>
      </a:lvl1pPr>
      <a:lvl2pPr marL="576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2pPr>
      <a:lvl3pPr marL="864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3pPr>
      <a:lvl4pPr marL="1152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4pPr>
      <a:lvl5pPr marL="1440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34"/>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Haltung mit Stil</a:t>
            </a:r>
            <a:endParaRPr lang="de-DE"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7" r:id="rId5"/>
    <p:sldLayoutId id="2147483747" r:id="rId6"/>
    <p:sldLayoutId id="2147483748" r:id="rId7"/>
    <p:sldLayoutId id="2147483749" r:id="rId8"/>
    <p:sldLayoutId id="2147483848" r:id="rId9"/>
    <p:sldLayoutId id="2147483738" r:id="rId10"/>
    <p:sldLayoutId id="2147483750" r:id="rId11"/>
    <p:sldLayoutId id="2147483751" r:id="rId12"/>
    <p:sldLayoutId id="2147483779" r:id="rId13"/>
    <p:sldLayoutId id="2147483752" r:id="rId14"/>
    <p:sldLayoutId id="2147483878" r:id="rId15"/>
    <p:sldLayoutId id="2147483753" r:id="rId16"/>
    <p:sldLayoutId id="2147483771" r:id="rId17"/>
    <p:sldLayoutId id="2147483778" r:id="rId18"/>
    <p:sldLayoutId id="2147483754" r:id="rId19"/>
    <p:sldLayoutId id="2147483755" r:id="rId20"/>
    <p:sldLayoutId id="2147483756" r:id="rId21"/>
    <p:sldLayoutId id="2147483788" r:id="rId22"/>
    <p:sldLayoutId id="2147483764" r:id="rId23"/>
    <p:sldLayoutId id="2147483789" r:id="rId24"/>
    <p:sldLayoutId id="2147483761" r:id="rId25"/>
    <p:sldLayoutId id="2147483760" r:id="rId26"/>
    <p:sldLayoutId id="2147483882" r:id="rId27"/>
    <p:sldLayoutId id="2147483891" r:id="rId28"/>
    <p:sldLayoutId id="2147483892" r:id="rId29"/>
    <p:sldLayoutId id="2147483893" r:id="rId30"/>
    <p:sldLayoutId id="2147483894" r:id="rId31"/>
    <p:sldLayoutId id="2147483895" r:id="rId3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Haltung mit Stil</a:t>
            </a:r>
          </a:p>
        </p:txBody>
      </p:sp>
    </p:spTree>
    <p:extLst>
      <p:ext uri="{BB962C8B-B14F-4D97-AF65-F5344CB8AC3E}">
        <p14:creationId xmlns:p14="http://schemas.microsoft.com/office/powerpoint/2010/main" val="2171573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40" r:id="rId8"/>
    <p:sldLayoutId id="2147483801" r:id="rId9"/>
    <p:sldLayoutId id="2147483876" r:id="rId10"/>
    <p:sldLayoutId id="2147483811" r:id="rId11"/>
    <p:sldLayoutId id="2147483817" r:id="rId12"/>
    <p:sldLayoutId id="2147483819" r:id="rId13"/>
    <p:sldLayoutId id="2147483821" r:id="rId14"/>
    <p:sldLayoutId id="2147483877" r:id="rId15"/>
    <p:sldLayoutId id="2147483823" r:id="rId16"/>
    <p:sldLayoutId id="2147483825" r:id="rId17"/>
    <p:sldLayoutId id="2147483827" r:id="rId18"/>
    <p:sldLayoutId id="2147483829" r:id="rId19"/>
    <p:sldLayoutId id="2147483841" r:id="rId20"/>
    <p:sldLayoutId id="2147483842" r:id="rId21"/>
    <p:sldLayoutId id="2147483843" r:id="rId22"/>
    <p:sldLayoutId id="2147483844" r:id="rId23"/>
    <p:sldLayoutId id="2147483845" r:id="rId24"/>
    <p:sldLayoutId id="2147483846" r:id="rId25"/>
    <p:sldLayoutId id="2147483847" r:id="rId26"/>
    <p:sldLayoutId id="2147483881" r:id="rId27"/>
  </p:sldLayoutIdLst>
  <p:hf hdr="0" dt="0"/>
  <p:txStyles>
    <p:title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16"/>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Haltung mit Stil</a:t>
            </a:r>
          </a:p>
        </p:txBody>
      </p:sp>
    </p:spTree>
    <p:extLst>
      <p:ext uri="{BB962C8B-B14F-4D97-AF65-F5344CB8AC3E}">
        <p14:creationId xmlns:p14="http://schemas.microsoft.com/office/powerpoint/2010/main" val="4940790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8" r:id="rId3"/>
    <p:sldLayoutId id="2147483862" r:id="rId4"/>
    <p:sldLayoutId id="2147483863" r:id="rId5"/>
    <p:sldLayoutId id="2147483870" r:id="rId6"/>
    <p:sldLayoutId id="2147483864" r:id="rId7"/>
    <p:sldLayoutId id="2147483874" r:id="rId8"/>
    <p:sldLayoutId id="2147483871" r:id="rId9"/>
    <p:sldLayoutId id="2147483866" r:id="rId10"/>
    <p:sldLayoutId id="2147483873" r:id="rId11"/>
    <p:sldLayoutId id="2147483875" r:id="rId12"/>
    <p:sldLayoutId id="2147483867" r:id="rId13"/>
    <p:sldLayoutId id="2147483872" r:id="rId14"/>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descr="Logo Verbraucherzentrale">
            <a:extLst>
              <a:ext uri="{FF2B5EF4-FFF2-40B4-BE49-F238E27FC236}">
                <a16:creationId xmlns:a16="http://schemas.microsoft.com/office/drawing/2014/main" id="{77A3E8E8-E09D-0BE9-F767-86063EE9515C}"/>
              </a:ext>
            </a:extLst>
          </p:cNvPr>
          <p:cNvPicPr>
            <a:picLocks noChangeAspect="1"/>
          </p:cNvPicPr>
          <p:nvPr userDrawn="1"/>
        </p:nvPicPr>
        <p:blipFill>
          <a:blip r:embed="rId4"/>
          <a:stretch>
            <a:fillRect/>
          </a:stretch>
        </p:blipFill>
        <p:spPr>
          <a:xfrm>
            <a:off x="684213" y="684213"/>
            <a:ext cx="2971800" cy="687387"/>
          </a:xfrm>
          <a:prstGeom prst="rect">
            <a:avLst/>
          </a:prstGeom>
        </p:spPr>
      </p:pic>
      <p:sp>
        <p:nvSpPr>
          <p:cNvPr id="3075" name="Titelplatzhalter 15">
            <a:extLst>
              <a:ext uri="{FF2B5EF4-FFF2-40B4-BE49-F238E27FC236}">
                <a16:creationId xmlns:a16="http://schemas.microsoft.com/office/drawing/2014/main" id="{F469751E-FD69-7550-85E2-961D57E0BE66}"/>
              </a:ext>
            </a:extLst>
          </p:cNvPr>
          <p:cNvSpPr>
            <a:spLocks noGrp="1" noChangeArrowheads="1"/>
          </p:cNvSpPr>
          <p:nvPr>
            <p:ph type="title"/>
          </p:nvPr>
        </p:nvSpPr>
        <p:spPr bwMode="auto">
          <a:xfrm>
            <a:off x="681038"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3076" name="Textplatzhalter 18">
            <a:extLst>
              <a:ext uri="{FF2B5EF4-FFF2-40B4-BE49-F238E27FC236}">
                <a16:creationId xmlns:a16="http://schemas.microsoft.com/office/drawing/2014/main" id="{745083A9-D507-292D-9025-F740E6994566}"/>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3" name="Foliennummernplatzhalter 2" descr="&quot;&quot;">
            <a:extLst>
              <a:ext uri="{FF2B5EF4-FFF2-40B4-BE49-F238E27FC236}">
                <a16:creationId xmlns:a16="http://schemas.microsoft.com/office/drawing/2014/main" id="{B4FD5D1D-0323-5700-AB5A-6AF0AD98DE4A}"/>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7DEC9A61-0997-4B25-BE61-B6770D1F3127}"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F559CBAD-6AA0-1616-3E76-CE95BCAE6675}"/>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Haltung mit Stil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7338" indent="-287338"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2pPr>
      <a:lvl3pPr marL="864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1152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4pPr>
      <a:lvl5pPr marL="1440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0m-8QvULrA"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s://www.verbraucherzentrale-rlp.de/sites/default/files/2022-03/vz_unterrichtsmaterial-textilien_2022_final.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verbraucherzentrale-rlp.de/sites/default/files/2022-03/vz_unterrichtsmaterial-textilien_2022_final.pdf"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hyperlink" Target="https://www.verbraucherzentrale-rlp.de/sites/default/files/2022-03/vz_unterrichtsmaterial-textilien_2022_final.pdf"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http://www.siegelklarheit.d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s://www.verbraucherbildung.de/verbraucherchecker/checkerspace" TargetMode="Externa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www.verbraucherbildung.de/verbraucherchecker/checkerspace"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www.verbraucherzentrale.d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stagram.com/verbraucherzentrale.vzbv/" TargetMode="External"/><Relationship Id="rId7" Type="http://schemas.openxmlformats.org/officeDocument/2006/relationships/image" Target="../media/image6.png"/><Relationship Id="rId2" Type="http://schemas.openxmlformats.org/officeDocument/2006/relationships/hyperlink" Target="http://www.verbraucherchecker.de/" TargetMode="Externa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hyperlink" Target="http://www.vzbv.de/" TargetMode="External"/><Relationship Id="rId4" Type="http://schemas.openxmlformats.org/officeDocument/2006/relationships/hyperlink" Target="mailto:info@vzbv.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FtSTQZy_NQ"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a:extLst>
              <a:ext uri="{FF2B5EF4-FFF2-40B4-BE49-F238E27FC236}">
                <a16:creationId xmlns:a16="http://schemas.microsoft.com/office/drawing/2014/main" id="{C674657E-38C2-3C41-CF1F-4EB2DCE29D58}"/>
              </a:ext>
            </a:extLst>
          </p:cNvPr>
          <p:cNvSpPr>
            <a:spLocks noGrp="1" noChangeArrowheads="1"/>
          </p:cNvSpPr>
          <p:nvPr>
            <p:ph type="title"/>
          </p:nvPr>
        </p:nvSpPr>
        <p:spPr>
          <a:xfrm>
            <a:off x="683383" y="3126734"/>
            <a:ext cx="8695749" cy="2340000"/>
          </a:xfrm>
        </p:spPr>
        <p:txBody>
          <a:bodyPr/>
          <a:lstStyle/>
          <a:p>
            <a:br>
              <a:rPr lang="de-DE" altLang="en-US" dirty="0"/>
            </a:br>
            <a:br>
              <a:rPr lang="de-DE" altLang="en-US" dirty="0"/>
            </a:br>
            <a:r>
              <a:rPr lang="de-DE" altLang="en-US" dirty="0"/>
              <a:t>Style mit Haltung</a:t>
            </a:r>
            <a:br>
              <a:rPr lang="de-DE" altLang="en-US" dirty="0"/>
            </a:br>
            <a:endParaRPr lang="en-GB" altLang="en-US" dirty="0"/>
          </a:p>
        </p:txBody>
      </p:sp>
      <p:sp>
        <p:nvSpPr>
          <p:cNvPr id="34819" name="Textplatzhalter 3">
            <a:extLst>
              <a:ext uri="{FF2B5EF4-FFF2-40B4-BE49-F238E27FC236}">
                <a16:creationId xmlns:a16="http://schemas.microsoft.com/office/drawing/2014/main" id="{9A728918-5FEB-7130-0604-BB2B6F2C297A}"/>
              </a:ext>
            </a:extLst>
          </p:cNvPr>
          <p:cNvSpPr>
            <a:spLocks noGrp="1" noChangeArrowheads="1"/>
          </p:cNvSpPr>
          <p:nvPr>
            <p:ph type="body" sz="quarter" idx="10"/>
          </p:nvPr>
        </p:nvSpPr>
        <p:spPr/>
        <p:txBody>
          <a:bodyPr/>
          <a:lstStyle/>
          <a:p>
            <a:r>
              <a:rPr lang="de-DE" dirty="0"/>
              <a:t>Verbraucherchecker: Workshops </a:t>
            </a:r>
            <a:r>
              <a:rPr lang="de-DE"/>
              <a:t>für Jugendliche</a:t>
            </a:r>
            <a:endParaRPr lang="de-DE" altLang="en-US" dirty="0">
              <a:solidFill>
                <a:srgbClr val="FFFFFF"/>
              </a:solidFill>
            </a:endParaRPr>
          </a:p>
        </p:txBody>
      </p:sp>
      <p:pic>
        <p:nvPicPr>
          <p:cNvPr id="4" name="Bildplatzhalter 5" descr="Signet des Bildungsprogramm Verbraucherchecker.">
            <a:extLst>
              <a:ext uri="{FF2B5EF4-FFF2-40B4-BE49-F238E27FC236}">
                <a16:creationId xmlns:a16="http://schemas.microsoft.com/office/drawing/2014/main" id="{6C3A860B-9FEA-D768-9C2D-8BB96A379CD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618" r="12618"/>
          <a:stretch/>
        </p:blipFill>
        <p:spPr>
          <a:xfrm>
            <a:off x="9582833" y="306000"/>
            <a:ext cx="2160000" cy="2160000"/>
          </a:xfr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D01AD-40A0-29EE-D4EC-A6CF8F8ABFF7}"/>
              </a:ext>
            </a:extLst>
          </p:cNvPr>
          <p:cNvSpPr>
            <a:spLocks noGrp="1"/>
          </p:cNvSpPr>
          <p:nvPr>
            <p:ph type="title"/>
          </p:nvPr>
        </p:nvSpPr>
        <p:spPr/>
        <p:txBody>
          <a:bodyPr/>
          <a:lstStyle/>
          <a:p>
            <a:r>
              <a:rPr lang="de-DE" dirty="0"/>
              <a:t>Was ist das Lieferkettengesetz? </a:t>
            </a:r>
          </a:p>
        </p:txBody>
      </p:sp>
      <p:sp>
        <p:nvSpPr>
          <p:cNvPr id="3" name="Textplatzhalter 2">
            <a:extLst>
              <a:ext uri="{FF2B5EF4-FFF2-40B4-BE49-F238E27FC236}">
                <a16:creationId xmlns:a16="http://schemas.microsoft.com/office/drawing/2014/main" id="{11234540-02A1-8BF7-DF36-39BAAF314D06}"/>
              </a:ext>
            </a:extLst>
          </p:cNvPr>
          <p:cNvSpPr>
            <a:spLocks noGrp="1"/>
          </p:cNvSpPr>
          <p:nvPr>
            <p:ph type="body" sz="quarter" idx="4294967295"/>
          </p:nvPr>
        </p:nvSpPr>
        <p:spPr>
          <a:xfrm>
            <a:off x="2772001" y="5035727"/>
            <a:ext cx="6856094" cy="1008062"/>
          </a:xfrm>
        </p:spPr>
        <p:txBody>
          <a:bodyPr/>
          <a:lstStyle/>
          <a:p>
            <a:pPr marL="0" indent="0">
              <a:buNone/>
            </a:pPr>
            <a:r>
              <a:rPr lang="de-DE" dirty="0">
                <a:solidFill>
                  <a:schemeClr val="bg1"/>
                </a:solidFill>
              </a:rPr>
              <a:t>Wir schauen zusammen auf Regelungen in Europa und Deutschland, welche den Schutz von Menschenrechten und Umwelt fokussieren.</a:t>
            </a:r>
          </a:p>
        </p:txBody>
      </p:sp>
    </p:spTree>
    <p:extLst>
      <p:ext uri="{BB962C8B-B14F-4D97-AF65-F5344CB8AC3E}">
        <p14:creationId xmlns:p14="http://schemas.microsoft.com/office/powerpoint/2010/main" val="173990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D21A7-0A58-0F20-BABE-6FEB63962B3B}"/>
              </a:ext>
            </a:extLst>
          </p:cNvPr>
          <p:cNvSpPr>
            <a:spLocks noGrp="1"/>
          </p:cNvSpPr>
          <p:nvPr>
            <p:ph type="title"/>
          </p:nvPr>
        </p:nvSpPr>
        <p:spPr/>
        <p:txBody>
          <a:bodyPr/>
          <a:lstStyle/>
          <a:p>
            <a:r>
              <a:rPr lang="de-DE" dirty="0"/>
              <a:t>Das Lieferkettengesetz</a:t>
            </a:r>
          </a:p>
        </p:txBody>
      </p:sp>
      <p:sp>
        <p:nvSpPr>
          <p:cNvPr id="3" name="Textplatzhalter 2">
            <a:extLst>
              <a:ext uri="{FF2B5EF4-FFF2-40B4-BE49-F238E27FC236}">
                <a16:creationId xmlns:a16="http://schemas.microsoft.com/office/drawing/2014/main" id="{A518EA4F-8B6D-3420-E7DD-DBDA754793D0}"/>
              </a:ext>
            </a:extLst>
          </p:cNvPr>
          <p:cNvSpPr>
            <a:spLocks noGrp="1"/>
          </p:cNvSpPr>
          <p:nvPr>
            <p:ph type="body" sz="quarter" idx="15"/>
          </p:nvPr>
        </p:nvSpPr>
        <p:spPr/>
        <p:txBody>
          <a:bodyPr/>
          <a:lstStyle/>
          <a:p>
            <a:r>
              <a:rPr lang="de-DE" dirty="0">
                <a:hlinkClick r:id="rId3"/>
              </a:rPr>
              <a:t>https://www.youtube.com/watch?v=Q0m-8QvULrA</a:t>
            </a:r>
            <a:endParaRPr lang="de-DE" dirty="0"/>
          </a:p>
        </p:txBody>
      </p:sp>
      <p:pic>
        <p:nvPicPr>
          <p:cNvPr id="8" name="Bildplatzhalter 7" descr="Screenshot zu einem Videoclip zum Thema Lieferkettengesetz.">
            <a:extLst>
              <a:ext uri="{FF2B5EF4-FFF2-40B4-BE49-F238E27FC236}">
                <a16:creationId xmlns:a16="http://schemas.microsoft.com/office/drawing/2014/main" id="{51340BBF-9C67-5AAE-27AF-D260C27833FD}"/>
              </a:ext>
            </a:extLst>
          </p:cNvPr>
          <p:cNvPicPr>
            <a:picLocks noGrp="1" noChangeAspect="1"/>
          </p:cNvPicPr>
          <p:nvPr>
            <p:ph type="pic" sz="quarter" idx="10"/>
          </p:nvPr>
        </p:nvPicPr>
        <p:blipFill rotWithShape="1">
          <a:blip r:embed="rId4"/>
          <a:srcRect l="50750" t="11948" r="14003" b="20218"/>
          <a:stretch>
            <a:fillRect/>
          </a:stretch>
        </p:blipFill>
        <p:spPr bwMode="auto">
          <a:xfrm>
            <a:off x="4612584" y="2052000"/>
            <a:ext cx="6850753" cy="4120200"/>
          </a:xfrm>
          <a:prstGeom prst="rect">
            <a:avLst/>
          </a:prstGeom>
          <a:solidFill>
            <a:srgbClr val="57565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0C51E29D-F2BC-EA35-3581-D2F0FC33720E}"/>
              </a:ext>
            </a:extLst>
          </p:cNvPr>
          <p:cNvSpPr txBox="1"/>
          <p:nvPr/>
        </p:nvSpPr>
        <p:spPr>
          <a:xfrm>
            <a:off x="4612584" y="6190298"/>
            <a:ext cx="6096000" cy="246221"/>
          </a:xfrm>
          <a:prstGeom prst="rect">
            <a:avLst/>
          </a:prstGeom>
          <a:noFill/>
        </p:spPr>
        <p:txBody>
          <a:bodyPr wrap="square">
            <a:spAutoFit/>
          </a:bodyPr>
          <a:lstStyle/>
          <a:p>
            <a:r>
              <a:rPr lang="de-DE" sz="1000" strike="noStrike" kern="1200" dirty="0">
                <a:solidFill>
                  <a:schemeClr val="tx1"/>
                </a:solidFill>
                <a:effectLst/>
                <a:latin typeface="Aptos" panose="020B0004020202020204" pitchFamily="34" charset="0"/>
                <a:ea typeface="+mn-ea"/>
                <a:cs typeface="+mn-cs"/>
              </a:rPr>
              <a:t>Bildquelle/Screenshot: </a:t>
            </a:r>
            <a:r>
              <a:rPr lang="de-DE" sz="1000" i="1" u="sng" strike="noStrike" kern="1200" dirty="0">
                <a:solidFill>
                  <a:schemeClr val="tx1"/>
                </a:solidFill>
                <a:effectLst/>
                <a:latin typeface="Aptos" panose="020B0004020202020204" pitchFamily="34" charset="0"/>
                <a:ea typeface="+mn-ea"/>
                <a:cs typeface="+mn-cs"/>
              </a:rPr>
              <a:t>https://www.youtube.com/watch?v=Q0m-8QvULrA</a:t>
            </a:r>
            <a:endParaRPr lang="de-DE" sz="1000" i="1" u="sng" dirty="0"/>
          </a:p>
        </p:txBody>
      </p:sp>
      <p:sp>
        <p:nvSpPr>
          <p:cNvPr id="5" name="Fußzeilenplatzhalter 4">
            <a:extLst>
              <a:ext uri="{FF2B5EF4-FFF2-40B4-BE49-F238E27FC236}">
                <a16:creationId xmlns:a16="http://schemas.microsoft.com/office/drawing/2014/main" id="{F345E105-A6AC-1670-5DB8-3AA80C96BF1E}"/>
              </a:ext>
              <a:ext uri="{C183D7F6-B498-43B3-948B-1728B52AA6E4}">
                <adec:decorative xmlns:adec="http://schemas.microsoft.com/office/drawing/2017/decorative" val="1"/>
              </a:ext>
            </a:extLst>
          </p:cNvPr>
          <p:cNvSpPr>
            <a:spLocks noGrp="1"/>
          </p:cNvSpPr>
          <p:nvPr>
            <p:ph type="ftr" sz="quarter" idx="16"/>
          </p:nvPr>
        </p:nvSpPr>
        <p:spPr/>
        <p:txBody>
          <a:bodyPr/>
          <a:lstStyle/>
          <a:p>
            <a:pPr>
              <a:lnSpc>
                <a:spcPct val="90000"/>
              </a:lnSpc>
              <a:spcAft>
                <a:spcPts val="600"/>
              </a:spcAft>
              <a:defRPr/>
            </a:pPr>
            <a:r>
              <a:rPr lang="de-DE" dirty="0"/>
              <a:t>Style mit Haltung</a:t>
            </a:r>
          </a:p>
        </p:txBody>
      </p:sp>
      <p:sp>
        <p:nvSpPr>
          <p:cNvPr id="6" name="Foliennummernplatzhalter 5">
            <a:extLst>
              <a:ext uri="{FF2B5EF4-FFF2-40B4-BE49-F238E27FC236}">
                <a16:creationId xmlns:a16="http://schemas.microsoft.com/office/drawing/2014/main" id="{C7FCBAFB-D27D-7491-C91D-0950505C1E42}"/>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C8C581B8-E11B-4CB8-B306-6AAAFE66ACA6}" type="slidenum">
              <a:rPr lang="de-DE" smtClean="0"/>
              <a:pPr>
                <a:defRPr/>
              </a:pPr>
              <a:t>11</a:t>
            </a:fld>
            <a:endParaRPr lang="de-DE" dirty="0"/>
          </a:p>
        </p:txBody>
      </p:sp>
    </p:spTree>
    <p:extLst>
      <p:ext uri="{BB962C8B-B14F-4D97-AF65-F5344CB8AC3E}">
        <p14:creationId xmlns:p14="http://schemas.microsoft.com/office/powerpoint/2010/main" val="104716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5BD8C-4166-8DEE-82C5-CE39F52CCDB0}"/>
              </a:ext>
            </a:extLst>
          </p:cNvPr>
          <p:cNvSpPr>
            <a:spLocks noGrp="1"/>
          </p:cNvSpPr>
          <p:nvPr>
            <p:ph type="title"/>
          </p:nvPr>
        </p:nvSpPr>
        <p:spPr/>
        <p:txBody>
          <a:bodyPr/>
          <a:lstStyle/>
          <a:p>
            <a:r>
              <a:rPr lang="de-DE" dirty="0"/>
              <a:t>Diskutiert das Für und Wider! </a:t>
            </a:r>
          </a:p>
        </p:txBody>
      </p:sp>
      <p:sp>
        <p:nvSpPr>
          <p:cNvPr id="5" name="Textplatzhalter 4">
            <a:extLst>
              <a:ext uri="{FF2B5EF4-FFF2-40B4-BE49-F238E27FC236}">
                <a16:creationId xmlns:a16="http://schemas.microsoft.com/office/drawing/2014/main" id="{545A996E-A1DE-E268-DEA8-B6C38EAAEEEC}"/>
              </a:ext>
            </a:extLst>
          </p:cNvPr>
          <p:cNvSpPr>
            <a:spLocks noGrp="1"/>
          </p:cNvSpPr>
          <p:nvPr>
            <p:ph type="body" sz="quarter" idx="14"/>
          </p:nvPr>
        </p:nvSpPr>
        <p:spPr/>
        <p:txBody>
          <a:bodyPr/>
          <a:lstStyle/>
          <a:p>
            <a:r>
              <a:rPr lang="de-DE" b="1" dirty="0"/>
              <a:t>Teil 1:</a:t>
            </a:r>
          </a:p>
          <a:p>
            <a:pPr marL="285750" indent="-285750">
              <a:buFont typeface="Arial" panose="020B0604020202020204" pitchFamily="34" charset="0"/>
              <a:buChar char="•"/>
            </a:pPr>
            <a:r>
              <a:rPr lang="de-DE" dirty="0"/>
              <a:t>Findet euch in kleinen </a:t>
            </a:r>
            <a:r>
              <a:rPr lang="de-DE" b="1" dirty="0"/>
              <a:t>Gruppen</a:t>
            </a:r>
            <a:r>
              <a:rPr lang="de-DE" dirty="0"/>
              <a:t> zusammen.</a:t>
            </a:r>
          </a:p>
          <a:p>
            <a:pPr marL="285750" indent="-285750">
              <a:buFont typeface="Arial" panose="020B0604020202020204" pitchFamily="34" charset="0"/>
              <a:buChar char="•"/>
            </a:pPr>
            <a:r>
              <a:rPr lang="de-DE" dirty="0"/>
              <a:t>Lest euch den ausgehändigten kurzen </a:t>
            </a:r>
            <a:r>
              <a:rPr lang="de-DE" b="1" dirty="0"/>
              <a:t>Text</a:t>
            </a:r>
            <a:r>
              <a:rPr lang="de-DE" dirty="0"/>
              <a:t> zum Lieferkettengesetz durch. </a:t>
            </a:r>
          </a:p>
          <a:p>
            <a:pPr marL="285750" indent="-285750">
              <a:buFont typeface="Arial" panose="020B0604020202020204" pitchFamily="34" charset="0"/>
              <a:buChar char="•"/>
            </a:pPr>
            <a:r>
              <a:rPr lang="de-DE" b="1" dirty="0"/>
              <a:t>Diskutiert</a:t>
            </a:r>
            <a:r>
              <a:rPr lang="de-DE" dirty="0"/>
              <a:t> anschließend in euren Kleingruppen, wo ihr positive Aspekte und wo ihr die Grenzen des Lieferkettengesetzes seht.</a:t>
            </a:r>
          </a:p>
          <a:p>
            <a:pPr marL="285750" indent="-285750">
              <a:buFont typeface="Arial" panose="020B0604020202020204" pitchFamily="34" charset="0"/>
              <a:buChar char="•"/>
            </a:pPr>
            <a:r>
              <a:rPr lang="de-DE" dirty="0"/>
              <a:t>Nehmt euch dazu gern die Übersicht zu positiven und negativen Einschätzungen zum Lieferkettengesetz zur Hand.</a:t>
            </a:r>
          </a:p>
        </p:txBody>
      </p:sp>
      <p:sp>
        <p:nvSpPr>
          <p:cNvPr id="3" name="Textplatzhalter 2">
            <a:extLst>
              <a:ext uri="{FF2B5EF4-FFF2-40B4-BE49-F238E27FC236}">
                <a16:creationId xmlns:a16="http://schemas.microsoft.com/office/drawing/2014/main" id="{101F4611-5A92-AB81-E138-560FE6D62891}"/>
              </a:ext>
            </a:extLst>
          </p:cNvPr>
          <p:cNvSpPr>
            <a:spLocks noGrp="1"/>
          </p:cNvSpPr>
          <p:nvPr>
            <p:ph type="body" sz="quarter" idx="16"/>
          </p:nvPr>
        </p:nvSpPr>
        <p:spPr/>
        <p:txBody>
          <a:bodyPr/>
          <a:lstStyle/>
          <a:p>
            <a:r>
              <a:rPr lang="de-DE" b="1" dirty="0"/>
              <a:t>Teil 2: </a:t>
            </a:r>
          </a:p>
          <a:p>
            <a:pPr marL="285750" indent="-285750">
              <a:buFont typeface="Arial" panose="020B0604020202020204" pitchFamily="34" charset="0"/>
              <a:buChar char="•"/>
            </a:pPr>
            <a:r>
              <a:rPr lang="de-DE" dirty="0"/>
              <a:t>Nehmt euch ein </a:t>
            </a:r>
            <a:r>
              <a:rPr lang="de-DE" b="1" dirty="0"/>
              <a:t>Flipchart-Papier</a:t>
            </a:r>
            <a:r>
              <a:rPr lang="de-DE" dirty="0"/>
              <a:t>. </a:t>
            </a:r>
          </a:p>
          <a:p>
            <a:pPr marL="285750" indent="-285750">
              <a:buFont typeface="Arial" panose="020B0604020202020204" pitchFamily="34" charset="0"/>
              <a:buChar char="•"/>
            </a:pPr>
            <a:r>
              <a:rPr lang="de-DE" dirty="0"/>
              <a:t>Erstellt eine </a:t>
            </a:r>
            <a:r>
              <a:rPr lang="de-DE" b="1" dirty="0"/>
              <a:t>Mindmap</a:t>
            </a:r>
            <a:r>
              <a:rPr lang="de-DE" dirty="0"/>
              <a:t> mit Forderungen, die ihr an ein Gesetz zum Schutz von Menschenrechten und Umwelt  stellt.</a:t>
            </a:r>
          </a:p>
          <a:p>
            <a:pPr marL="285750" indent="-285750">
              <a:buFont typeface="Arial" panose="020B0604020202020204" pitchFamily="34" charset="0"/>
              <a:buChar char="•"/>
            </a:pPr>
            <a:r>
              <a:rPr lang="de-DE" dirty="0"/>
              <a:t>Was soll eurer Meinung nach ein </a:t>
            </a:r>
            <a:r>
              <a:rPr lang="de-DE" b="1" dirty="0"/>
              <a:t>Gesetz für Textilproduktion</a:t>
            </a:r>
            <a:r>
              <a:rPr lang="de-DE" dirty="0"/>
              <a:t> beinhalten?</a:t>
            </a:r>
          </a:p>
          <a:p>
            <a:pPr marL="285750" indent="-285750">
              <a:buFont typeface="Arial" panose="020B0604020202020204" pitchFamily="34" charset="0"/>
              <a:buChar char="•"/>
            </a:pPr>
            <a:r>
              <a:rPr lang="de-DE" dirty="0"/>
              <a:t>Abschließend schauen wir auf eure Mindmaps. </a:t>
            </a:r>
          </a:p>
        </p:txBody>
      </p:sp>
      <p:sp>
        <p:nvSpPr>
          <p:cNvPr id="4" name="Fußzeilenplatzhalter 3">
            <a:extLst>
              <a:ext uri="{FF2B5EF4-FFF2-40B4-BE49-F238E27FC236}">
                <a16:creationId xmlns:a16="http://schemas.microsoft.com/office/drawing/2014/main" id="{9208AC31-5091-4089-CFF2-C187A2E46A60}"/>
              </a:ext>
              <a:ext uri="{C183D7F6-B498-43B3-948B-1728B52AA6E4}">
                <adec:decorative xmlns:adec="http://schemas.microsoft.com/office/drawing/2017/decorative" val="1"/>
              </a:ext>
            </a:extLst>
          </p:cNvPr>
          <p:cNvSpPr>
            <a:spLocks noGrp="1"/>
          </p:cNvSpPr>
          <p:nvPr>
            <p:ph type="ftr" sz="quarter" idx="17"/>
          </p:nvPr>
        </p:nvSpPr>
        <p:spPr/>
        <p:txBody>
          <a:bodyPr/>
          <a:lstStyle/>
          <a:p>
            <a:pPr>
              <a:lnSpc>
                <a:spcPct val="90000"/>
              </a:lnSpc>
              <a:spcAft>
                <a:spcPts val="600"/>
              </a:spcAft>
              <a:defRPr/>
            </a:pPr>
            <a:r>
              <a:rPr lang="de-DE" dirty="0"/>
              <a:t>Style mit Haltung</a:t>
            </a:r>
          </a:p>
        </p:txBody>
      </p:sp>
      <p:sp>
        <p:nvSpPr>
          <p:cNvPr id="6" name="Foliennummernplatzhalter 5">
            <a:extLst>
              <a:ext uri="{FF2B5EF4-FFF2-40B4-BE49-F238E27FC236}">
                <a16:creationId xmlns:a16="http://schemas.microsoft.com/office/drawing/2014/main" id="{BD96722F-4683-582A-1F83-970877CCCAEA}"/>
              </a:ext>
            </a:extLst>
          </p:cNvPr>
          <p:cNvSpPr>
            <a:spLocks noGrp="1"/>
          </p:cNvSpPr>
          <p:nvPr>
            <p:ph type="sldNum" sz="quarter" idx="18"/>
          </p:nvPr>
        </p:nvSpPr>
        <p:spPr/>
        <p:txBody>
          <a:bodyPr/>
          <a:lstStyle/>
          <a:p>
            <a:pPr>
              <a:defRPr/>
            </a:pPr>
            <a:fld id="{715AFBCD-1CB6-42AB-958A-187683AAA438}" type="slidenum">
              <a:rPr lang="de-DE" smtClean="0"/>
              <a:pPr>
                <a:defRPr/>
              </a:pPr>
              <a:t>12</a:t>
            </a:fld>
            <a:endParaRPr lang="de-DE" dirty="0"/>
          </a:p>
        </p:txBody>
      </p:sp>
    </p:spTree>
    <p:extLst>
      <p:ext uri="{BB962C8B-B14F-4D97-AF65-F5344CB8AC3E}">
        <p14:creationId xmlns:p14="http://schemas.microsoft.com/office/powerpoint/2010/main" val="395243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114DB-E710-9937-3009-98EBBD6A02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606BF6-7AAE-13AC-A369-545AED042CA6}"/>
              </a:ext>
            </a:extLst>
          </p:cNvPr>
          <p:cNvSpPr>
            <a:spLocks noGrp="1"/>
          </p:cNvSpPr>
          <p:nvPr>
            <p:ph type="title"/>
          </p:nvPr>
        </p:nvSpPr>
        <p:spPr>
          <a:xfrm>
            <a:off x="728854" y="4056155"/>
            <a:ext cx="3925330" cy="858163"/>
          </a:xfrm>
        </p:spPr>
        <p:txBody>
          <a:bodyPr/>
          <a:lstStyle/>
          <a:p>
            <a:r>
              <a:rPr lang="de-DE" dirty="0"/>
              <a:t>Was habt ihr erarbeitet?</a:t>
            </a:r>
          </a:p>
        </p:txBody>
      </p:sp>
      <p:sp>
        <p:nvSpPr>
          <p:cNvPr id="3" name="Textplatzhalter 2">
            <a:extLst>
              <a:ext uri="{FF2B5EF4-FFF2-40B4-BE49-F238E27FC236}">
                <a16:creationId xmlns:a16="http://schemas.microsoft.com/office/drawing/2014/main" id="{49EFF208-8ABA-F558-6148-3D0B8E4981AB}"/>
              </a:ext>
            </a:extLst>
          </p:cNvPr>
          <p:cNvSpPr>
            <a:spLocks noGrp="1"/>
          </p:cNvSpPr>
          <p:nvPr>
            <p:ph type="body" sz="quarter" idx="15"/>
          </p:nvPr>
        </p:nvSpPr>
        <p:spPr>
          <a:xfrm>
            <a:off x="728854" y="5105280"/>
            <a:ext cx="4803364" cy="1028173"/>
          </a:xfrm>
        </p:spPr>
        <p:txBody>
          <a:bodyPr/>
          <a:lstStyle/>
          <a:p>
            <a:r>
              <a:rPr lang="de-DE" dirty="0"/>
              <a:t>Wir sind gespannt auf eure Ergebnisse!</a:t>
            </a:r>
          </a:p>
        </p:txBody>
      </p:sp>
      <p:pic>
        <p:nvPicPr>
          <p:cNvPr id="10" name="Bildplatzhalter 9" descr="Dekoratives Bild. Eine Hand zeigt auf gezeichnete Figuren.">
            <a:extLst>
              <a:ext uri="{FF2B5EF4-FFF2-40B4-BE49-F238E27FC236}">
                <a16:creationId xmlns:a16="http://schemas.microsoft.com/office/drawing/2014/main" id="{E72CAFE5-D6FB-9BBA-6957-AEF85DDABFE2}"/>
              </a:ext>
            </a:extLst>
          </p:cNvPr>
          <p:cNvPicPr>
            <a:picLocks noGrp="1" noChangeAspect="1"/>
          </p:cNvPicPr>
          <p:nvPr>
            <p:ph type="pic" sz="quarter" idx="20"/>
          </p:nvPr>
        </p:nvPicPr>
        <p:blipFill rotWithShape="1">
          <a:blip r:embed="rId3"/>
          <a:srcRect l="10882" t="-10093" r="32845" b="10093"/>
          <a:stretch>
            <a:fillRect/>
          </a:stretch>
        </p:blipFill>
        <p:spPr>
          <a:xfrm>
            <a:off x="6659784" y="-688800"/>
            <a:ext cx="6442071" cy="6442071"/>
          </a:xfrm>
        </p:spPr>
      </p:pic>
      <p:sp>
        <p:nvSpPr>
          <p:cNvPr id="5" name="Foliennummernplatzhalter 4">
            <a:extLst>
              <a:ext uri="{FF2B5EF4-FFF2-40B4-BE49-F238E27FC236}">
                <a16:creationId xmlns:a16="http://schemas.microsoft.com/office/drawing/2014/main" id="{58905125-FCC9-C024-3602-A3E2C0F47661}"/>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61FE1DF2-B170-47DC-8B6A-E09896EA39CB}" type="slidenum">
              <a:rPr lang="de-DE" smtClean="0"/>
              <a:pPr>
                <a:defRPr/>
              </a:pPr>
              <a:t>13</a:t>
            </a:fld>
            <a:endParaRPr lang="de-DE" dirty="0"/>
          </a:p>
        </p:txBody>
      </p:sp>
    </p:spTree>
    <p:extLst>
      <p:ext uri="{BB962C8B-B14F-4D97-AF65-F5344CB8AC3E}">
        <p14:creationId xmlns:p14="http://schemas.microsoft.com/office/powerpoint/2010/main" val="224120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EA907-97F2-DFE7-1DA2-173422C6BA9F}"/>
              </a:ext>
            </a:extLst>
          </p:cNvPr>
          <p:cNvSpPr>
            <a:spLocks noGrp="1"/>
          </p:cNvSpPr>
          <p:nvPr>
            <p:ph type="title"/>
          </p:nvPr>
        </p:nvSpPr>
        <p:spPr/>
        <p:txBody>
          <a:bodyPr/>
          <a:lstStyle/>
          <a:p>
            <a:r>
              <a:rPr lang="de-DE" dirty="0"/>
              <a:t>Forderungen der Verbraucherzentrale </a:t>
            </a:r>
          </a:p>
        </p:txBody>
      </p:sp>
      <p:pic>
        <p:nvPicPr>
          <p:cNvPr id="7" name="Bildplatzhalter 6" descr="Der vzbv fordert die ambitionierte Umsetzung des europäischen, Lieferkettengesetzes in nationales Recht,     die rechtsverbindliche Verankerung von Sorgfaltspflichten aller Unternehmen in der gesamten Lieferkette und nicht nur für direkte Zulieferer, eine zivilrechtliche Haftung bei Verstößen gegen das Gesetz, den Einbezug von umweltbezogener Sorgfalt.">
            <a:extLst>
              <a:ext uri="{FF2B5EF4-FFF2-40B4-BE49-F238E27FC236}">
                <a16:creationId xmlns:a16="http://schemas.microsoft.com/office/drawing/2014/main" id="{A7BB5C0F-C1E1-63F9-61C2-6A763CA3108A}"/>
              </a:ext>
            </a:extLst>
          </p:cNvPr>
          <p:cNvPicPr>
            <a:picLocks noGrp="1" noChangeAspect="1"/>
          </p:cNvPicPr>
          <p:nvPr>
            <p:ph type="pic" sz="quarter" idx="10"/>
          </p:nvPr>
        </p:nvPicPr>
        <p:blipFill rotWithShape="1">
          <a:blip r:embed="rId3"/>
          <a:srcRect l="1205" t="48521" r="1852" b="6864"/>
          <a:stretch>
            <a:fillRect/>
          </a:stretch>
        </p:blipFill>
        <p:spPr bwMode="auto">
          <a:xfrm>
            <a:off x="186266" y="3115732"/>
            <a:ext cx="11819467" cy="3059290"/>
          </a:xfrm>
          <a:prstGeom prst="rect">
            <a:avLst/>
          </a:prstGeom>
          <a:solidFill>
            <a:srgbClr val="57565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a:extLst>
              <a:ext uri="{FF2B5EF4-FFF2-40B4-BE49-F238E27FC236}">
                <a16:creationId xmlns:a16="http://schemas.microsoft.com/office/drawing/2014/main" id="{BFD5F741-297A-09FF-D527-B8D32A7A6660}"/>
              </a:ext>
              <a:ext uri="{C183D7F6-B498-43B3-948B-1728B52AA6E4}">
                <adec:decorative xmlns:adec="http://schemas.microsoft.com/office/drawing/2017/decorative" val="1"/>
              </a:ext>
            </a:extLst>
          </p:cNvPr>
          <p:cNvSpPr>
            <a:spLocks noGrp="1"/>
          </p:cNvSpPr>
          <p:nvPr>
            <p:ph type="ftr" sz="quarter" idx="16"/>
          </p:nvPr>
        </p:nvSpPr>
        <p:spPr/>
        <p:txBody>
          <a:bodyPr/>
          <a:lstStyle/>
          <a:p>
            <a:pPr>
              <a:lnSpc>
                <a:spcPct val="90000"/>
              </a:lnSpc>
              <a:spcAft>
                <a:spcPts val="600"/>
              </a:spcAft>
              <a:defRPr/>
            </a:pPr>
            <a:r>
              <a:rPr lang="de-DE" dirty="0"/>
              <a:t>Style mit Haltung</a:t>
            </a:r>
          </a:p>
        </p:txBody>
      </p:sp>
      <p:sp>
        <p:nvSpPr>
          <p:cNvPr id="5" name="Foliennummernplatzhalter 4">
            <a:extLst>
              <a:ext uri="{FF2B5EF4-FFF2-40B4-BE49-F238E27FC236}">
                <a16:creationId xmlns:a16="http://schemas.microsoft.com/office/drawing/2014/main" id="{BED9B6AB-5DAA-4F48-D2FE-4895A008708B}"/>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C8C581B8-E11B-4CB8-B306-6AAAFE66ACA6}" type="slidenum">
              <a:rPr lang="de-DE" smtClean="0"/>
              <a:pPr>
                <a:defRPr/>
              </a:pPr>
              <a:t>14</a:t>
            </a:fld>
            <a:endParaRPr lang="de-DE" dirty="0"/>
          </a:p>
        </p:txBody>
      </p:sp>
    </p:spTree>
    <p:extLst>
      <p:ext uri="{BB962C8B-B14F-4D97-AF65-F5344CB8AC3E}">
        <p14:creationId xmlns:p14="http://schemas.microsoft.com/office/powerpoint/2010/main" val="456273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0796A-C51E-E5CC-3039-67B382ACF12D}"/>
              </a:ext>
            </a:extLst>
          </p:cNvPr>
          <p:cNvSpPr>
            <a:spLocks noGrp="1"/>
          </p:cNvSpPr>
          <p:nvPr>
            <p:ph type="title"/>
          </p:nvPr>
        </p:nvSpPr>
        <p:spPr>
          <a:xfrm>
            <a:off x="2772000" y="2481967"/>
            <a:ext cx="8250904" cy="2520000"/>
          </a:xfrm>
        </p:spPr>
        <p:txBody>
          <a:bodyPr/>
          <a:lstStyle/>
          <a:p>
            <a:r>
              <a:rPr lang="de-DE" dirty="0"/>
              <a:t>Was können wir tun?</a:t>
            </a:r>
          </a:p>
        </p:txBody>
      </p:sp>
      <p:sp>
        <p:nvSpPr>
          <p:cNvPr id="3" name="Textplatzhalter 2">
            <a:extLst>
              <a:ext uri="{FF2B5EF4-FFF2-40B4-BE49-F238E27FC236}">
                <a16:creationId xmlns:a16="http://schemas.microsoft.com/office/drawing/2014/main" id="{17F10B56-89BD-2380-C563-819ABDEDDE98}"/>
              </a:ext>
            </a:extLst>
          </p:cNvPr>
          <p:cNvSpPr>
            <a:spLocks noGrp="1"/>
          </p:cNvSpPr>
          <p:nvPr>
            <p:ph type="body" sz="quarter" idx="4294967295"/>
          </p:nvPr>
        </p:nvSpPr>
        <p:spPr>
          <a:xfrm>
            <a:off x="2772000" y="4282782"/>
            <a:ext cx="7060489" cy="1008063"/>
          </a:xfrm>
        </p:spPr>
        <p:txBody>
          <a:bodyPr/>
          <a:lstStyle/>
          <a:p>
            <a:pPr marL="0" indent="0">
              <a:buNone/>
            </a:pPr>
            <a:r>
              <a:rPr lang="de-DE" dirty="0">
                <a:solidFill>
                  <a:schemeClr val="bg1"/>
                </a:solidFill>
              </a:rPr>
              <a:t>Um unseren Kleidungskonsum nachhaltig zu gestalten, können wir auf Textil-Siegel achten sowie auf Second-Hand und Upcycling umstellen.</a:t>
            </a:r>
          </a:p>
        </p:txBody>
      </p:sp>
    </p:spTree>
    <p:extLst>
      <p:ext uri="{BB962C8B-B14F-4D97-AF65-F5344CB8AC3E}">
        <p14:creationId xmlns:p14="http://schemas.microsoft.com/office/powerpoint/2010/main" val="404689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1844D-7C09-8896-370E-42D987711990}"/>
              </a:ext>
            </a:extLst>
          </p:cNvPr>
          <p:cNvSpPr>
            <a:spLocks noGrp="1"/>
          </p:cNvSpPr>
          <p:nvPr>
            <p:ph type="title"/>
          </p:nvPr>
        </p:nvSpPr>
        <p:spPr>
          <a:xfrm>
            <a:off x="682166" y="2052000"/>
            <a:ext cx="6877833" cy="763712"/>
          </a:xfrm>
        </p:spPr>
        <p:txBody>
          <a:bodyPr/>
          <a:lstStyle/>
          <a:p>
            <a:r>
              <a:rPr lang="de-DE" dirty="0">
                <a:solidFill>
                  <a:schemeClr val="tx2"/>
                </a:solidFill>
              </a:rPr>
              <a:t>Ich mache es in meinem Stil!</a:t>
            </a:r>
          </a:p>
        </p:txBody>
      </p:sp>
      <p:pic>
        <p:nvPicPr>
          <p:cNvPr id="15" name="Bildplatzhalter 14" descr="Icon für einen zu lesenden Text.">
            <a:extLst>
              <a:ext uri="{FF2B5EF4-FFF2-40B4-BE49-F238E27FC236}">
                <a16:creationId xmlns:a16="http://schemas.microsoft.com/office/drawing/2014/main" id="{1CE362C7-C859-2CCD-C320-1224BD00F446}"/>
              </a:ext>
            </a:extLst>
          </p:cNvPr>
          <p:cNvPicPr>
            <a:picLocks noGrp="1" noChangeAspect="1"/>
          </p:cNvPicPr>
          <p:nvPr>
            <p:ph type="pic" sz="quarter" idx="34"/>
          </p:nvPr>
        </p:nvPicPr>
        <p:blipFill>
          <a:blip r:embed="rId3"/>
          <a:srcRect/>
          <a:stretch>
            <a:fillRect/>
          </a:stretch>
        </p:blipFill>
        <p:spPr/>
      </p:pic>
      <p:sp>
        <p:nvSpPr>
          <p:cNvPr id="4" name="Textplatzhalter 3">
            <a:extLst>
              <a:ext uri="{FF2B5EF4-FFF2-40B4-BE49-F238E27FC236}">
                <a16:creationId xmlns:a16="http://schemas.microsoft.com/office/drawing/2014/main" id="{5784B649-CE4D-AEAB-0F49-0DBA07BA9D97}"/>
              </a:ext>
            </a:extLst>
          </p:cNvPr>
          <p:cNvSpPr>
            <a:spLocks noGrp="1"/>
          </p:cNvSpPr>
          <p:nvPr>
            <p:ph type="body" sz="quarter" idx="26"/>
          </p:nvPr>
        </p:nvSpPr>
        <p:spPr/>
        <p:txBody>
          <a:bodyPr/>
          <a:lstStyle/>
          <a:p>
            <a:r>
              <a:rPr lang="de-DE" dirty="0"/>
              <a:t>Ich schaue genauer auf </a:t>
            </a:r>
            <a:r>
              <a:rPr lang="de-DE" b="1" dirty="0"/>
              <a:t>Textil-Siegel</a:t>
            </a:r>
            <a:r>
              <a:rPr lang="de-DE" dirty="0"/>
              <a:t>.</a:t>
            </a:r>
          </a:p>
        </p:txBody>
      </p:sp>
      <p:pic>
        <p:nvPicPr>
          <p:cNvPr id="21" name="Bildplatzhalter 20" descr="Icon mit Herz.">
            <a:extLst>
              <a:ext uri="{FF2B5EF4-FFF2-40B4-BE49-F238E27FC236}">
                <a16:creationId xmlns:a16="http://schemas.microsoft.com/office/drawing/2014/main" id="{011DAD61-7353-D677-1F3D-0094E06C1052}"/>
              </a:ext>
            </a:extLst>
          </p:cNvPr>
          <p:cNvPicPr>
            <a:picLocks noGrp="1" noChangeAspect="1"/>
          </p:cNvPicPr>
          <p:nvPr>
            <p:ph type="pic" sz="quarter" idx="36"/>
          </p:nvPr>
        </p:nvPicPr>
        <p:blipFill>
          <a:blip r:embed="rId4"/>
          <a:srcRect t="73" b="73"/>
          <a:stretch>
            <a:fillRect/>
          </a:stretch>
        </p:blipFill>
        <p:spPr/>
      </p:pic>
      <p:sp>
        <p:nvSpPr>
          <p:cNvPr id="6" name="Textplatzhalter 5">
            <a:extLst>
              <a:ext uri="{FF2B5EF4-FFF2-40B4-BE49-F238E27FC236}">
                <a16:creationId xmlns:a16="http://schemas.microsoft.com/office/drawing/2014/main" id="{65FB4279-B488-97EA-CFA4-4C4AF0417E15}"/>
              </a:ext>
            </a:extLst>
          </p:cNvPr>
          <p:cNvSpPr>
            <a:spLocks noGrp="1"/>
          </p:cNvSpPr>
          <p:nvPr>
            <p:ph type="body" sz="quarter" idx="30"/>
          </p:nvPr>
        </p:nvSpPr>
        <p:spPr/>
        <p:txBody>
          <a:bodyPr/>
          <a:lstStyle/>
          <a:p>
            <a:r>
              <a:rPr lang="de-DE" dirty="0"/>
              <a:t>Ich gebe Kleidung eine </a:t>
            </a:r>
            <a:r>
              <a:rPr lang="de-DE" b="1" dirty="0"/>
              <a:t>zweite Chance</a:t>
            </a:r>
            <a:r>
              <a:rPr lang="de-DE" dirty="0"/>
              <a:t> (Second-Hand, Upcycling).</a:t>
            </a:r>
          </a:p>
        </p:txBody>
      </p:sp>
      <p:pic>
        <p:nvPicPr>
          <p:cNvPr id="23" name="Bildplatzhalter 22" descr="Icon für Blatt und Stift mit Notizen.">
            <a:extLst>
              <a:ext uri="{FF2B5EF4-FFF2-40B4-BE49-F238E27FC236}">
                <a16:creationId xmlns:a16="http://schemas.microsoft.com/office/drawing/2014/main" id="{B9ED0BC6-7FB0-237E-7E06-589BFAD481CF}"/>
              </a:ext>
            </a:extLst>
          </p:cNvPr>
          <p:cNvPicPr>
            <a:picLocks noGrp="1" noChangeAspect="1"/>
          </p:cNvPicPr>
          <p:nvPr>
            <p:ph type="pic" sz="quarter" idx="35"/>
          </p:nvPr>
        </p:nvPicPr>
        <p:blipFill>
          <a:blip r:embed="rId5"/>
          <a:srcRect/>
          <a:stretch>
            <a:fillRect/>
          </a:stretch>
        </p:blipFill>
        <p:spPr/>
      </p:pic>
      <p:sp>
        <p:nvSpPr>
          <p:cNvPr id="8" name="Textplatzhalter 7">
            <a:extLst>
              <a:ext uri="{FF2B5EF4-FFF2-40B4-BE49-F238E27FC236}">
                <a16:creationId xmlns:a16="http://schemas.microsoft.com/office/drawing/2014/main" id="{FBF9AF8E-3AF8-4D75-E4F0-41B77213ABCA}"/>
              </a:ext>
            </a:extLst>
          </p:cNvPr>
          <p:cNvSpPr>
            <a:spLocks noGrp="1"/>
          </p:cNvSpPr>
          <p:nvPr>
            <p:ph type="body" sz="quarter" idx="31"/>
          </p:nvPr>
        </p:nvSpPr>
        <p:spPr/>
        <p:txBody>
          <a:bodyPr/>
          <a:lstStyle/>
          <a:p>
            <a:r>
              <a:rPr lang="de-DE" dirty="0"/>
              <a:t>Ich prüfe meinen Stil und meinen </a:t>
            </a:r>
            <a:r>
              <a:rPr lang="de-DE" b="1" dirty="0"/>
              <a:t>Kleidungskonsum</a:t>
            </a:r>
            <a:r>
              <a:rPr lang="de-DE" dirty="0"/>
              <a:t>. </a:t>
            </a:r>
          </a:p>
        </p:txBody>
      </p:sp>
      <p:sp>
        <p:nvSpPr>
          <p:cNvPr id="9" name="Fußzeilenplatzhalter 8">
            <a:extLst>
              <a:ext uri="{FF2B5EF4-FFF2-40B4-BE49-F238E27FC236}">
                <a16:creationId xmlns:a16="http://schemas.microsoft.com/office/drawing/2014/main" id="{1B0E4EA0-B694-57F5-B033-BFA06FF9B423}"/>
              </a:ext>
              <a:ext uri="{C183D7F6-B498-43B3-948B-1728B52AA6E4}">
                <adec:decorative xmlns:adec="http://schemas.microsoft.com/office/drawing/2017/decorative" val="1"/>
              </a:ext>
            </a:extLst>
          </p:cNvPr>
          <p:cNvSpPr>
            <a:spLocks noGrp="1"/>
          </p:cNvSpPr>
          <p:nvPr>
            <p:ph type="ftr" sz="quarter" idx="37"/>
          </p:nvPr>
        </p:nvSpPr>
        <p:spPr/>
        <p:txBody>
          <a:bodyPr/>
          <a:lstStyle/>
          <a:p>
            <a:pPr>
              <a:lnSpc>
                <a:spcPct val="90000"/>
              </a:lnSpc>
              <a:spcAft>
                <a:spcPts val="600"/>
              </a:spcAft>
              <a:defRPr/>
            </a:pPr>
            <a:r>
              <a:rPr lang="de-DE" dirty="0"/>
              <a:t>Style mit Haltung</a:t>
            </a:r>
          </a:p>
        </p:txBody>
      </p:sp>
      <p:sp>
        <p:nvSpPr>
          <p:cNvPr id="10" name="Foliennummernplatzhalter 9">
            <a:extLst>
              <a:ext uri="{FF2B5EF4-FFF2-40B4-BE49-F238E27FC236}">
                <a16:creationId xmlns:a16="http://schemas.microsoft.com/office/drawing/2014/main" id="{BD7A7826-1CDD-D39E-A632-5186EE529CEC}"/>
              </a:ext>
              <a:ext uri="{C183D7F6-B498-43B3-948B-1728B52AA6E4}">
                <adec:decorative xmlns:adec="http://schemas.microsoft.com/office/drawing/2017/decorative" val="1"/>
              </a:ext>
            </a:extLst>
          </p:cNvPr>
          <p:cNvSpPr>
            <a:spLocks noGrp="1"/>
          </p:cNvSpPr>
          <p:nvPr>
            <p:ph type="sldNum" sz="quarter" idx="38"/>
          </p:nvPr>
        </p:nvSpPr>
        <p:spPr/>
        <p:txBody>
          <a:bodyPr/>
          <a:lstStyle/>
          <a:p>
            <a:pPr>
              <a:defRPr/>
            </a:pPr>
            <a:fld id="{21F178CC-692F-425A-8124-A97DC1F2B1CA}" type="slidenum">
              <a:rPr lang="de-DE" smtClean="0"/>
              <a:pPr>
                <a:defRPr/>
              </a:pPr>
              <a:t>16</a:t>
            </a:fld>
            <a:endParaRPr lang="de-DE" dirty="0"/>
          </a:p>
        </p:txBody>
      </p:sp>
    </p:spTree>
    <p:extLst>
      <p:ext uri="{BB962C8B-B14F-4D97-AF65-F5344CB8AC3E}">
        <p14:creationId xmlns:p14="http://schemas.microsoft.com/office/powerpoint/2010/main" val="6459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5169B-C4DC-5347-5F42-31060C4D568C}"/>
              </a:ext>
            </a:extLst>
          </p:cNvPr>
          <p:cNvSpPr>
            <a:spLocks noGrp="1"/>
          </p:cNvSpPr>
          <p:nvPr>
            <p:ph type="title"/>
          </p:nvPr>
        </p:nvSpPr>
        <p:spPr/>
        <p:txBody>
          <a:bodyPr/>
          <a:lstStyle/>
          <a:p>
            <a:r>
              <a:rPr lang="de-DE" dirty="0"/>
              <a:t>Wählt das für euch passende Thema aus!</a:t>
            </a:r>
          </a:p>
        </p:txBody>
      </p:sp>
    </p:spTree>
    <p:extLst>
      <p:ext uri="{BB962C8B-B14F-4D97-AF65-F5344CB8AC3E}">
        <p14:creationId xmlns:p14="http://schemas.microsoft.com/office/powerpoint/2010/main" val="162457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3B4F3-1DBE-B8FA-9EC6-AF92A85BF40F}"/>
              </a:ext>
            </a:extLst>
          </p:cNvPr>
          <p:cNvSpPr>
            <a:spLocks noGrp="1"/>
          </p:cNvSpPr>
          <p:nvPr>
            <p:ph type="title"/>
          </p:nvPr>
        </p:nvSpPr>
        <p:spPr/>
        <p:txBody>
          <a:bodyPr/>
          <a:lstStyle/>
          <a:p>
            <a:r>
              <a:rPr lang="de-DE" dirty="0">
                <a:solidFill>
                  <a:schemeClr val="tx2"/>
                </a:solidFill>
              </a:rPr>
              <a:t>Der individuelle Stile-Check</a:t>
            </a:r>
          </a:p>
        </p:txBody>
      </p:sp>
      <p:sp>
        <p:nvSpPr>
          <p:cNvPr id="5" name="Textplatzhalter 4">
            <a:extLst>
              <a:ext uri="{FF2B5EF4-FFF2-40B4-BE49-F238E27FC236}">
                <a16:creationId xmlns:a16="http://schemas.microsoft.com/office/drawing/2014/main" id="{8492C965-91CD-023D-3A4B-F73E9E105A7A}"/>
              </a:ext>
            </a:extLst>
          </p:cNvPr>
          <p:cNvSpPr>
            <a:spLocks noGrp="1"/>
          </p:cNvSpPr>
          <p:nvPr>
            <p:ph type="body" sz="quarter" idx="15"/>
          </p:nvPr>
        </p:nvSpPr>
        <p:spPr/>
        <p:txBody>
          <a:bodyPr/>
          <a:lstStyle/>
          <a:p>
            <a:r>
              <a:rPr lang="de-DE" dirty="0"/>
              <a:t>Nehmt euch das </a:t>
            </a:r>
            <a:r>
              <a:rPr lang="de-DE" b="1" dirty="0"/>
              <a:t>Arbeitsblatt</a:t>
            </a:r>
            <a:r>
              <a:rPr lang="de-DE" dirty="0"/>
              <a:t> „Welcher Style passt zu dir?“ zur Hand und </a:t>
            </a:r>
            <a:r>
              <a:rPr lang="de-DE" b="1" dirty="0"/>
              <a:t>bearbeitet</a:t>
            </a:r>
            <a:r>
              <a:rPr lang="de-DE" dirty="0"/>
              <a:t> dieses.</a:t>
            </a:r>
          </a:p>
          <a:p>
            <a:endParaRPr lang="de-DE" dirty="0"/>
          </a:p>
        </p:txBody>
      </p:sp>
      <p:pic>
        <p:nvPicPr>
          <p:cNvPr id="7" name="Grafik 6" descr="Abbildung des auszufüllenden Fragebogens.">
            <a:extLst>
              <a:ext uri="{FF2B5EF4-FFF2-40B4-BE49-F238E27FC236}">
                <a16:creationId xmlns:a16="http://schemas.microsoft.com/office/drawing/2014/main" id="{37AF5B76-BAFD-673C-217D-4E084472A2F4}"/>
              </a:ext>
            </a:extLst>
          </p:cNvPr>
          <p:cNvPicPr>
            <a:picLocks noChangeAspect="1"/>
          </p:cNvPicPr>
          <p:nvPr/>
        </p:nvPicPr>
        <p:blipFill>
          <a:blip r:embed="rId3"/>
          <a:srcRect l="21833" t="22519" r="21416" b="7886"/>
          <a:stretch>
            <a:fillRect/>
          </a:stretch>
        </p:blipFill>
        <p:spPr>
          <a:xfrm>
            <a:off x="6094168" y="1549409"/>
            <a:ext cx="5550430" cy="3828836"/>
          </a:xfrm>
          <a:prstGeom prst="rect">
            <a:avLst/>
          </a:prstGeom>
        </p:spPr>
      </p:pic>
      <p:sp>
        <p:nvSpPr>
          <p:cNvPr id="6" name="Textfeld 5">
            <a:extLst>
              <a:ext uri="{FF2B5EF4-FFF2-40B4-BE49-F238E27FC236}">
                <a16:creationId xmlns:a16="http://schemas.microsoft.com/office/drawing/2014/main" id="{293F6AD8-B481-973D-C273-7280CDF00E42}"/>
              </a:ext>
            </a:extLst>
          </p:cNvPr>
          <p:cNvSpPr txBox="1"/>
          <p:nvPr/>
        </p:nvSpPr>
        <p:spPr>
          <a:xfrm>
            <a:off x="6159202" y="5671211"/>
            <a:ext cx="5348798" cy="400110"/>
          </a:xfrm>
          <a:prstGeom prst="rect">
            <a:avLst/>
          </a:prstGeom>
          <a:noFill/>
        </p:spPr>
        <p:txBody>
          <a:bodyPr wrap="square">
            <a:spAutoFit/>
          </a:bodyPr>
          <a:lstStyle/>
          <a:p>
            <a:r>
              <a:rPr lang="de-DE" sz="1000" dirty="0"/>
              <a:t>Quelle</a:t>
            </a:r>
            <a:r>
              <a:rPr lang="de-DE" sz="1000" dirty="0">
                <a:hlinkClick r:id="rId4"/>
              </a:rPr>
              <a:t>: </a:t>
            </a:r>
            <a:r>
              <a:rPr lang="de-DE" sz="1000" i="1" dirty="0">
                <a:hlinkClick r:id="rId4"/>
              </a:rPr>
              <a:t>www.verbraucherzentrale-rlp.de/sites/default/files/2022-03/vz_unterrichtsmaterial-textilien_2022_final.pdf</a:t>
            </a:r>
            <a:endParaRPr lang="de-DE" sz="1000" i="1" dirty="0"/>
          </a:p>
        </p:txBody>
      </p:sp>
      <p:sp>
        <p:nvSpPr>
          <p:cNvPr id="3" name="Fußzeilenplatzhalter 2">
            <a:extLst>
              <a:ext uri="{FF2B5EF4-FFF2-40B4-BE49-F238E27FC236}">
                <a16:creationId xmlns:a16="http://schemas.microsoft.com/office/drawing/2014/main" id="{3A5CF0BB-A0FC-8346-F6A5-5868F6DE1913}"/>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dirty="0"/>
              <a:t>Style mit Haltung</a:t>
            </a:r>
          </a:p>
        </p:txBody>
      </p:sp>
      <p:sp>
        <p:nvSpPr>
          <p:cNvPr id="4" name="Foliennummernplatzhalter 3">
            <a:extLst>
              <a:ext uri="{FF2B5EF4-FFF2-40B4-BE49-F238E27FC236}">
                <a16:creationId xmlns:a16="http://schemas.microsoft.com/office/drawing/2014/main" id="{78DE04BC-525F-8A6B-9036-DAA5546EAAC3}"/>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D00E3744-E8F7-421C-B152-2AE9695367A3}" type="slidenum">
              <a:rPr lang="de-DE" smtClean="0"/>
              <a:pPr>
                <a:defRPr/>
              </a:pPr>
              <a:t>18</a:t>
            </a:fld>
            <a:endParaRPr lang="de-DE" dirty="0"/>
          </a:p>
        </p:txBody>
      </p:sp>
    </p:spTree>
    <p:extLst>
      <p:ext uri="{BB962C8B-B14F-4D97-AF65-F5344CB8AC3E}">
        <p14:creationId xmlns:p14="http://schemas.microsoft.com/office/powerpoint/2010/main" val="2922818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0E8CB-9EE5-5140-8E32-CB562BD2A7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08B51C-9D2F-6C95-8520-C5D28E167FF5}"/>
              </a:ext>
            </a:extLst>
          </p:cNvPr>
          <p:cNvSpPr>
            <a:spLocks noGrp="1"/>
          </p:cNvSpPr>
          <p:nvPr>
            <p:ph type="title"/>
          </p:nvPr>
        </p:nvSpPr>
        <p:spPr>
          <a:xfrm>
            <a:off x="682167" y="2052000"/>
            <a:ext cx="8558652" cy="394176"/>
          </a:xfrm>
        </p:spPr>
        <p:txBody>
          <a:bodyPr/>
          <a:lstStyle/>
          <a:p>
            <a:r>
              <a:rPr lang="de-DE" dirty="0">
                <a:solidFill>
                  <a:schemeClr val="tx2"/>
                </a:solidFill>
              </a:rPr>
              <a:t>Kleidung aus zweiter Hand - Aufgabenstellung</a:t>
            </a:r>
          </a:p>
        </p:txBody>
      </p:sp>
      <p:sp>
        <p:nvSpPr>
          <p:cNvPr id="5" name="Textplatzhalter 4">
            <a:extLst>
              <a:ext uri="{FF2B5EF4-FFF2-40B4-BE49-F238E27FC236}">
                <a16:creationId xmlns:a16="http://schemas.microsoft.com/office/drawing/2014/main" id="{E860200D-3BD5-E079-86AA-0932FC30789E}"/>
              </a:ext>
            </a:extLst>
          </p:cNvPr>
          <p:cNvSpPr>
            <a:spLocks noGrp="1"/>
          </p:cNvSpPr>
          <p:nvPr>
            <p:ph type="body" sz="quarter" idx="18"/>
          </p:nvPr>
        </p:nvSpPr>
        <p:spPr>
          <a:xfrm>
            <a:off x="682625" y="2700000"/>
            <a:ext cx="10780713" cy="3240000"/>
          </a:xfrm>
        </p:spPr>
        <p:txBody>
          <a:bodyPr/>
          <a:lstStyle/>
          <a:p>
            <a:pPr marL="342900" indent="-342900">
              <a:buFont typeface="+mj-lt"/>
              <a:buAutoNum type="arabicPeriod"/>
            </a:pPr>
            <a:r>
              <a:rPr lang="de-DE" dirty="0"/>
              <a:t>Lest euch den </a:t>
            </a:r>
            <a:r>
              <a:rPr lang="de-DE" b="1" dirty="0"/>
              <a:t>nachstehenden Text </a:t>
            </a:r>
            <a:r>
              <a:rPr lang="de-DE" dirty="0"/>
              <a:t>durch und informiert euch über weitere Quellen im Checker-Space.</a:t>
            </a:r>
          </a:p>
          <a:p>
            <a:pPr marL="342900" indent="-342900">
              <a:buFont typeface="+mj-lt"/>
              <a:buAutoNum type="arabicPeriod"/>
            </a:pPr>
            <a:r>
              <a:rPr lang="de-DE" dirty="0"/>
              <a:t>Tauscht euch anschließend aus und diskutiert folgende Fragen:</a:t>
            </a:r>
          </a:p>
          <a:p>
            <a:pPr lvl="1"/>
            <a:r>
              <a:rPr lang="de-DE" dirty="0"/>
              <a:t>Wie steht ihr selbst zu Secondhand? Kauft ihr Kleidung im Secondhand? Verkauft ihr selbst Kleidung?</a:t>
            </a:r>
          </a:p>
          <a:p>
            <a:pPr lvl="1"/>
            <a:r>
              <a:rPr lang="de-DE" dirty="0"/>
              <a:t>Wie schätzt ihr die positiven und negativen Seiten von Secondhand ein?</a:t>
            </a:r>
          </a:p>
        </p:txBody>
      </p:sp>
      <p:sp>
        <p:nvSpPr>
          <p:cNvPr id="3" name="Fußzeilenplatzhalter 2">
            <a:extLst>
              <a:ext uri="{FF2B5EF4-FFF2-40B4-BE49-F238E27FC236}">
                <a16:creationId xmlns:a16="http://schemas.microsoft.com/office/drawing/2014/main" id="{8989E89A-66B6-BAED-F5E9-A01FA6ECB939}"/>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Style mit Haltung</a:t>
            </a:r>
          </a:p>
        </p:txBody>
      </p:sp>
      <p:sp>
        <p:nvSpPr>
          <p:cNvPr id="4" name="Foliennummernplatzhalter 3">
            <a:extLst>
              <a:ext uri="{FF2B5EF4-FFF2-40B4-BE49-F238E27FC236}">
                <a16:creationId xmlns:a16="http://schemas.microsoft.com/office/drawing/2014/main" id="{A4307F9B-63F9-9338-AAB0-F8326636B57C}"/>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19</a:t>
            </a:fld>
            <a:endParaRPr lang="de-DE" dirty="0"/>
          </a:p>
        </p:txBody>
      </p:sp>
    </p:spTree>
    <p:extLst>
      <p:ext uri="{BB962C8B-B14F-4D97-AF65-F5344CB8AC3E}">
        <p14:creationId xmlns:p14="http://schemas.microsoft.com/office/powerpoint/2010/main" val="345800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2">
            <a:extLst>
              <a:ext uri="{FF2B5EF4-FFF2-40B4-BE49-F238E27FC236}">
                <a16:creationId xmlns:a16="http://schemas.microsoft.com/office/drawing/2014/main" id="{072BDE93-4DE5-8EFE-358F-8F6A700DA83D}"/>
              </a:ext>
            </a:extLst>
          </p:cNvPr>
          <p:cNvSpPr>
            <a:spLocks noGrp="1" noChangeArrowheads="1"/>
          </p:cNvSpPr>
          <p:nvPr>
            <p:ph type="title"/>
          </p:nvPr>
        </p:nvSpPr>
        <p:spPr>
          <a:xfrm>
            <a:off x="682167" y="2052000"/>
            <a:ext cx="7019532" cy="756000"/>
          </a:xfrm>
        </p:spPr>
        <p:txBody>
          <a:bodyPr/>
          <a:lstStyle/>
          <a:p>
            <a:r>
              <a:rPr lang="de-DE" altLang="en-US" dirty="0"/>
              <a:t>Womit wir uns heute beschäftigen…</a:t>
            </a:r>
          </a:p>
        </p:txBody>
      </p:sp>
      <p:sp>
        <p:nvSpPr>
          <p:cNvPr id="47107" name="Textplatzhalter 4">
            <a:extLst>
              <a:ext uri="{FF2B5EF4-FFF2-40B4-BE49-F238E27FC236}">
                <a16:creationId xmlns:a16="http://schemas.microsoft.com/office/drawing/2014/main" id="{B10FE206-B07E-9271-00D4-D872D13E64E2}"/>
              </a:ext>
            </a:extLst>
          </p:cNvPr>
          <p:cNvSpPr>
            <a:spLocks noGrp="1" noChangeArrowheads="1"/>
          </p:cNvSpPr>
          <p:nvPr>
            <p:ph type="body" sz="quarter" idx="15"/>
          </p:nvPr>
        </p:nvSpPr>
        <p:spPr>
          <a:xfrm>
            <a:off x="683999" y="3060000"/>
            <a:ext cx="8686243" cy="2880000"/>
          </a:xfrm>
        </p:spPr>
        <p:txBody>
          <a:bodyPr>
            <a:normAutofit/>
          </a:bodyPr>
          <a:lstStyle/>
          <a:p>
            <a:pPr marL="285750" indent="-285750">
              <a:spcBef>
                <a:spcPct val="0"/>
              </a:spcBef>
              <a:buFont typeface="Arial" panose="020B0604020202020204" pitchFamily="34" charset="0"/>
              <a:buChar char="•"/>
            </a:pPr>
            <a:r>
              <a:rPr lang="de-DE" altLang="en-US" b="1" dirty="0"/>
              <a:t>Woher kommt unsere Kleidung? </a:t>
            </a:r>
            <a:r>
              <a:rPr lang="de-DE" altLang="en-US" dirty="0"/>
              <a:t>Wir schauen auf die Entstehung und den Lebensweg eines T-Shirts.</a:t>
            </a:r>
          </a:p>
          <a:p>
            <a:pPr marL="285750" indent="-285750">
              <a:spcBef>
                <a:spcPct val="0"/>
              </a:spcBef>
              <a:buFont typeface="Arial" panose="020B0604020202020204" pitchFamily="34" charset="0"/>
              <a:buChar char="•"/>
            </a:pPr>
            <a:r>
              <a:rPr lang="de-DE" altLang="en-US" b="1" dirty="0"/>
              <a:t>Was ist das Lieferkettengesetz? </a:t>
            </a:r>
            <a:r>
              <a:rPr lang="de-DE" altLang="en-US" dirty="0"/>
              <a:t>Wir schauen auf gesetzliche Regelungen in Europa und Deutschland.</a:t>
            </a:r>
          </a:p>
          <a:p>
            <a:pPr marL="285750" indent="-285750">
              <a:spcBef>
                <a:spcPct val="0"/>
              </a:spcBef>
              <a:buFont typeface="Arial" panose="020B0604020202020204" pitchFamily="34" charset="0"/>
              <a:buChar char="•"/>
            </a:pPr>
            <a:r>
              <a:rPr lang="de-DE" altLang="en-US" b="1" dirty="0"/>
              <a:t>Was können wir tun, um unseren Kleidungskonsum nachhaltig zu gestalten?</a:t>
            </a:r>
            <a:r>
              <a:rPr lang="de-DE" altLang="en-US" dirty="0"/>
              <a:t> Wir schauen auf Textil-Siegel, Second-Hand</a:t>
            </a:r>
            <a:r>
              <a:rPr lang="de-DE" altLang="en-US" b="1" dirty="0"/>
              <a:t> </a:t>
            </a:r>
            <a:r>
              <a:rPr lang="de-DE" altLang="en-US" dirty="0"/>
              <a:t>und Upcycling.</a:t>
            </a:r>
          </a:p>
        </p:txBody>
      </p:sp>
      <p:sp>
        <p:nvSpPr>
          <p:cNvPr id="2" name="Fußzeilenplatzhalter 1">
            <a:extLst>
              <a:ext uri="{FF2B5EF4-FFF2-40B4-BE49-F238E27FC236}">
                <a16:creationId xmlns:a16="http://schemas.microsoft.com/office/drawing/2014/main" id="{0721BC09-87ED-D17E-0CE6-CDC6F02678FF}"/>
              </a:ext>
              <a:ext uri="{C183D7F6-B498-43B3-948B-1728B52AA6E4}">
                <adec:decorative xmlns:adec="http://schemas.microsoft.com/office/drawing/2017/decorative" val="1"/>
              </a:ext>
            </a:extLst>
          </p:cNvPr>
          <p:cNvSpPr>
            <a:spLocks noGrp="1"/>
          </p:cNvSpPr>
          <p:nvPr>
            <p:ph type="ftr" sz="quarter" idx="16"/>
          </p:nvPr>
        </p:nvSpPr>
        <p:spPr/>
        <p:txBody>
          <a:bodyPr>
            <a:noAutofit/>
          </a:bodyPr>
          <a:lstStyle/>
          <a:p>
            <a:pPr>
              <a:lnSpc>
                <a:spcPct val="90000"/>
              </a:lnSpc>
              <a:spcAft>
                <a:spcPts val="600"/>
              </a:spcAft>
              <a:defRPr/>
            </a:pPr>
            <a:r>
              <a:rPr lang="de-DE" dirty="0"/>
              <a:t>Style mit Haltung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FF80-6042-276D-692C-A9FDE57020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066A4E-05E8-99A9-8F94-4C2D60E40956}"/>
              </a:ext>
            </a:extLst>
          </p:cNvPr>
          <p:cNvSpPr>
            <a:spLocks noGrp="1"/>
          </p:cNvSpPr>
          <p:nvPr>
            <p:ph type="title"/>
          </p:nvPr>
        </p:nvSpPr>
        <p:spPr>
          <a:xfrm>
            <a:off x="682167" y="2052000"/>
            <a:ext cx="6643791" cy="394176"/>
          </a:xfrm>
        </p:spPr>
        <p:txBody>
          <a:bodyPr/>
          <a:lstStyle/>
          <a:p>
            <a:r>
              <a:rPr lang="de-DE" dirty="0">
                <a:solidFill>
                  <a:schemeClr val="tx2"/>
                </a:solidFill>
              </a:rPr>
              <a:t>Kleidung aus zweiter Hand – Text </a:t>
            </a:r>
          </a:p>
        </p:txBody>
      </p:sp>
      <p:sp>
        <p:nvSpPr>
          <p:cNvPr id="7" name="Textplatzhalter 6">
            <a:extLst>
              <a:ext uri="{FF2B5EF4-FFF2-40B4-BE49-F238E27FC236}">
                <a16:creationId xmlns:a16="http://schemas.microsoft.com/office/drawing/2014/main" id="{AB371DED-2A12-FD7F-592E-F1B51A9CF85D}"/>
              </a:ext>
            </a:extLst>
          </p:cNvPr>
          <p:cNvSpPr>
            <a:spLocks noGrp="1"/>
          </p:cNvSpPr>
          <p:nvPr>
            <p:ph type="body" sz="quarter" idx="18"/>
          </p:nvPr>
        </p:nvSpPr>
        <p:spPr/>
        <p:txBody>
          <a:bodyPr/>
          <a:lstStyle/>
          <a:p>
            <a:r>
              <a:rPr lang="de-DE" dirty="0"/>
              <a:t>Mit </a:t>
            </a:r>
            <a:r>
              <a:rPr lang="de-DE" b="1" dirty="0">
                <a:solidFill>
                  <a:schemeClr val="tx2"/>
                </a:solidFill>
              </a:rPr>
              <a:t>Secondhand</a:t>
            </a:r>
            <a:r>
              <a:rPr lang="de-DE" dirty="0"/>
              <a:t> bekommen Kleidungsstücke, die andere nicht mehr tragen wollen, ein längeres Leben bevor sie endgültig aussortiert werden. Und sie sind oft günstiger als neue Ware. </a:t>
            </a:r>
          </a:p>
          <a:p>
            <a:r>
              <a:rPr lang="de-DE" dirty="0"/>
              <a:t>Das </a:t>
            </a:r>
            <a:r>
              <a:rPr lang="de-DE" b="1" dirty="0"/>
              <a:t>Problem</a:t>
            </a:r>
            <a:r>
              <a:rPr lang="de-DE" dirty="0"/>
              <a:t>: Auf dem Secondhand-Markt wird längst nicht mehr von Privatperson an Privatperson verkauft. Der Verkauf von gebrauchter Kleidung ist zu einem Profi-Geschäft geworden. Aufgrund der immer schlechteren Qualität von Altkleidern ist der Preisdruck aber hoch, was schlechte Arbeitsbedingungen und niedrige Löhnen vor allem im Bereich des Sortierens zur Folge hat. </a:t>
            </a:r>
          </a:p>
          <a:p>
            <a:r>
              <a:rPr lang="de-DE" dirty="0"/>
              <a:t>Ein Umstand, der von den Secondhand-Ketten gerne verschwiegen wird. Hier lohnt es sich, genau hinzuschauen und Geschäftspraktiken zu hinterfragen. Der </a:t>
            </a:r>
            <a:r>
              <a:rPr lang="de-DE" b="1" dirty="0"/>
              <a:t>Secondhand-Ver- und -Einkauf zwischen Privatpersonen </a:t>
            </a:r>
            <a:r>
              <a:rPr lang="de-DE" dirty="0"/>
              <a:t>ist aber auf jeden Fall eine nachhaltige Alternative zum Neukauf. Und das nicht nur auf Kleidungsbörsen oder Flohmärkten: Auch im Internet gibt es mittlerweile Plattformen, auf denen Privatpersonen gebrauchte Kleidung anbieten.</a:t>
            </a:r>
          </a:p>
          <a:p>
            <a:pPr marL="0" indent="0">
              <a:buNone/>
            </a:pPr>
            <a:endParaRPr lang="de-DE" dirty="0"/>
          </a:p>
        </p:txBody>
      </p:sp>
      <p:sp>
        <p:nvSpPr>
          <p:cNvPr id="6" name="Textfeld 5">
            <a:extLst>
              <a:ext uri="{FF2B5EF4-FFF2-40B4-BE49-F238E27FC236}">
                <a16:creationId xmlns:a16="http://schemas.microsoft.com/office/drawing/2014/main" id="{83021568-06D6-FA82-6333-D5C3E77F9D57}"/>
              </a:ext>
            </a:extLst>
          </p:cNvPr>
          <p:cNvSpPr txBox="1"/>
          <p:nvPr/>
        </p:nvSpPr>
        <p:spPr>
          <a:xfrm>
            <a:off x="682167" y="5905922"/>
            <a:ext cx="7735007" cy="246221"/>
          </a:xfrm>
          <a:prstGeom prst="rect">
            <a:avLst/>
          </a:prstGeom>
          <a:noFill/>
        </p:spPr>
        <p:txBody>
          <a:bodyPr wrap="square">
            <a:spAutoFit/>
          </a:bodyPr>
          <a:lstStyle/>
          <a:p>
            <a:r>
              <a:rPr lang="de-DE" sz="1000" dirty="0"/>
              <a:t>Quelle: </a:t>
            </a:r>
            <a:r>
              <a:rPr lang="de-DE" sz="1000" i="1" dirty="0">
                <a:hlinkClick r:id="rId3"/>
              </a:rPr>
              <a:t>www.verbraucherzentrale-rlp.de/sites/default/files/2022-03/vz_unterrichtsmaterial-textilien_2022_final.pdf</a:t>
            </a:r>
            <a:endParaRPr lang="de-DE" sz="1000" i="1" dirty="0"/>
          </a:p>
        </p:txBody>
      </p:sp>
      <p:sp>
        <p:nvSpPr>
          <p:cNvPr id="3" name="Fußzeilenplatzhalter 2">
            <a:extLst>
              <a:ext uri="{FF2B5EF4-FFF2-40B4-BE49-F238E27FC236}">
                <a16:creationId xmlns:a16="http://schemas.microsoft.com/office/drawing/2014/main" id="{1636862B-6375-7888-E2D2-1EE21618DD59}"/>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Style mit Haltung</a:t>
            </a:r>
          </a:p>
        </p:txBody>
      </p:sp>
      <p:sp>
        <p:nvSpPr>
          <p:cNvPr id="4" name="Foliennummernplatzhalter 3">
            <a:extLst>
              <a:ext uri="{FF2B5EF4-FFF2-40B4-BE49-F238E27FC236}">
                <a16:creationId xmlns:a16="http://schemas.microsoft.com/office/drawing/2014/main" id="{27A46FA8-8A24-1205-1921-2537A159D969}"/>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20</a:t>
            </a:fld>
            <a:endParaRPr lang="de-DE" dirty="0"/>
          </a:p>
        </p:txBody>
      </p:sp>
    </p:spTree>
    <p:extLst>
      <p:ext uri="{BB962C8B-B14F-4D97-AF65-F5344CB8AC3E}">
        <p14:creationId xmlns:p14="http://schemas.microsoft.com/office/powerpoint/2010/main" val="309945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35C8A-B0DA-196B-3E01-8A7BFA4FB2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30CC79-EA23-ED1C-6AD8-D796A8AC5274}"/>
              </a:ext>
            </a:extLst>
          </p:cNvPr>
          <p:cNvSpPr>
            <a:spLocks noGrp="1"/>
          </p:cNvSpPr>
          <p:nvPr>
            <p:ph type="title"/>
          </p:nvPr>
        </p:nvSpPr>
        <p:spPr/>
        <p:txBody>
          <a:bodyPr/>
          <a:lstStyle/>
          <a:p>
            <a:r>
              <a:rPr lang="de-DE" dirty="0" err="1">
                <a:solidFill>
                  <a:schemeClr val="tx2"/>
                </a:solidFill>
              </a:rPr>
              <a:t>Capsule</a:t>
            </a:r>
            <a:r>
              <a:rPr lang="de-DE" dirty="0">
                <a:solidFill>
                  <a:schemeClr val="tx2"/>
                </a:solidFill>
              </a:rPr>
              <a:t> </a:t>
            </a:r>
            <a:r>
              <a:rPr lang="de-DE" dirty="0" err="1">
                <a:solidFill>
                  <a:schemeClr val="tx2"/>
                </a:solidFill>
              </a:rPr>
              <a:t>Wardrobe</a:t>
            </a:r>
            <a:r>
              <a:rPr lang="de-DE" dirty="0">
                <a:solidFill>
                  <a:schemeClr val="tx2"/>
                </a:solidFill>
              </a:rPr>
              <a:t> – Aufgabenstellung  </a:t>
            </a:r>
          </a:p>
        </p:txBody>
      </p:sp>
      <p:sp>
        <p:nvSpPr>
          <p:cNvPr id="5" name="Textplatzhalter 4">
            <a:extLst>
              <a:ext uri="{FF2B5EF4-FFF2-40B4-BE49-F238E27FC236}">
                <a16:creationId xmlns:a16="http://schemas.microsoft.com/office/drawing/2014/main" id="{B7FC3F03-7501-20E2-95DA-695B9A6DCDD5}"/>
              </a:ext>
            </a:extLst>
          </p:cNvPr>
          <p:cNvSpPr>
            <a:spLocks noGrp="1"/>
          </p:cNvSpPr>
          <p:nvPr>
            <p:ph type="body" sz="quarter" idx="18"/>
          </p:nvPr>
        </p:nvSpPr>
        <p:spPr>
          <a:xfrm>
            <a:off x="682625" y="2700000"/>
            <a:ext cx="7837431" cy="3240000"/>
          </a:xfrm>
        </p:spPr>
        <p:txBody>
          <a:bodyPr/>
          <a:lstStyle/>
          <a:p>
            <a:r>
              <a:rPr lang="de-DE" dirty="0"/>
              <a:t>Setz euch mit der Idee der </a:t>
            </a:r>
            <a:r>
              <a:rPr lang="de-DE" dirty="0" err="1"/>
              <a:t>Capsule</a:t>
            </a:r>
            <a:r>
              <a:rPr lang="de-DE" dirty="0"/>
              <a:t> </a:t>
            </a:r>
            <a:r>
              <a:rPr lang="de-DE" dirty="0" err="1"/>
              <a:t>Wardrobe</a:t>
            </a:r>
            <a:r>
              <a:rPr lang="de-DE" dirty="0"/>
              <a:t> auseinander!</a:t>
            </a:r>
          </a:p>
          <a:p>
            <a:r>
              <a:rPr lang="de-DE" dirty="0"/>
              <a:t>Was findet ihr gut an dieser </a:t>
            </a:r>
            <a:r>
              <a:rPr lang="de-DE" b="1" dirty="0"/>
              <a:t>Idee</a:t>
            </a:r>
            <a:r>
              <a:rPr lang="de-DE" dirty="0"/>
              <a:t>? </a:t>
            </a:r>
          </a:p>
          <a:p>
            <a:r>
              <a:rPr lang="de-DE" dirty="0"/>
              <a:t>Wo seht ihr die </a:t>
            </a:r>
            <a:r>
              <a:rPr lang="de-DE" b="1" dirty="0"/>
              <a:t>Grenzen</a:t>
            </a:r>
            <a:r>
              <a:rPr lang="de-DE" dirty="0"/>
              <a:t>? </a:t>
            </a:r>
          </a:p>
          <a:p>
            <a:r>
              <a:rPr lang="de-DE" dirty="0"/>
              <a:t>Wie würdet ihr diese Idee für euch </a:t>
            </a:r>
            <a:r>
              <a:rPr lang="de-DE" b="1" dirty="0"/>
              <a:t>umsetzen</a:t>
            </a:r>
            <a:r>
              <a:rPr lang="de-DE" dirty="0"/>
              <a:t>?</a:t>
            </a:r>
          </a:p>
          <a:p>
            <a:endParaRPr lang="de-DE" dirty="0"/>
          </a:p>
          <a:p>
            <a:endParaRPr lang="de-DE" dirty="0"/>
          </a:p>
        </p:txBody>
      </p:sp>
      <p:sp>
        <p:nvSpPr>
          <p:cNvPr id="3" name="Fußzeilenplatzhalter 2">
            <a:extLst>
              <a:ext uri="{FF2B5EF4-FFF2-40B4-BE49-F238E27FC236}">
                <a16:creationId xmlns:a16="http://schemas.microsoft.com/office/drawing/2014/main" id="{323D1340-D3BE-858A-D566-DDCD561672A0}"/>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Style mit Haltung</a:t>
            </a:r>
          </a:p>
        </p:txBody>
      </p:sp>
      <p:sp>
        <p:nvSpPr>
          <p:cNvPr id="4" name="Foliennummernplatzhalter 3">
            <a:extLst>
              <a:ext uri="{FF2B5EF4-FFF2-40B4-BE49-F238E27FC236}">
                <a16:creationId xmlns:a16="http://schemas.microsoft.com/office/drawing/2014/main" id="{967CCC1B-7F84-640D-9C39-BC64CA09ED2A}"/>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21</a:t>
            </a:fld>
            <a:endParaRPr lang="de-DE" dirty="0"/>
          </a:p>
        </p:txBody>
      </p:sp>
    </p:spTree>
    <p:extLst>
      <p:ext uri="{BB962C8B-B14F-4D97-AF65-F5344CB8AC3E}">
        <p14:creationId xmlns:p14="http://schemas.microsoft.com/office/powerpoint/2010/main" val="35578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3D3B9-D377-A088-31D9-54B4F010DF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AB35AC-7914-C53F-6FB3-FC296FF1EC00}"/>
              </a:ext>
            </a:extLst>
          </p:cNvPr>
          <p:cNvSpPr>
            <a:spLocks noGrp="1"/>
          </p:cNvSpPr>
          <p:nvPr>
            <p:ph type="title"/>
          </p:nvPr>
        </p:nvSpPr>
        <p:spPr/>
        <p:txBody>
          <a:bodyPr/>
          <a:lstStyle/>
          <a:p>
            <a:r>
              <a:rPr lang="de-DE" sz="3200" dirty="0">
                <a:solidFill>
                  <a:schemeClr val="tx2"/>
                </a:solidFill>
              </a:rPr>
              <a:t>Was ist </a:t>
            </a:r>
            <a:r>
              <a:rPr lang="de-DE" sz="3200" dirty="0" err="1">
                <a:solidFill>
                  <a:schemeClr val="tx2"/>
                </a:solidFill>
              </a:rPr>
              <a:t>Capsule</a:t>
            </a:r>
            <a:r>
              <a:rPr lang="de-DE" sz="3200" dirty="0">
                <a:solidFill>
                  <a:schemeClr val="tx2"/>
                </a:solidFill>
              </a:rPr>
              <a:t> </a:t>
            </a:r>
            <a:r>
              <a:rPr lang="de-DE" sz="3200" dirty="0" err="1">
                <a:solidFill>
                  <a:schemeClr val="tx2"/>
                </a:solidFill>
              </a:rPr>
              <a:t>Wardobe</a:t>
            </a:r>
            <a:r>
              <a:rPr lang="de-DE" sz="3200" dirty="0">
                <a:solidFill>
                  <a:schemeClr val="tx2"/>
                </a:solidFill>
              </a:rPr>
              <a:t>?</a:t>
            </a:r>
            <a:br>
              <a:rPr lang="de-DE" sz="3200" dirty="0">
                <a:solidFill>
                  <a:schemeClr val="tx2"/>
                </a:solidFill>
              </a:rPr>
            </a:br>
            <a:r>
              <a:rPr lang="de-DE" dirty="0">
                <a:solidFill>
                  <a:schemeClr val="tx2"/>
                </a:solidFill>
              </a:rPr>
              <a:t> </a:t>
            </a:r>
          </a:p>
        </p:txBody>
      </p:sp>
      <p:sp>
        <p:nvSpPr>
          <p:cNvPr id="6" name="Textplatzhalter 5">
            <a:extLst>
              <a:ext uri="{FF2B5EF4-FFF2-40B4-BE49-F238E27FC236}">
                <a16:creationId xmlns:a16="http://schemas.microsoft.com/office/drawing/2014/main" id="{5AB6E064-1A18-8310-65D4-66C2E56CEB4C}"/>
              </a:ext>
            </a:extLst>
          </p:cNvPr>
          <p:cNvSpPr>
            <a:spLocks noGrp="1"/>
          </p:cNvSpPr>
          <p:nvPr>
            <p:ph type="body" sz="quarter" idx="18"/>
          </p:nvPr>
        </p:nvSpPr>
        <p:spPr>
          <a:xfrm>
            <a:off x="682625" y="2700000"/>
            <a:ext cx="10799763" cy="2807915"/>
          </a:xfrm>
        </p:spPr>
        <p:txBody>
          <a:bodyPr/>
          <a:lstStyle/>
          <a:p>
            <a:r>
              <a:rPr lang="de-DE" dirty="0"/>
              <a:t>Eine perfekte </a:t>
            </a:r>
            <a:r>
              <a:rPr lang="de-DE" dirty="0" err="1"/>
              <a:t>Capsule</a:t>
            </a:r>
            <a:r>
              <a:rPr lang="de-DE" dirty="0"/>
              <a:t> </a:t>
            </a:r>
            <a:r>
              <a:rPr lang="de-DE" dirty="0" err="1"/>
              <a:t>Wardrobe</a:t>
            </a:r>
            <a:r>
              <a:rPr lang="de-DE" dirty="0"/>
              <a:t> besteht streng genommen aus  </a:t>
            </a:r>
            <a:r>
              <a:rPr lang="de-DE" b="1" dirty="0"/>
              <a:t>37 Kleidungsstücken pro Saison </a:t>
            </a:r>
            <a:r>
              <a:rPr lang="de-DE" dirty="0"/>
              <a:t>– Schuhe inbegriffen. Accessoires wie Schals, Taschen oder Schmuck werden nicht mitgezählt. Jahreszeiten werden aufgegriffen, indem zum Beispiel Winterjacken weg- und Sommerjacken ausgepackt werden. </a:t>
            </a:r>
          </a:p>
          <a:p>
            <a:r>
              <a:rPr lang="de-DE" dirty="0"/>
              <a:t>Diese sind so aufeinander abgestimmt, dass man sie alle miteinander kombinieren kann – aus wenigen Stücken lassen sich so </a:t>
            </a:r>
            <a:r>
              <a:rPr lang="de-DE" b="1" dirty="0"/>
              <a:t>viele verschiedene Outfits </a:t>
            </a:r>
            <a:r>
              <a:rPr lang="de-DE" dirty="0"/>
              <a:t>zaubern und es müssen nicht immer neue Stücke gekauft werden.</a:t>
            </a:r>
          </a:p>
          <a:p>
            <a:r>
              <a:rPr lang="de-DE" dirty="0"/>
              <a:t>Das Konzept spart Zeit und Geld. Und es wirkt sich positiv auf einen nachhaltigeren Umgang mit Kleidung  aus: Wer nur noch wenig neu kauft, tätigt weniger Fehlkäufe. Wer weniger neue Stücke kauft und von diesen dafür länger etwas haben möchte, achtet auch eher auf </a:t>
            </a:r>
            <a:r>
              <a:rPr lang="de-DE" b="1" dirty="0"/>
              <a:t>Qualität und Nachhaltigkeit</a:t>
            </a:r>
            <a:r>
              <a:rPr lang="de-DE" dirty="0"/>
              <a:t>.</a:t>
            </a:r>
          </a:p>
        </p:txBody>
      </p:sp>
      <p:sp>
        <p:nvSpPr>
          <p:cNvPr id="7" name="Textfeld 6">
            <a:extLst>
              <a:ext uri="{FF2B5EF4-FFF2-40B4-BE49-F238E27FC236}">
                <a16:creationId xmlns:a16="http://schemas.microsoft.com/office/drawing/2014/main" id="{2D574C5B-3C55-B3A8-3422-BBDA14AFB567}"/>
              </a:ext>
              <a:ext uri="{C183D7F6-B498-43B3-948B-1728B52AA6E4}">
                <adec:decorative xmlns:adec="http://schemas.microsoft.com/office/drawing/2017/decorative" val="0"/>
              </a:ext>
            </a:extLst>
          </p:cNvPr>
          <p:cNvSpPr txBox="1"/>
          <p:nvPr/>
        </p:nvSpPr>
        <p:spPr>
          <a:xfrm>
            <a:off x="682167" y="5592020"/>
            <a:ext cx="8096325" cy="246221"/>
          </a:xfrm>
          <a:prstGeom prst="rect">
            <a:avLst/>
          </a:prstGeom>
          <a:noFill/>
        </p:spPr>
        <p:txBody>
          <a:bodyPr wrap="square">
            <a:spAutoFit/>
          </a:bodyPr>
          <a:lstStyle/>
          <a:p>
            <a:r>
              <a:rPr lang="de-DE" sz="1000" dirty="0"/>
              <a:t>Quelle: </a:t>
            </a:r>
            <a:r>
              <a:rPr lang="de-DE" sz="1000" i="1" dirty="0">
                <a:hlinkClick r:id="rId3"/>
              </a:rPr>
              <a:t>www.verbraucherzentrale-rlp.de/sites/default/files/2022-03/vz_unterrichtsmaterial-textilien_2022_final.pdf</a:t>
            </a:r>
            <a:endParaRPr lang="de-DE" sz="1000" i="1" dirty="0"/>
          </a:p>
        </p:txBody>
      </p:sp>
      <p:sp>
        <p:nvSpPr>
          <p:cNvPr id="3" name="Fußzeilenplatzhalter 2">
            <a:extLst>
              <a:ext uri="{FF2B5EF4-FFF2-40B4-BE49-F238E27FC236}">
                <a16:creationId xmlns:a16="http://schemas.microsoft.com/office/drawing/2014/main" id="{C4A45619-B6E3-687B-DCD7-B3E8AE9EB46F}"/>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Style mit Haltung</a:t>
            </a:r>
          </a:p>
        </p:txBody>
      </p:sp>
      <p:sp>
        <p:nvSpPr>
          <p:cNvPr id="4" name="Foliennummernplatzhalter 3">
            <a:extLst>
              <a:ext uri="{FF2B5EF4-FFF2-40B4-BE49-F238E27FC236}">
                <a16:creationId xmlns:a16="http://schemas.microsoft.com/office/drawing/2014/main" id="{24C84721-813D-DAB9-9D04-EC5F1F82FCA3}"/>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22</a:t>
            </a:fld>
            <a:endParaRPr lang="de-DE" dirty="0"/>
          </a:p>
        </p:txBody>
      </p:sp>
    </p:spTree>
    <p:extLst>
      <p:ext uri="{BB962C8B-B14F-4D97-AF65-F5344CB8AC3E}">
        <p14:creationId xmlns:p14="http://schemas.microsoft.com/office/powerpoint/2010/main" val="2543058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839DF-058D-990B-D60E-4CBAACD4197A}"/>
              </a:ext>
            </a:extLst>
          </p:cNvPr>
          <p:cNvSpPr>
            <a:spLocks noGrp="1"/>
          </p:cNvSpPr>
          <p:nvPr>
            <p:ph type="title"/>
          </p:nvPr>
        </p:nvSpPr>
        <p:spPr/>
        <p:txBody>
          <a:bodyPr wrap="square" anchor="t">
            <a:normAutofit fontScale="90000"/>
          </a:bodyPr>
          <a:lstStyle/>
          <a:p>
            <a:r>
              <a:rPr lang="de-DE" dirty="0"/>
              <a:t>Checkt Textil-Siegel für euch!</a:t>
            </a:r>
          </a:p>
        </p:txBody>
      </p:sp>
      <p:sp>
        <p:nvSpPr>
          <p:cNvPr id="14" name="Text Placeholder 2">
            <a:extLst>
              <a:ext uri="{FF2B5EF4-FFF2-40B4-BE49-F238E27FC236}">
                <a16:creationId xmlns:a16="http://schemas.microsoft.com/office/drawing/2014/main" id="{4E0396BA-2B88-0938-8831-D1FB3D29D796}"/>
              </a:ext>
            </a:extLst>
          </p:cNvPr>
          <p:cNvSpPr>
            <a:spLocks noGrp="1"/>
          </p:cNvSpPr>
          <p:nvPr>
            <p:ph type="body" sz="quarter" idx="18"/>
          </p:nvPr>
        </p:nvSpPr>
        <p:spPr>
          <a:xfrm>
            <a:off x="682626" y="2700000"/>
            <a:ext cx="7426204" cy="3240000"/>
          </a:xfrm>
        </p:spPr>
        <p:txBody>
          <a:bodyPr/>
          <a:lstStyle/>
          <a:p>
            <a:pPr marL="288000" indent="-288000">
              <a:lnSpc>
                <a:spcPct val="150000"/>
              </a:lnSpc>
              <a:spcBef>
                <a:spcPct val="0"/>
              </a:spcBef>
              <a:spcAft>
                <a:spcPts val="0"/>
              </a:spcAft>
              <a:buFont typeface="Arial" panose="020B0604020202020204" pitchFamily="34" charset="0"/>
              <a:buChar char="•"/>
            </a:pPr>
            <a:r>
              <a:rPr lang="de-DE" noProof="0" dirty="0"/>
              <a:t>Geht auf die Seite: </a:t>
            </a:r>
            <a:r>
              <a:rPr lang="de-DE" b="1" noProof="0" dirty="0">
                <a:hlinkClick r:id="rId3">
                  <a:extLst>
                    <a:ext uri="{A12FA001-AC4F-418D-AE19-62706E023703}">
                      <ahyp:hlinkClr xmlns:ahyp="http://schemas.microsoft.com/office/drawing/2018/hyperlinkcolor" val="tx"/>
                    </a:ext>
                  </a:extLst>
                </a:hlinkClick>
              </a:rPr>
              <a:t>www.siegelklarheit.de</a:t>
            </a:r>
            <a:r>
              <a:rPr lang="de-DE" noProof="0" dirty="0"/>
              <a:t>.</a:t>
            </a:r>
          </a:p>
          <a:p>
            <a:pPr marL="288000" indent="-288000">
              <a:lnSpc>
                <a:spcPct val="150000"/>
              </a:lnSpc>
              <a:spcBef>
                <a:spcPct val="0"/>
              </a:spcBef>
              <a:spcAft>
                <a:spcPts val="0"/>
              </a:spcAft>
              <a:buFont typeface="Arial" panose="020B0604020202020204" pitchFamily="34" charset="0"/>
              <a:buChar char="•"/>
            </a:pPr>
            <a:r>
              <a:rPr lang="de-DE" noProof="0" dirty="0"/>
              <a:t>Dort findet ihr eine </a:t>
            </a:r>
            <a:r>
              <a:rPr lang="de-DE" b="1" noProof="0" dirty="0"/>
              <a:t>Übersicht verschiedener Siegel </a:t>
            </a:r>
            <a:r>
              <a:rPr lang="de-DE" noProof="0" dirty="0"/>
              <a:t>für Textilien.</a:t>
            </a:r>
          </a:p>
          <a:p>
            <a:pPr marL="288000" indent="-288000">
              <a:lnSpc>
                <a:spcPct val="150000"/>
              </a:lnSpc>
              <a:spcBef>
                <a:spcPct val="0"/>
              </a:spcBef>
              <a:spcAft>
                <a:spcPts val="0"/>
              </a:spcAft>
              <a:buFont typeface="Arial" panose="020B0604020202020204" pitchFamily="34" charset="0"/>
              <a:buChar char="•"/>
            </a:pPr>
            <a:r>
              <a:rPr lang="de-DE" noProof="0" dirty="0"/>
              <a:t>Sucht euch </a:t>
            </a:r>
            <a:r>
              <a:rPr lang="de-DE" b="1" noProof="0" dirty="0"/>
              <a:t>maximal drei Siegel </a:t>
            </a:r>
            <a:r>
              <a:rPr lang="de-DE" noProof="0" dirty="0"/>
              <a:t>aus und informiert euch über diese.</a:t>
            </a:r>
          </a:p>
          <a:p>
            <a:pPr marL="288000" indent="-288000">
              <a:lnSpc>
                <a:spcPct val="150000"/>
              </a:lnSpc>
              <a:spcBef>
                <a:spcPct val="0"/>
              </a:spcBef>
              <a:spcAft>
                <a:spcPts val="0"/>
              </a:spcAft>
              <a:buFont typeface="Arial" panose="020B0604020202020204" pitchFamily="34" charset="0"/>
              <a:buChar char="•"/>
            </a:pPr>
            <a:r>
              <a:rPr lang="de-DE" noProof="0" dirty="0"/>
              <a:t>Tauscht euch anschließend aus, </a:t>
            </a:r>
            <a:r>
              <a:rPr lang="de-DE" b="1" noProof="0" dirty="0"/>
              <a:t>was ihr als gut empfindet und was ihr kritisch an den Siegeln seht</a:t>
            </a:r>
            <a:r>
              <a:rPr lang="de-DE" noProof="0" dirty="0"/>
              <a:t>. </a:t>
            </a:r>
          </a:p>
        </p:txBody>
      </p:sp>
      <p:pic>
        <p:nvPicPr>
          <p:cNvPr id="9" name="Grafik 8" descr="QR Code zur Webseite von Siegelklarheit.">
            <a:extLst>
              <a:ext uri="{FF2B5EF4-FFF2-40B4-BE49-F238E27FC236}">
                <a16:creationId xmlns:a16="http://schemas.microsoft.com/office/drawing/2014/main" id="{88E2F1F0-97DF-8154-2FFA-AF0D77933133}"/>
              </a:ext>
            </a:extLst>
          </p:cNvPr>
          <p:cNvPicPr>
            <a:picLocks noChangeAspect="1"/>
          </p:cNvPicPr>
          <p:nvPr/>
        </p:nvPicPr>
        <p:blipFill>
          <a:blip r:embed="rId4"/>
          <a:srcRect r="66295" b="18786"/>
          <a:stretch>
            <a:fillRect/>
          </a:stretch>
        </p:blipFill>
        <p:spPr>
          <a:xfrm>
            <a:off x="8308622" y="2539741"/>
            <a:ext cx="3459516" cy="3366120"/>
          </a:xfrm>
          <a:prstGeom prst="rect">
            <a:avLst/>
          </a:prstGeom>
          <a:noFill/>
        </p:spPr>
      </p:pic>
      <p:sp>
        <p:nvSpPr>
          <p:cNvPr id="4" name="Fußzeilenplatzhalter 3">
            <a:extLst>
              <a:ext uri="{FF2B5EF4-FFF2-40B4-BE49-F238E27FC236}">
                <a16:creationId xmlns:a16="http://schemas.microsoft.com/office/drawing/2014/main" id="{C297565D-BB49-7160-60F4-FC8979E4C301}"/>
              </a:ext>
              <a:ext uri="{C183D7F6-B498-43B3-948B-1728B52AA6E4}">
                <adec:decorative xmlns:adec="http://schemas.microsoft.com/office/drawing/2017/decorative" val="1"/>
              </a:ext>
            </a:extLst>
          </p:cNvPr>
          <p:cNvSpPr>
            <a:spLocks noGrp="1"/>
          </p:cNvSpPr>
          <p:nvPr>
            <p:ph type="ftr" sz="quarter" idx="32"/>
          </p:nvPr>
        </p:nvSpPr>
        <p:spPr/>
        <p:txBody>
          <a:bodyPr anchor="ctr">
            <a:noAutofit/>
          </a:bodyPr>
          <a:lstStyle/>
          <a:p>
            <a:pPr>
              <a:lnSpc>
                <a:spcPct val="90000"/>
              </a:lnSpc>
              <a:spcAft>
                <a:spcPts val="600"/>
              </a:spcAft>
              <a:defRPr/>
            </a:pPr>
            <a:r>
              <a:rPr lang="de-DE" dirty="0"/>
              <a:t>Style mit Haltung</a:t>
            </a:r>
          </a:p>
        </p:txBody>
      </p:sp>
      <p:sp>
        <p:nvSpPr>
          <p:cNvPr id="5" name="Foliennummernplatzhalter 4">
            <a:extLst>
              <a:ext uri="{FF2B5EF4-FFF2-40B4-BE49-F238E27FC236}">
                <a16:creationId xmlns:a16="http://schemas.microsoft.com/office/drawing/2014/main" id="{4492E532-B84F-90ED-EBC9-B7837439EBF4}"/>
              </a:ext>
              <a:ext uri="{C183D7F6-B498-43B3-948B-1728B52AA6E4}">
                <adec:decorative xmlns:adec="http://schemas.microsoft.com/office/drawing/2017/decorative" val="1"/>
              </a:ext>
            </a:extLst>
          </p:cNvPr>
          <p:cNvSpPr>
            <a:spLocks noGrp="1"/>
          </p:cNvSpPr>
          <p:nvPr>
            <p:ph type="sldNum" sz="quarter" idx="33"/>
          </p:nvPr>
        </p:nvSpPr>
        <p:spPr/>
        <p:txBody>
          <a:bodyPr anchor="ctr">
            <a:normAutofit/>
          </a:bodyPr>
          <a:lstStyle/>
          <a:p>
            <a:pPr>
              <a:lnSpc>
                <a:spcPct val="90000"/>
              </a:lnSpc>
              <a:spcAft>
                <a:spcPts val="600"/>
              </a:spcAft>
              <a:defRPr/>
            </a:pPr>
            <a:fld id="{C8C581B8-E11B-4CB8-B306-6AAAFE66ACA6}" type="slidenum">
              <a:rPr lang="de-DE" smtClean="0"/>
              <a:pPr>
                <a:lnSpc>
                  <a:spcPct val="90000"/>
                </a:lnSpc>
                <a:spcAft>
                  <a:spcPts val="600"/>
                </a:spcAft>
                <a:defRPr/>
              </a:pPr>
              <a:t>23</a:t>
            </a:fld>
            <a:endParaRPr lang="de-DE"/>
          </a:p>
        </p:txBody>
      </p:sp>
    </p:spTree>
    <p:extLst>
      <p:ext uri="{BB962C8B-B14F-4D97-AF65-F5344CB8AC3E}">
        <p14:creationId xmlns:p14="http://schemas.microsoft.com/office/powerpoint/2010/main" val="394629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682625" y="2029245"/>
            <a:ext cx="10800000" cy="396000"/>
          </a:xfrm>
        </p:spPr>
        <p:txBody>
          <a:bodyPr/>
          <a:lstStyle/>
          <a:p>
            <a:r>
              <a:rPr lang="de-DE" dirty="0"/>
              <a:t>Aufgabenstellung</a:t>
            </a:r>
          </a:p>
        </p:txBody>
      </p:sp>
      <p:sp>
        <p:nvSpPr>
          <p:cNvPr id="12" name="Textplatzhalter 11"/>
          <p:cNvSpPr>
            <a:spLocks noGrp="1"/>
          </p:cNvSpPr>
          <p:nvPr>
            <p:ph type="body" sz="quarter" idx="18"/>
          </p:nvPr>
        </p:nvSpPr>
        <p:spPr/>
        <p:txBody>
          <a:bodyPr/>
          <a:lstStyle/>
          <a:p>
            <a:r>
              <a:rPr lang="de-DE" dirty="0"/>
              <a:t>Findet euch in </a:t>
            </a:r>
            <a:r>
              <a:rPr lang="de-DE" b="1" dirty="0">
                <a:solidFill>
                  <a:srgbClr val="DC020E"/>
                </a:solidFill>
              </a:rPr>
              <a:t>Kleingruppen</a:t>
            </a:r>
            <a:r>
              <a:rPr lang="de-DE" dirty="0"/>
              <a:t> zusammen.</a:t>
            </a:r>
          </a:p>
          <a:p>
            <a:r>
              <a:rPr lang="de-DE" dirty="0"/>
              <a:t>Nutzt das Arbeitsblatt und recherchiert zu folgenden Themen:</a:t>
            </a:r>
          </a:p>
          <a:p>
            <a:endParaRPr lang="de-DE" dirty="0"/>
          </a:p>
          <a:p>
            <a:pPr marL="630900" lvl="1" indent="-342900" defTabSz="263525">
              <a:buFont typeface="+mj-lt"/>
              <a:buAutoNum type="alphaLcParenR"/>
            </a:pPr>
            <a:r>
              <a:rPr lang="de-DE" b="1" dirty="0"/>
              <a:t>Der individuelle Stile-Check</a:t>
            </a:r>
          </a:p>
          <a:p>
            <a:pPr marL="630900" lvl="1" indent="-342900" defTabSz="263525">
              <a:buFont typeface="+mj-lt"/>
              <a:buAutoNum type="alphaLcParenR"/>
            </a:pPr>
            <a:r>
              <a:rPr lang="de-DE" b="1" dirty="0"/>
              <a:t>Kleidung aus zweiter Hand</a:t>
            </a:r>
          </a:p>
          <a:p>
            <a:pPr marL="630900" lvl="1" indent="-342900" defTabSz="263525">
              <a:buFont typeface="+mj-lt"/>
              <a:buAutoNum type="alphaLcParenR"/>
            </a:pPr>
            <a:r>
              <a:rPr lang="de-DE" b="1" dirty="0" err="1"/>
              <a:t>Capsule</a:t>
            </a:r>
            <a:r>
              <a:rPr lang="de-DE" b="1" dirty="0"/>
              <a:t> </a:t>
            </a:r>
            <a:r>
              <a:rPr lang="de-DE" b="1" dirty="0" err="1"/>
              <a:t>Wardrope</a:t>
            </a:r>
            <a:endParaRPr lang="de-DE" b="1" dirty="0"/>
          </a:p>
          <a:p>
            <a:pPr marL="630900" lvl="1" indent="-342900" defTabSz="263525">
              <a:buFont typeface="+mj-lt"/>
              <a:buAutoNum type="alphaLcParenR"/>
            </a:pPr>
            <a:r>
              <a:rPr lang="de-DE" b="1" dirty="0"/>
              <a:t>Textil-Siegel im Check</a:t>
            </a:r>
          </a:p>
          <a:p>
            <a:pPr marL="0" indent="0" defTabSz="263525">
              <a:buNone/>
            </a:pPr>
            <a:endParaRPr lang="de-DE" b="1" dirty="0">
              <a:solidFill>
                <a:srgbClr val="FF0000"/>
              </a:solidFill>
            </a:endParaRPr>
          </a:p>
          <a:p>
            <a:r>
              <a:rPr lang="de-DE" sz="1600" dirty="0"/>
              <a:t>Infos findet ihr auf dem </a:t>
            </a:r>
            <a:r>
              <a:rPr lang="de-DE" b="1" dirty="0">
                <a:solidFill>
                  <a:srgbClr val="DC020E"/>
                </a:solidFill>
              </a:rPr>
              <a:t>Checker-Space</a:t>
            </a:r>
            <a:r>
              <a:rPr lang="de-DE" dirty="0"/>
              <a:t>.</a:t>
            </a:r>
            <a:endParaRPr lang="de-DE" dirty="0">
              <a:solidFill>
                <a:srgbClr val="DC020E"/>
              </a:solidFill>
            </a:endParaRPr>
          </a:p>
          <a:p>
            <a:pPr marL="0" indent="0" defTabSz="630238">
              <a:buNone/>
              <a:tabLst>
                <a:tab pos="263525" algn="l"/>
              </a:tabLst>
            </a:pPr>
            <a:endParaRPr lang="de-DE" b="1" dirty="0">
              <a:solidFill>
                <a:srgbClr val="FF0000"/>
              </a:solidFill>
            </a:endParaRPr>
          </a:p>
        </p:txBody>
      </p:sp>
      <p:pic>
        <p:nvPicPr>
          <p:cNvPr id="14" name="Grafik 13" descr="Checkerspace. Konsumthemen und Methoden für Recherche und eigene Projek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351" y="2683671"/>
            <a:ext cx="3707140" cy="727145"/>
          </a:xfrm>
          <a:prstGeom prst="rect">
            <a:avLst/>
          </a:prstGeom>
        </p:spPr>
      </p:pic>
      <p:pic>
        <p:nvPicPr>
          <p:cNvPr id="10" name="Grafik 9" descr="QR Code zum Checker Spa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6750" y="3598511"/>
            <a:ext cx="1591676" cy="1591676"/>
          </a:xfrm>
          <a:prstGeom prst="rect">
            <a:avLst/>
          </a:prstGeom>
        </p:spPr>
      </p:pic>
      <p:sp>
        <p:nvSpPr>
          <p:cNvPr id="16" name="Rechteck 15"/>
          <p:cNvSpPr/>
          <p:nvPr/>
        </p:nvSpPr>
        <p:spPr>
          <a:xfrm>
            <a:off x="7318803" y="5402331"/>
            <a:ext cx="4329007" cy="553998"/>
          </a:xfrm>
          <a:prstGeom prst="rect">
            <a:avLst/>
          </a:prstGeom>
        </p:spPr>
        <p:txBody>
          <a:bodyPr wrap="square">
            <a:spAutoFit/>
          </a:bodyPr>
          <a:lstStyle/>
          <a:p>
            <a:r>
              <a:rPr lang="de-DE" sz="1500" dirty="0">
                <a:solidFill>
                  <a:schemeClr val="tx2"/>
                </a:solidFill>
                <a:hlinkClick r:id="rId5">
                  <a:extLst>
                    <a:ext uri="{A12FA001-AC4F-418D-AE19-62706E023703}">
                      <ahyp:hlinkClr xmlns:ahyp="http://schemas.microsoft.com/office/drawing/2018/hyperlinkcolor" val="tx"/>
                    </a:ext>
                  </a:extLst>
                </a:hlinkClick>
              </a:rPr>
              <a:t>www.verbraucherbildung.de/verbraucherchecker/checkerspace</a:t>
            </a:r>
            <a:endParaRPr lang="de-DE" sz="1500" dirty="0">
              <a:solidFill>
                <a:schemeClr val="tx2"/>
              </a:solidFill>
            </a:endParaRPr>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2"/>
          </p:nvPr>
        </p:nvSpPr>
        <p:spPr/>
        <p:txBody>
          <a:bodyPr/>
          <a:lstStyle/>
          <a:p>
            <a:pPr>
              <a:lnSpc>
                <a:spcPct val="90000"/>
              </a:lnSpc>
              <a:spcAft>
                <a:spcPts val="600"/>
              </a:spcAft>
              <a:defRPr/>
            </a:pPr>
            <a:r>
              <a:rPr lang="de-DE" dirty="0"/>
              <a:t>Style mit Haltung</a:t>
            </a:r>
          </a:p>
        </p:txBody>
      </p:sp>
      <p:sp>
        <p:nvSpPr>
          <p:cNvPr id="5" name="Foliennummernplatzhalter 4">
            <a:extLs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C8C581B8-E11B-4CB8-B306-6AAAFE66ACA6}" type="slidenum">
              <a:rPr lang="de-DE" smtClean="0"/>
              <a:pPr>
                <a:defRPr/>
              </a:pPr>
              <a:t>24</a:t>
            </a:fld>
            <a:endParaRPr lang="de-DE" dirty="0"/>
          </a:p>
        </p:txBody>
      </p:sp>
    </p:spTree>
    <p:extLst>
      <p:ext uri="{BB962C8B-B14F-4D97-AF65-F5344CB8AC3E}">
        <p14:creationId xmlns:p14="http://schemas.microsoft.com/office/powerpoint/2010/main" val="116679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30032-7953-66EA-C204-A3DBDA4D2F0D}"/>
              </a:ext>
            </a:extLst>
          </p:cNvPr>
          <p:cNvSpPr>
            <a:spLocks noGrp="1"/>
          </p:cNvSpPr>
          <p:nvPr>
            <p:ph type="title"/>
          </p:nvPr>
        </p:nvSpPr>
        <p:spPr>
          <a:xfrm>
            <a:off x="704259" y="3992359"/>
            <a:ext cx="3735876" cy="858163"/>
          </a:xfrm>
        </p:spPr>
        <p:txBody>
          <a:bodyPr/>
          <a:lstStyle/>
          <a:p>
            <a:r>
              <a:rPr lang="de-DE" dirty="0"/>
              <a:t>Was habt ihr herausgefunden?</a:t>
            </a:r>
          </a:p>
        </p:txBody>
      </p:sp>
      <p:sp>
        <p:nvSpPr>
          <p:cNvPr id="3" name="Textplatzhalter 2">
            <a:extLst>
              <a:ext uri="{FF2B5EF4-FFF2-40B4-BE49-F238E27FC236}">
                <a16:creationId xmlns:a16="http://schemas.microsoft.com/office/drawing/2014/main" id="{68DF01AB-3BB2-994A-EED6-03CFFA8A336E}"/>
              </a:ext>
            </a:extLst>
          </p:cNvPr>
          <p:cNvSpPr>
            <a:spLocks noGrp="1"/>
          </p:cNvSpPr>
          <p:nvPr>
            <p:ph type="body" sz="quarter" idx="15"/>
          </p:nvPr>
        </p:nvSpPr>
        <p:spPr>
          <a:xfrm>
            <a:off x="704259" y="5041484"/>
            <a:ext cx="4803364" cy="1028173"/>
          </a:xfrm>
        </p:spPr>
        <p:txBody>
          <a:bodyPr/>
          <a:lstStyle/>
          <a:p>
            <a:r>
              <a:rPr lang="de-DE" dirty="0"/>
              <a:t>Wir sind gespannt auf eure Ergebnisse!</a:t>
            </a:r>
          </a:p>
        </p:txBody>
      </p:sp>
      <p:pic>
        <p:nvPicPr>
          <p:cNvPr id="10" name="Bildplatzhalter 9" descr="Dekoratives Bild. Eine Hand zeigt auf gezeichnete Figuren.">
            <a:extLst>
              <a:ext uri="{FF2B5EF4-FFF2-40B4-BE49-F238E27FC236}">
                <a16:creationId xmlns:a16="http://schemas.microsoft.com/office/drawing/2014/main" id="{E7240833-5077-8FC1-FA68-CF06CD18117C}"/>
              </a:ext>
            </a:extLst>
          </p:cNvPr>
          <p:cNvPicPr>
            <a:picLocks noGrp="1" noChangeAspect="1"/>
          </p:cNvPicPr>
          <p:nvPr>
            <p:ph type="pic" sz="quarter" idx="20"/>
          </p:nvPr>
        </p:nvPicPr>
        <p:blipFill rotWithShape="1">
          <a:blip r:embed="rId3"/>
          <a:srcRect l="10882" t="-10093" r="32845" b="10093"/>
          <a:stretch>
            <a:fillRect/>
          </a:stretch>
        </p:blipFill>
        <p:spPr>
          <a:xfrm>
            <a:off x="6684380" y="-688800"/>
            <a:ext cx="6417476" cy="6417476"/>
          </a:xfrm>
        </p:spPr>
      </p:pic>
      <p:sp>
        <p:nvSpPr>
          <p:cNvPr id="5" name="Foliennummernplatzhalter 4">
            <a:extLst>
              <a:ext uri="{FF2B5EF4-FFF2-40B4-BE49-F238E27FC236}">
                <a16:creationId xmlns:a16="http://schemas.microsoft.com/office/drawing/2014/main" id="{7D29204A-060F-2E96-7A8B-8EC5054B3E97}"/>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61FE1DF2-B170-47DC-8B6A-E09896EA39CB}" type="slidenum">
              <a:rPr lang="de-DE" smtClean="0"/>
              <a:pPr>
                <a:defRPr/>
              </a:pPr>
              <a:t>25</a:t>
            </a:fld>
            <a:endParaRPr lang="de-DE" dirty="0"/>
          </a:p>
        </p:txBody>
      </p:sp>
    </p:spTree>
    <p:extLst>
      <p:ext uri="{BB962C8B-B14F-4D97-AF65-F5344CB8AC3E}">
        <p14:creationId xmlns:p14="http://schemas.microsoft.com/office/powerpoint/2010/main" val="290772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846AC1-CE16-0749-6316-7E300E690934}"/>
              </a:ext>
            </a:extLst>
          </p:cNvPr>
          <p:cNvSpPr>
            <a:spLocks noGrp="1"/>
          </p:cNvSpPr>
          <p:nvPr>
            <p:ph type="title"/>
          </p:nvPr>
        </p:nvSpPr>
        <p:spPr>
          <a:xfrm>
            <a:off x="684212" y="3051000"/>
            <a:ext cx="5557099" cy="756000"/>
          </a:xfrm>
        </p:spPr>
        <p:txBody>
          <a:bodyPr/>
          <a:lstStyle/>
          <a:p>
            <a:r>
              <a:rPr lang="de-DE" dirty="0"/>
              <a:t>Was nehmen wir uns mit?</a:t>
            </a:r>
          </a:p>
        </p:txBody>
      </p:sp>
      <p:sp>
        <p:nvSpPr>
          <p:cNvPr id="2" name="Fußzeilenplatzhalter 1">
            <a:extLst>
              <a:ext uri="{FF2B5EF4-FFF2-40B4-BE49-F238E27FC236}">
                <a16:creationId xmlns:a16="http://schemas.microsoft.com/office/drawing/2014/main" id="{659620F6-F4F0-0309-1F67-25E9888148A6}"/>
              </a:ext>
              <a:ext uri="{C183D7F6-B498-43B3-948B-1728B52AA6E4}">
                <adec:decorative xmlns:adec="http://schemas.microsoft.com/office/drawing/2017/decorative" val="1"/>
              </a:ext>
            </a:extLst>
          </p:cNvPr>
          <p:cNvSpPr>
            <a:spLocks noGrp="1"/>
          </p:cNvSpPr>
          <p:nvPr>
            <p:ph type="ftr" sz="quarter" idx="16"/>
          </p:nvPr>
        </p:nvSpPr>
        <p:spPr/>
        <p:txBody>
          <a:bodyPr/>
          <a:lstStyle/>
          <a:p>
            <a:pPr>
              <a:lnSpc>
                <a:spcPct val="90000"/>
              </a:lnSpc>
              <a:spcAft>
                <a:spcPts val="600"/>
              </a:spcAft>
              <a:defRPr/>
            </a:pPr>
            <a:r>
              <a:rPr lang="de-DE" dirty="0"/>
              <a:t>Style mit Haltung</a:t>
            </a:r>
          </a:p>
        </p:txBody>
      </p:sp>
      <p:sp>
        <p:nvSpPr>
          <p:cNvPr id="4" name="Foliennummernplatzhalter 3">
            <a:extLst>
              <a:ext uri="{FF2B5EF4-FFF2-40B4-BE49-F238E27FC236}">
                <a16:creationId xmlns:a16="http://schemas.microsoft.com/office/drawing/2014/main" id="{E994878E-F05C-A3AD-13B4-3F15EA7530F8}"/>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78CEA945-1A63-4D6C-BCAB-CA27DA037BFF}" type="slidenum">
              <a:rPr lang="de-DE" smtClean="0"/>
              <a:pPr>
                <a:defRPr/>
              </a:pPr>
              <a:t>26</a:t>
            </a:fld>
            <a:endParaRPr lang="de-DE" dirty="0"/>
          </a:p>
        </p:txBody>
      </p:sp>
    </p:spTree>
    <p:extLst>
      <p:ext uri="{BB962C8B-B14F-4D97-AF65-F5344CB8AC3E}">
        <p14:creationId xmlns:p14="http://schemas.microsoft.com/office/powerpoint/2010/main" val="339669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el 1">
            <a:extLst>
              <a:ext uri="{FF2B5EF4-FFF2-40B4-BE49-F238E27FC236}">
                <a16:creationId xmlns:a16="http://schemas.microsoft.com/office/drawing/2014/main" id="{12397D07-ABC5-EF03-CFBB-3A6A3D5C9902}"/>
              </a:ext>
            </a:extLst>
          </p:cNvPr>
          <p:cNvSpPr>
            <a:spLocks noGrp="1" noChangeArrowheads="1"/>
          </p:cNvSpPr>
          <p:nvPr>
            <p:ph type="title"/>
          </p:nvPr>
        </p:nvSpPr>
        <p:spPr>
          <a:xfrm>
            <a:off x="715963" y="2031373"/>
            <a:ext cx="4803775" cy="755650"/>
          </a:xfrm>
        </p:spPr>
        <p:txBody>
          <a:bodyPr/>
          <a:lstStyle/>
          <a:p>
            <a:r>
              <a:rPr lang="de-DE" altLang="en-US" dirty="0"/>
              <a:t>Weitere Infos findet ihr...</a:t>
            </a:r>
          </a:p>
        </p:txBody>
      </p:sp>
      <p:sp>
        <p:nvSpPr>
          <p:cNvPr id="4" name="Textplatzhalter 3">
            <a:extLst>
              <a:ext uri="{FF2B5EF4-FFF2-40B4-BE49-F238E27FC236}">
                <a16:creationId xmlns:a16="http://schemas.microsoft.com/office/drawing/2014/main" id="{96EC23CD-4850-5541-EBC5-15114AD84222}"/>
              </a:ext>
            </a:extLst>
          </p:cNvPr>
          <p:cNvSpPr>
            <a:spLocks noGrp="1" noChangeArrowheads="1"/>
          </p:cNvSpPr>
          <p:nvPr>
            <p:ph type="body" sz="quarter" idx="15"/>
          </p:nvPr>
        </p:nvSpPr>
        <p:spPr>
          <a:xfrm>
            <a:off x="715963" y="3039435"/>
            <a:ext cx="9459395" cy="3035300"/>
          </a:xfrm>
        </p:spPr>
        <p:txBody>
          <a:bodyPr>
            <a:normAutofit/>
          </a:bodyPr>
          <a:lstStyle/>
          <a:p>
            <a:pPr marL="285750" indent="-285750">
              <a:spcBef>
                <a:spcPct val="0"/>
              </a:spcBef>
              <a:buFont typeface="Arial" panose="020B0604020202020204" pitchFamily="34" charset="0"/>
              <a:buChar char="•"/>
            </a:pPr>
            <a:r>
              <a:rPr lang="de-DE" altLang="en-US" dirty="0"/>
              <a:t>auf dem </a:t>
            </a:r>
            <a:r>
              <a:rPr lang="de-DE" altLang="en-US" b="1" dirty="0">
                <a:solidFill>
                  <a:schemeClr val="tx2"/>
                </a:solidFill>
              </a:rPr>
              <a:t>Checker-Space</a:t>
            </a:r>
            <a:r>
              <a:rPr lang="de-DE" altLang="en-US" dirty="0"/>
              <a:t> unter: </a:t>
            </a:r>
            <a:r>
              <a:rPr lang="de-DE" dirty="0">
                <a:solidFill>
                  <a:schemeClr val="tx2"/>
                </a:solidFill>
                <a:hlinkClick r:id="rId3">
                  <a:extLst>
                    <a:ext uri="{A12FA001-AC4F-418D-AE19-62706E023703}">
                      <ahyp:hlinkClr xmlns:ahyp="http://schemas.microsoft.com/office/drawing/2018/hyperlinkcolor" val="tx"/>
                    </a:ext>
                  </a:extLst>
                </a:hlinkClick>
              </a:rPr>
              <a:t>www.verbraucherbildung.de/verbraucherchecker/checkerspace</a:t>
            </a:r>
            <a:endParaRPr lang="de-DE" dirty="0">
              <a:solidFill>
                <a:schemeClr val="tx2"/>
              </a:solidFill>
            </a:endParaRPr>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marL="285750" indent="-285750">
              <a:spcBef>
                <a:spcPct val="0"/>
              </a:spcBef>
              <a:buFont typeface="Arial" panose="020B0604020202020204" pitchFamily="34" charset="0"/>
              <a:buChar char="•"/>
            </a:pPr>
            <a:r>
              <a:rPr lang="de-DE" altLang="en-US" dirty="0"/>
              <a:t>und auf </a:t>
            </a:r>
            <a:r>
              <a:rPr lang="de-DE" altLang="en-US" dirty="0">
                <a:solidFill>
                  <a:schemeClr val="tx2"/>
                </a:solidFill>
                <a:hlinkClick r:id="rId4">
                  <a:extLst>
                    <a:ext uri="{A12FA001-AC4F-418D-AE19-62706E023703}">
                      <ahyp:hlinkClr xmlns:ahyp="http://schemas.microsoft.com/office/drawing/2018/hyperlinkcolor" val="tx"/>
                    </a:ext>
                  </a:extLst>
                </a:hlinkClick>
              </a:rPr>
              <a:t>www.</a:t>
            </a:r>
            <a:r>
              <a:rPr lang="de-DE" dirty="0">
                <a:solidFill>
                  <a:schemeClr val="tx2"/>
                </a:solidFill>
                <a:hlinkClick r:id="rId4">
                  <a:extLst>
                    <a:ext uri="{A12FA001-AC4F-418D-AE19-62706E023703}">
                      <ahyp:hlinkClr xmlns:ahyp="http://schemas.microsoft.com/office/drawing/2018/hyperlinkcolor" val="tx"/>
                    </a:ext>
                  </a:extLst>
                </a:hlinkClick>
              </a:rPr>
              <a:t>verbraucherzentrale.de</a:t>
            </a:r>
            <a:r>
              <a:rPr lang="de-DE" i="1" dirty="0"/>
              <a:t>.</a:t>
            </a:r>
            <a:endParaRPr lang="de-DE" altLang="en-US" i="1" dirty="0"/>
          </a:p>
        </p:txBody>
      </p:sp>
      <p:pic>
        <p:nvPicPr>
          <p:cNvPr id="6" name="Grafik 5" descr="QR Code zum Checker Space.">
            <a:extLst>
              <a:ext uri="{FF2B5EF4-FFF2-40B4-BE49-F238E27FC236}">
                <a16:creationId xmlns:a16="http://schemas.microsoft.com/office/drawing/2014/main" id="{1F16DF6E-43DC-8688-B828-5D2191DCB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201" y="3714630"/>
            <a:ext cx="1684910" cy="1684910"/>
          </a:xfrm>
          <a:prstGeom prst="rect">
            <a:avLst/>
          </a:prstGeom>
        </p:spPr>
      </p:pic>
      <p:sp>
        <p:nvSpPr>
          <p:cNvPr id="51205" name="Foliennummernplatzhalter 5">
            <a:extLst>
              <a:ext uri="{FF2B5EF4-FFF2-40B4-BE49-F238E27FC236}">
                <a16:creationId xmlns:a16="http://schemas.microsoft.com/office/drawing/2014/main" id="{BC7C8943-FE3B-813E-213D-E39C31AAEFEE}"/>
              </a:ext>
              <a:ext uri="{C183D7F6-B498-43B3-948B-1728B52AA6E4}">
                <adec:decorative xmlns:adec="http://schemas.microsoft.com/office/drawing/2017/decorative" val="1"/>
              </a:ext>
            </a:extLst>
          </p:cNvPr>
          <p:cNvSpPr>
            <a:spLocks noGrp="1" noChangeArrowheads="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A41558C-1C82-4909-AF51-4B7660AA19BB}" type="slidenum">
              <a:rPr lang="de-DE" altLang="en-US"/>
              <a:pPr fontAlgn="base">
                <a:spcBef>
                  <a:spcPct val="0"/>
                </a:spcBef>
                <a:spcAft>
                  <a:spcPct val="0"/>
                </a:spcAft>
              </a:pPr>
              <a:t>27</a:t>
            </a:fld>
            <a:endParaRPr lang="de-DE"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5485AF9-FB80-A66D-476A-D7FDEE2F9AA9}"/>
              </a:ext>
            </a:extLst>
          </p:cNvPr>
          <p:cNvSpPr>
            <a:spLocks noGrp="1"/>
          </p:cNvSpPr>
          <p:nvPr>
            <p:ph type="title" idx="4294967295"/>
          </p:nvPr>
        </p:nvSpPr>
        <p:spPr/>
        <p:txBody>
          <a:bodyPr/>
          <a:lstStyle/>
          <a:p>
            <a:r>
              <a:rPr lang="de-DE" dirty="0">
                <a:solidFill>
                  <a:schemeClr val="bg1"/>
                </a:solidFill>
              </a:rPr>
              <a:t>Bildnachweise</a:t>
            </a:r>
          </a:p>
        </p:txBody>
      </p:sp>
      <p:pic>
        <p:nvPicPr>
          <p:cNvPr id="16" name="Grafik 15" descr="Logo zur hier genutzten Creative Commons Lizenz."/>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1960162"/>
            <a:ext cx="1667417" cy="643570"/>
          </a:xfrm>
          <a:prstGeom prst="rect">
            <a:avLst/>
          </a:prstGeom>
        </p:spPr>
      </p:pic>
      <p:sp>
        <p:nvSpPr>
          <p:cNvPr id="13" name="Textplatzhalter 12"/>
          <p:cNvSpPr>
            <a:spLocks noGrp="1"/>
          </p:cNvSpPr>
          <p:nvPr>
            <p:ph type="body" sz="quarter" idx="19"/>
          </p:nvPr>
        </p:nvSpPr>
        <p:spPr/>
        <p:txBody>
          <a:bodyPr/>
          <a:lstStyle/>
          <a:p>
            <a:r>
              <a:rPr lang="de-DE" dirty="0"/>
              <a:t>Dieses Werk ist lizenziert unter einer Creative </a:t>
            </a:r>
            <a:r>
              <a:rPr lang="de-DE" dirty="0" err="1"/>
              <a:t>Commons</a:t>
            </a:r>
            <a:r>
              <a:rPr lang="de-DE" dirty="0"/>
              <a:t> Namensnennung - Weitergabe unter gleichen Bedingungen 4.0 International Lizenz. Der Verbraucherzentrale Bundesverband muss als Quelle genannt und die oben genannte Creative </a:t>
            </a:r>
            <a:r>
              <a:rPr lang="de-DE" dirty="0" err="1"/>
              <a:t>Commons</a:t>
            </a:r>
            <a:r>
              <a:rPr lang="de-DE" dirty="0"/>
              <a:t>-Lizenz verwendet werden. Lizenztext unter </a:t>
            </a:r>
            <a:r>
              <a:rPr lang="de-DE" dirty="0">
                <a:hlinkClick r:id="rId3"/>
              </a:rPr>
              <a:t>http://creativecommons.org/licenses/by-sa/4.0/</a:t>
            </a:r>
            <a:endParaRPr lang="de-DE" dirty="0"/>
          </a:p>
          <a:p>
            <a:endParaRPr lang="de-DE" dirty="0"/>
          </a:p>
        </p:txBody>
      </p:sp>
      <p:sp>
        <p:nvSpPr>
          <p:cNvPr id="4" name="Rechteck 3">
            <a:extLst>
              <a:ext uri="{FF2B5EF4-FFF2-40B4-BE49-F238E27FC236}">
                <a16:creationId xmlns:a16="http://schemas.microsoft.com/office/drawing/2014/main" id="{1941FDC7-1AE9-17E0-F5C0-79E0A22F52B9}"/>
              </a:ext>
            </a:extLst>
          </p:cNvPr>
          <p:cNvSpPr/>
          <p:nvPr/>
        </p:nvSpPr>
        <p:spPr>
          <a:xfrm>
            <a:off x="568960" y="4308475"/>
            <a:ext cx="6096000" cy="1246495"/>
          </a:xfrm>
          <a:prstGeom prst="rect">
            <a:avLst/>
          </a:prstGeom>
        </p:spPr>
        <p:txBody>
          <a:bodyPr>
            <a:spAutoFit/>
          </a:bodyPr>
          <a:lstStyle/>
          <a:p>
            <a:pPr lvl="0"/>
            <a:r>
              <a:rPr lang="de-DE" sz="1500" b="1" dirty="0">
                <a:solidFill>
                  <a:schemeClr val="tx2"/>
                </a:solidFill>
              </a:rPr>
              <a:t>Bildnachweise (sofern nicht anders vermerkt):</a:t>
            </a:r>
          </a:p>
          <a:p>
            <a:r>
              <a:rPr lang="de-DE" sz="1500" dirty="0"/>
              <a:t>Verbraucherzentrale Bundesverband</a:t>
            </a:r>
          </a:p>
          <a:p>
            <a:endParaRPr lang="de-DE" sz="1500" dirty="0"/>
          </a:p>
          <a:p>
            <a:r>
              <a:rPr lang="de-DE" sz="1500" b="1" dirty="0">
                <a:solidFill>
                  <a:schemeClr val="tx2"/>
                </a:solidFill>
              </a:rPr>
              <a:t>Erstellung:</a:t>
            </a:r>
          </a:p>
          <a:p>
            <a:r>
              <a:rPr lang="de-DE" sz="1500" dirty="0"/>
              <a:t>04. Dezember 2025</a:t>
            </a:r>
          </a:p>
        </p:txBody>
      </p:sp>
      <p:sp>
        <p:nvSpPr>
          <p:cNvPr id="2" name="Fußzeilenplatzhalter 1">
            <a:extLst>
              <a:ext uri="{C183D7F6-B498-43B3-948B-1728B52AA6E4}">
                <adec:decorative xmlns:adec="http://schemas.microsoft.com/office/drawing/2017/decorative" val="1"/>
              </a:ext>
            </a:extLst>
          </p:cNvPr>
          <p:cNvSpPr>
            <a:spLocks noGrp="1"/>
          </p:cNvSpPr>
          <p:nvPr>
            <p:ph type="ftr" sz="quarter" idx="22"/>
          </p:nvPr>
        </p:nvSpPr>
        <p:spPr/>
        <p:txBody>
          <a:bodyPr/>
          <a:lstStyle/>
          <a:p>
            <a:pPr>
              <a:lnSpc>
                <a:spcPct val="90000"/>
              </a:lnSpc>
              <a:spcAft>
                <a:spcPts val="600"/>
              </a:spcAft>
              <a:defRPr/>
            </a:pPr>
            <a:r>
              <a:rPr lang="de-DE" dirty="0"/>
              <a:t>Style mit Haltung</a:t>
            </a:r>
          </a:p>
        </p:txBody>
      </p:sp>
      <p:sp>
        <p:nvSpPr>
          <p:cNvPr id="3" name="Foliennummernplatzhalter 2">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28</a:t>
            </a:fld>
            <a:endParaRPr lang="de-DE" dirty="0"/>
          </a:p>
        </p:txBody>
      </p:sp>
    </p:spTree>
    <p:extLst>
      <p:ext uri="{BB962C8B-B14F-4D97-AF65-F5344CB8AC3E}">
        <p14:creationId xmlns:p14="http://schemas.microsoft.com/office/powerpoint/2010/main" val="3071769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682313" y="4014792"/>
            <a:ext cx="6821176" cy="308408"/>
          </a:xfrm>
        </p:spPr>
        <p:txBody>
          <a:bodyPr/>
          <a:lstStyle/>
          <a:p>
            <a:pPr>
              <a:lnSpc>
                <a:spcPct val="100000"/>
              </a:lnSpc>
            </a:pPr>
            <a:r>
              <a:rPr lang="de-DE" sz="1500" dirty="0">
                <a:hlinkClick r:id="rId2"/>
              </a:rPr>
              <a:t>www.verbraucherchecker.de</a:t>
            </a:r>
            <a:br>
              <a:rPr lang="de-DE" sz="1500" dirty="0"/>
            </a:br>
            <a:r>
              <a:rPr lang="de-DE" sz="1500" dirty="0">
                <a:hlinkClick r:id="rId3"/>
              </a:rPr>
              <a:t>instagram.com/</a:t>
            </a:r>
            <a:r>
              <a:rPr lang="de-DE" sz="1500" dirty="0" err="1">
                <a:hlinkClick r:id="rId3"/>
              </a:rPr>
              <a:t>verbraucherzentrale.vzbv</a:t>
            </a:r>
            <a:r>
              <a:rPr lang="de-DE" sz="1500" dirty="0"/>
              <a:t> </a:t>
            </a:r>
          </a:p>
        </p:txBody>
      </p:sp>
      <p:sp>
        <p:nvSpPr>
          <p:cNvPr id="15" name="Textplatzhalter 14"/>
          <p:cNvSpPr>
            <a:spLocks noGrp="1"/>
          </p:cNvSpPr>
          <p:nvPr>
            <p:ph type="body" sz="quarter" idx="19"/>
          </p:nvPr>
        </p:nvSpPr>
        <p:spPr>
          <a:xfrm>
            <a:off x="682313" y="2052000"/>
            <a:ext cx="4832663" cy="1463360"/>
          </a:xfrm>
        </p:spPr>
        <p:txBody>
          <a:bodyPr/>
          <a:lstStyle/>
          <a:p>
            <a:r>
              <a:rPr lang="de-DE" dirty="0"/>
              <a:t>Impressum</a:t>
            </a:r>
          </a:p>
          <a:p>
            <a:r>
              <a:rPr lang="de-DE" b="0" dirty="0">
                <a:solidFill>
                  <a:schemeClr val="tx1"/>
                </a:solidFill>
              </a:rPr>
              <a:t>Verbraucherzentrale Bundesverband e.V.</a:t>
            </a:r>
          </a:p>
          <a:p>
            <a:r>
              <a:rPr lang="de-DE" b="0" dirty="0">
                <a:solidFill>
                  <a:schemeClr val="tx1"/>
                </a:solidFill>
              </a:rPr>
              <a:t>Rudi-Dutschke-Straße 17</a:t>
            </a:r>
          </a:p>
          <a:p>
            <a:r>
              <a:rPr lang="de-DE" b="0" dirty="0">
                <a:solidFill>
                  <a:schemeClr val="tx1"/>
                </a:solidFill>
              </a:rPr>
              <a:t>10969 Berlin</a:t>
            </a:r>
          </a:p>
          <a:p>
            <a:r>
              <a:rPr lang="de-DE" b="0" dirty="0">
                <a:solidFill>
                  <a:schemeClr val="tx1"/>
                </a:solidFill>
                <a:hlinkClick r:id="rId4"/>
              </a:rPr>
              <a:t>info@vzbv.de</a:t>
            </a:r>
            <a:endParaRPr lang="de-DE" b="0" dirty="0">
              <a:solidFill>
                <a:schemeClr val="tx1"/>
              </a:solidFill>
            </a:endParaRPr>
          </a:p>
          <a:p>
            <a:r>
              <a:rPr lang="de-DE" b="0" dirty="0">
                <a:solidFill>
                  <a:schemeClr val="tx1"/>
                </a:solidFill>
                <a:hlinkClick r:id="rId5"/>
              </a:rPr>
              <a:t>www.vzbv.de</a:t>
            </a:r>
            <a:r>
              <a:rPr lang="de-DE" dirty="0"/>
              <a:t>	</a:t>
            </a:r>
          </a:p>
        </p:txBody>
      </p:sp>
      <p:pic>
        <p:nvPicPr>
          <p:cNvPr id="18" name="Bildplatzhalter 17" descr="Förderhinweis des Bundesministerium der Justiz und für Verbraucherschutz."/>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t="1000" b="1000"/>
          <a:stretch>
            <a:fillRect/>
          </a:stretch>
        </p:blipFill>
        <p:spPr>
          <a:xfrm>
            <a:off x="9906000" y="4120000"/>
            <a:ext cx="1603688" cy="1603688"/>
          </a:xfrm>
        </p:spPr>
      </p:pic>
      <p:pic>
        <p:nvPicPr>
          <p:cNvPr id="19" name="Bildplatzhalter 18" descr="Signet des Bildungsprogramms Verbraucherchecke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12618" r="12618"/>
          <a:stretch>
            <a:fillRect/>
          </a:stretch>
        </p:blipFill>
        <p:spPr>
          <a:xfrm>
            <a:off x="10038080" y="425450"/>
            <a:ext cx="1471608" cy="1471608"/>
          </a:xfrm>
        </p:spPr>
      </p:pic>
      <p:sp>
        <p:nvSpPr>
          <p:cNvPr id="3" name="Fußzeilenplatzhalter 2">
            <a:extLst>
              <a:ext uri="{C183D7F6-B498-43B3-948B-1728B52AA6E4}">
                <adec:decorative xmlns:adec="http://schemas.microsoft.com/office/drawing/2017/decorative" val="1"/>
              </a:ext>
            </a:extLst>
          </p:cNvPr>
          <p:cNvSpPr>
            <a:spLocks noGrp="1"/>
          </p:cNvSpPr>
          <p:nvPr>
            <p:ph type="ftr" sz="quarter" idx="22"/>
          </p:nvPr>
        </p:nvSpPr>
        <p:spPr/>
        <p:txBody>
          <a:bodyPr/>
          <a:lstStyle/>
          <a:p>
            <a:pPr>
              <a:lnSpc>
                <a:spcPct val="90000"/>
              </a:lnSpc>
              <a:spcAft>
                <a:spcPts val="600"/>
              </a:spcAft>
              <a:defRPr/>
            </a:pPr>
            <a:r>
              <a:rPr lang="de-DE" dirty="0"/>
              <a:t>Style mit Haltung</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29</a:t>
            </a:fld>
            <a:endParaRPr lang="de-DE" dirty="0"/>
          </a:p>
        </p:txBody>
      </p:sp>
    </p:spTree>
    <p:extLst>
      <p:ext uri="{BB962C8B-B14F-4D97-AF65-F5344CB8AC3E}">
        <p14:creationId xmlns:p14="http://schemas.microsoft.com/office/powerpoint/2010/main" val="401174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4">
            <a:extLst>
              <a:ext uri="{FF2B5EF4-FFF2-40B4-BE49-F238E27FC236}">
                <a16:creationId xmlns:a16="http://schemas.microsoft.com/office/drawing/2014/main" id="{93326814-EDA9-A057-6BDB-F71961C2F84A}"/>
              </a:ext>
            </a:extLst>
          </p:cNvPr>
          <p:cNvSpPr>
            <a:spLocks noGrp="1" noChangeArrowheads="1"/>
          </p:cNvSpPr>
          <p:nvPr>
            <p:ph type="title"/>
          </p:nvPr>
        </p:nvSpPr>
        <p:spPr/>
        <p:txBody>
          <a:bodyPr wrap="square" anchor="t">
            <a:normAutofit/>
          </a:bodyPr>
          <a:lstStyle/>
          <a:p>
            <a:r>
              <a:rPr lang="de-DE" altLang="en-US" sz="2600" dirty="0"/>
              <a:t>Was und wie kaufe ich? (1)</a:t>
            </a:r>
          </a:p>
        </p:txBody>
      </p:sp>
      <p:sp>
        <p:nvSpPr>
          <p:cNvPr id="48131" name="Textplatzhalter 7">
            <a:extLst>
              <a:ext uri="{FF2B5EF4-FFF2-40B4-BE49-F238E27FC236}">
                <a16:creationId xmlns:a16="http://schemas.microsoft.com/office/drawing/2014/main" id="{BAF7E7BE-16CA-5B02-EBED-B7DFF08E6C5A}"/>
              </a:ext>
            </a:extLst>
          </p:cNvPr>
          <p:cNvSpPr>
            <a:spLocks noGrp="1" noChangeArrowheads="1"/>
          </p:cNvSpPr>
          <p:nvPr>
            <p:ph type="body" sz="quarter" idx="15"/>
          </p:nvPr>
        </p:nvSpPr>
        <p:spPr/>
        <p:txBody>
          <a:bodyPr wrap="square" anchor="t">
            <a:normAutofit/>
          </a:bodyPr>
          <a:lstStyle/>
          <a:p>
            <a:pPr marL="285750" indent="-285750">
              <a:spcBef>
                <a:spcPct val="0"/>
              </a:spcBef>
              <a:buFont typeface="Arial" panose="020B0604020202020204" pitchFamily="34" charset="0"/>
              <a:buChar char="•"/>
            </a:pPr>
            <a:r>
              <a:rPr lang="de-DE" dirty="0"/>
              <a:t>Wie </a:t>
            </a:r>
            <a:r>
              <a:rPr lang="de-DE" b="1" dirty="0"/>
              <a:t>viele</a:t>
            </a:r>
            <a:r>
              <a:rPr lang="de-DE" dirty="0"/>
              <a:t> </a:t>
            </a:r>
            <a:r>
              <a:rPr lang="de-DE" b="1" dirty="0"/>
              <a:t>Kleidungsstücke</a:t>
            </a:r>
            <a:r>
              <a:rPr lang="de-DE" dirty="0"/>
              <a:t> hast du in deinem Kleiderschrank? </a:t>
            </a:r>
          </a:p>
          <a:p>
            <a:pPr marL="285750" indent="-285750">
              <a:spcBef>
                <a:spcPct val="0"/>
              </a:spcBef>
              <a:buFont typeface="Arial" panose="020B0604020202020204" pitchFamily="34" charset="0"/>
              <a:buChar char="•"/>
            </a:pPr>
            <a:endParaRPr lang="de-DE" dirty="0"/>
          </a:p>
          <a:p>
            <a:pPr>
              <a:spcBef>
                <a:spcPct val="0"/>
              </a:spcBef>
            </a:pPr>
            <a:endParaRPr lang="de-DE" dirty="0"/>
          </a:p>
          <a:p>
            <a:pPr>
              <a:spcBef>
                <a:spcPct val="0"/>
              </a:spcBef>
            </a:pPr>
            <a:endParaRPr lang="de-DE" altLang="en-US" dirty="0"/>
          </a:p>
        </p:txBody>
      </p:sp>
      <p:pic>
        <p:nvPicPr>
          <p:cNvPr id="5" name="Grafik 4" descr="Abbildung des auszufüllenden Fragebogens.">
            <a:extLst>
              <a:ext uri="{FF2B5EF4-FFF2-40B4-BE49-F238E27FC236}">
                <a16:creationId xmlns:a16="http://schemas.microsoft.com/office/drawing/2014/main" id="{50FD707C-81B2-999A-9DD5-DB4FB416F3AF}"/>
              </a:ext>
            </a:extLst>
          </p:cNvPr>
          <p:cNvPicPr>
            <a:picLocks noChangeAspect="1"/>
          </p:cNvPicPr>
          <p:nvPr/>
        </p:nvPicPr>
        <p:blipFill>
          <a:blip r:embed="rId3"/>
          <a:srcRect l="31243" t="25727" r="35982" b="57862"/>
          <a:stretch>
            <a:fillRect/>
          </a:stretch>
        </p:blipFill>
        <p:spPr>
          <a:xfrm>
            <a:off x="6096000" y="2050590"/>
            <a:ext cx="4642990" cy="1267402"/>
          </a:xfrm>
          <a:prstGeom prst="rect">
            <a:avLst/>
          </a:prstGeom>
          <a:noFill/>
        </p:spPr>
      </p:pic>
      <p:sp>
        <p:nvSpPr>
          <p:cNvPr id="2" name="Fußzeilenplatzhalter 1">
            <a:extLst>
              <a:ext uri="{FF2B5EF4-FFF2-40B4-BE49-F238E27FC236}">
                <a16:creationId xmlns:a16="http://schemas.microsoft.com/office/drawing/2014/main" id="{2CEF46E1-5515-A7A8-94B1-4DDC5D1DE9F5}"/>
              </a:ext>
              <a:ext uri="{C183D7F6-B498-43B3-948B-1728B52AA6E4}">
                <adec:decorative xmlns:adec="http://schemas.microsoft.com/office/drawing/2017/decorative" val="1"/>
              </a:ext>
            </a:extLst>
          </p:cNvPr>
          <p:cNvSpPr>
            <a:spLocks noGrp="1"/>
          </p:cNvSpPr>
          <p:nvPr>
            <p:ph type="ftr" sz="quarter" idx="16"/>
          </p:nvPr>
        </p:nvSpPr>
        <p:spPr/>
        <p:txBody>
          <a:bodyPr anchor="ctr">
            <a:noAutofit/>
          </a:bodyPr>
          <a:lstStyle/>
          <a:p>
            <a:pPr>
              <a:lnSpc>
                <a:spcPct val="90000"/>
              </a:lnSpc>
              <a:spcAft>
                <a:spcPts val="600"/>
              </a:spcAft>
              <a:defRPr/>
            </a:pPr>
            <a:r>
              <a:rPr lang="de-DE" dirty="0"/>
              <a:t>Style mit Haltung</a:t>
            </a:r>
          </a:p>
        </p:txBody>
      </p:sp>
      <p:sp>
        <p:nvSpPr>
          <p:cNvPr id="48134" name="Foliennummernplatzhalter 2">
            <a:extLst>
              <a:ext uri="{FF2B5EF4-FFF2-40B4-BE49-F238E27FC236}">
                <a16:creationId xmlns:a16="http://schemas.microsoft.com/office/drawing/2014/main" id="{8FEB17F2-40DB-24C9-7596-810EE83E4179}"/>
              </a:ext>
              <a:ext uri="{C183D7F6-B498-43B3-948B-1728B52AA6E4}">
                <adec:decorative xmlns:adec="http://schemas.microsoft.com/office/drawing/2017/decorative" val="1"/>
              </a:ext>
            </a:extLst>
          </p:cNvPr>
          <p:cNvSpPr>
            <a:spLocks noGrp="1" noChangeArrowheads="1"/>
          </p:cNvSpPr>
          <p:nvPr>
            <p:ph type="sldNum" sz="quarter" idx="17"/>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lnSpc>
                <a:spcPct val="90000"/>
              </a:lnSpc>
              <a:spcBef>
                <a:spcPct val="0"/>
              </a:spcBef>
              <a:spcAft>
                <a:spcPts val="600"/>
              </a:spcAft>
            </a:pPr>
            <a:fld id="{7AAB46C9-4831-45A5-9C7D-1C25BBA73A66}" type="slidenum">
              <a:rPr lang="de-DE" altLang="en-US"/>
              <a:pPr fontAlgn="base">
                <a:lnSpc>
                  <a:spcPct val="90000"/>
                </a:lnSpc>
                <a:spcBef>
                  <a:spcPct val="0"/>
                </a:spcBef>
                <a:spcAft>
                  <a:spcPts val="600"/>
                </a:spcAft>
              </a:pPr>
              <a:t>3</a:t>
            </a:fld>
            <a:endParaRPr lang="de-DE"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4D7DB499-12EB-3DAD-8C7C-AD8E05C0B248}"/>
              </a:ext>
            </a:extLst>
          </p:cNvPr>
          <p:cNvSpPr>
            <a:spLocks noGrp="1" noChangeArrowheads="1"/>
          </p:cNvSpPr>
          <p:nvPr>
            <p:ph type="title" idx="4294967295"/>
          </p:nvPr>
        </p:nvSpPr>
        <p:spPr>
          <a:xfrm>
            <a:off x="695325" y="1033463"/>
            <a:ext cx="10801350" cy="973137"/>
          </a:xfrm>
        </p:spPr>
        <p:txBody>
          <a:bodyPr/>
          <a:lstStyle/>
          <a:p>
            <a:r>
              <a:rPr lang="de-DE" altLang="en-US"/>
              <a:t>Ihre Verbraucherzentrale</a:t>
            </a:r>
          </a:p>
        </p:txBody>
      </p:sp>
      <p:pic>
        <p:nvPicPr>
          <p:cNvPr id="5" name="Bildplatzhalter 4" descr="Logo Verbraucherzentrale">
            <a:extLst>
              <a:ext uri="{FF2B5EF4-FFF2-40B4-BE49-F238E27FC236}">
                <a16:creationId xmlns:a16="http://schemas.microsoft.com/office/drawing/2014/main" id="{7C7CA919-311B-D93A-533A-86615F3E495A}"/>
              </a:ext>
            </a:extLst>
          </p:cNvPr>
          <p:cNvPicPr>
            <a:picLocks noGrp="1" noChangeAspect="1"/>
          </p:cNvPicPr>
          <p:nvPr>
            <p:ph type="pic" sz="quarter" idx="4294967295"/>
          </p:nvPr>
        </p:nvPicPr>
        <p:blipFill>
          <a:blip r:embed="rId2"/>
          <a:srcRect l="23" r="23"/>
          <a:stretch>
            <a:fillRect/>
          </a:stretch>
        </p:blipFill>
        <p:spPr>
          <a:xfrm>
            <a:off x="2862263" y="2679700"/>
            <a:ext cx="6467475" cy="14986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E254E-7903-F385-8055-E100DFD88B0E}"/>
            </a:ext>
          </a:extLst>
        </p:cNvPr>
        <p:cNvGrpSpPr/>
        <p:nvPr/>
      </p:nvGrpSpPr>
      <p:grpSpPr>
        <a:xfrm>
          <a:off x="0" y="0"/>
          <a:ext cx="0" cy="0"/>
          <a:chOff x="0" y="0"/>
          <a:chExt cx="0" cy="0"/>
        </a:xfrm>
      </p:grpSpPr>
      <p:sp>
        <p:nvSpPr>
          <p:cNvPr id="48130" name="Titel 4">
            <a:extLst>
              <a:ext uri="{FF2B5EF4-FFF2-40B4-BE49-F238E27FC236}">
                <a16:creationId xmlns:a16="http://schemas.microsoft.com/office/drawing/2014/main" id="{64B1A80E-6B72-4872-466A-6D6FC015950A}"/>
              </a:ext>
            </a:extLst>
          </p:cNvPr>
          <p:cNvSpPr>
            <a:spLocks noGrp="1" noChangeArrowheads="1"/>
          </p:cNvSpPr>
          <p:nvPr>
            <p:ph type="title"/>
          </p:nvPr>
        </p:nvSpPr>
        <p:spPr/>
        <p:txBody>
          <a:bodyPr wrap="square" anchor="t">
            <a:normAutofit/>
          </a:bodyPr>
          <a:lstStyle/>
          <a:p>
            <a:r>
              <a:rPr lang="de-DE" altLang="en-US" sz="2600" dirty="0"/>
              <a:t>Was und wie kaufe ich? (2)</a:t>
            </a:r>
          </a:p>
        </p:txBody>
      </p:sp>
      <p:sp>
        <p:nvSpPr>
          <p:cNvPr id="48131" name="Textplatzhalter 7">
            <a:extLst>
              <a:ext uri="{FF2B5EF4-FFF2-40B4-BE49-F238E27FC236}">
                <a16:creationId xmlns:a16="http://schemas.microsoft.com/office/drawing/2014/main" id="{DBC4AF48-8E8E-2498-EB84-53562A62278C}"/>
              </a:ext>
            </a:extLst>
          </p:cNvPr>
          <p:cNvSpPr>
            <a:spLocks noGrp="1" noChangeArrowheads="1"/>
          </p:cNvSpPr>
          <p:nvPr>
            <p:ph type="body" sz="quarter" idx="15"/>
          </p:nvPr>
        </p:nvSpPr>
        <p:spPr/>
        <p:txBody>
          <a:bodyPr wrap="square" anchor="t">
            <a:normAutofit/>
          </a:bodyPr>
          <a:lstStyle/>
          <a:p>
            <a:pPr marL="285750" indent="-285750">
              <a:spcBef>
                <a:spcPct val="0"/>
              </a:spcBef>
              <a:buFont typeface="Arial" panose="020B0604020202020204" pitchFamily="34" charset="0"/>
              <a:buChar char="•"/>
            </a:pPr>
            <a:r>
              <a:rPr lang="de-DE" dirty="0"/>
              <a:t>Wie </a:t>
            </a:r>
            <a:r>
              <a:rPr lang="de-DE" b="1" dirty="0"/>
              <a:t>viele</a:t>
            </a:r>
            <a:r>
              <a:rPr lang="de-DE" dirty="0"/>
              <a:t> </a:t>
            </a:r>
            <a:r>
              <a:rPr lang="de-DE" b="1" dirty="0"/>
              <a:t>Kleidungsstücke</a:t>
            </a:r>
            <a:r>
              <a:rPr lang="de-DE" dirty="0"/>
              <a:t> hast du in deinem Kleiderschrank? </a:t>
            </a:r>
          </a:p>
          <a:p>
            <a:pPr marL="285750" indent="-285750">
              <a:spcBef>
                <a:spcPct val="0"/>
              </a:spcBef>
              <a:buFont typeface="Arial" panose="020B0604020202020204" pitchFamily="34" charset="0"/>
              <a:buChar char="•"/>
            </a:pPr>
            <a:r>
              <a:rPr lang="de-DE" dirty="0"/>
              <a:t>Wie viele davon hast du nur selten oder nie getragen? </a:t>
            </a:r>
          </a:p>
          <a:p>
            <a:pPr marL="285750" indent="-285750">
              <a:spcBef>
                <a:spcPct val="0"/>
              </a:spcBef>
              <a:buFont typeface="Arial" panose="020B0604020202020204" pitchFamily="34" charset="0"/>
              <a:buChar char="•"/>
            </a:pPr>
            <a:r>
              <a:rPr lang="de-DE" dirty="0"/>
              <a:t>Für welchen Anlass oder aus welchem Grund hast du sie gekauft?</a:t>
            </a:r>
          </a:p>
          <a:p>
            <a:pPr marL="285750" indent="-285750">
              <a:spcBef>
                <a:spcPct val="0"/>
              </a:spcBef>
              <a:buFont typeface="Arial" panose="020B0604020202020204" pitchFamily="34" charset="0"/>
              <a:buChar char="•"/>
            </a:pPr>
            <a:r>
              <a:rPr lang="de-DE" dirty="0"/>
              <a:t>Wie und wo kaufst du deine Kleidung ein? </a:t>
            </a:r>
          </a:p>
          <a:p>
            <a:pPr>
              <a:spcBef>
                <a:spcPct val="0"/>
              </a:spcBef>
            </a:pPr>
            <a:endParaRPr lang="de-DE" dirty="0"/>
          </a:p>
          <a:p>
            <a:pPr>
              <a:spcBef>
                <a:spcPct val="0"/>
              </a:spcBef>
            </a:pPr>
            <a:endParaRPr lang="de-DE" altLang="en-US" dirty="0"/>
          </a:p>
        </p:txBody>
      </p:sp>
      <p:pic>
        <p:nvPicPr>
          <p:cNvPr id="5" name="Grafik 4" descr="Abbildung des auszufüllenden Fragebogens.">
            <a:extLst>
              <a:ext uri="{FF2B5EF4-FFF2-40B4-BE49-F238E27FC236}">
                <a16:creationId xmlns:a16="http://schemas.microsoft.com/office/drawing/2014/main" id="{2C52A619-848F-2FD6-66C4-F178C54AAEA9}"/>
              </a:ext>
            </a:extLst>
          </p:cNvPr>
          <p:cNvPicPr>
            <a:picLocks noChangeAspect="1"/>
          </p:cNvPicPr>
          <p:nvPr/>
        </p:nvPicPr>
        <p:blipFill>
          <a:blip r:embed="rId3"/>
          <a:srcRect l="31243" t="25727" r="29130" b="7199"/>
          <a:stretch>
            <a:fillRect/>
          </a:stretch>
        </p:blipFill>
        <p:spPr>
          <a:xfrm>
            <a:off x="6094167" y="1281653"/>
            <a:ext cx="5507916" cy="5082635"/>
          </a:xfrm>
          <a:prstGeom prst="rect">
            <a:avLst/>
          </a:prstGeom>
          <a:noFill/>
        </p:spPr>
      </p:pic>
      <p:sp>
        <p:nvSpPr>
          <p:cNvPr id="2" name="Fußzeilenplatzhalter 1">
            <a:extLst>
              <a:ext uri="{FF2B5EF4-FFF2-40B4-BE49-F238E27FC236}">
                <a16:creationId xmlns:a16="http://schemas.microsoft.com/office/drawing/2014/main" id="{C1FEBE00-1651-C9D6-3239-092780552E09}"/>
              </a:ext>
              <a:ext uri="{C183D7F6-B498-43B3-948B-1728B52AA6E4}">
                <adec:decorative xmlns:adec="http://schemas.microsoft.com/office/drawing/2017/decorative" val="1"/>
              </a:ext>
            </a:extLst>
          </p:cNvPr>
          <p:cNvSpPr>
            <a:spLocks noGrp="1"/>
          </p:cNvSpPr>
          <p:nvPr>
            <p:ph type="ftr" sz="quarter" idx="16"/>
          </p:nvPr>
        </p:nvSpPr>
        <p:spPr/>
        <p:txBody>
          <a:bodyPr anchor="ctr">
            <a:noAutofit/>
          </a:bodyPr>
          <a:lstStyle/>
          <a:p>
            <a:pPr>
              <a:lnSpc>
                <a:spcPct val="90000"/>
              </a:lnSpc>
              <a:spcAft>
                <a:spcPts val="600"/>
              </a:spcAft>
              <a:defRPr/>
            </a:pPr>
            <a:r>
              <a:rPr lang="de-DE" dirty="0"/>
              <a:t>Style mit Haltung</a:t>
            </a:r>
          </a:p>
        </p:txBody>
      </p:sp>
      <p:sp>
        <p:nvSpPr>
          <p:cNvPr id="48134" name="Foliennummernplatzhalter 2">
            <a:extLst>
              <a:ext uri="{FF2B5EF4-FFF2-40B4-BE49-F238E27FC236}">
                <a16:creationId xmlns:a16="http://schemas.microsoft.com/office/drawing/2014/main" id="{913CE089-EDE7-F3C1-00E5-8D7C1611BFEC}"/>
              </a:ext>
              <a:ext uri="{C183D7F6-B498-43B3-948B-1728B52AA6E4}">
                <adec:decorative xmlns:adec="http://schemas.microsoft.com/office/drawing/2017/decorative" val="1"/>
              </a:ext>
            </a:extLst>
          </p:cNvPr>
          <p:cNvSpPr>
            <a:spLocks noGrp="1" noChangeArrowheads="1"/>
          </p:cNvSpPr>
          <p:nvPr>
            <p:ph type="sldNum" sz="quarter" idx="17"/>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lnSpc>
                <a:spcPct val="90000"/>
              </a:lnSpc>
              <a:spcBef>
                <a:spcPct val="0"/>
              </a:spcBef>
              <a:spcAft>
                <a:spcPts val="600"/>
              </a:spcAft>
            </a:pPr>
            <a:fld id="{7AAB46C9-4831-45A5-9C7D-1C25BBA73A66}" type="slidenum">
              <a:rPr lang="de-DE" altLang="en-US"/>
              <a:pPr fontAlgn="base">
                <a:lnSpc>
                  <a:spcPct val="90000"/>
                </a:lnSpc>
                <a:spcBef>
                  <a:spcPct val="0"/>
                </a:spcBef>
                <a:spcAft>
                  <a:spcPts val="600"/>
                </a:spcAft>
              </a:pPr>
              <a:t>4</a:t>
            </a:fld>
            <a:endParaRPr lang="de-DE" altLang="en-US"/>
          </a:p>
        </p:txBody>
      </p:sp>
    </p:spTree>
    <p:extLst>
      <p:ext uri="{BB962C8B-B14F-4D97-AF65-F5344CB8AC3E}">
        <p14:creationId xmlns:p14="http://schemas.microsoft.com/office/powerpoint/2010/main" val="341848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4">
            <a:extLst>
              <a:ext uri="{FF2B5EF4-FFF2-40B4-BE49-F238E27FC236}">
                <a16:creationId xmlns:a16="http://schemas.microsoft.com/office/drawing/2014/main" id="{3241F165-F76D-CE5A-C149-47BF5A07AFC4}"/>
              </a:ext>
            </a:extLst>
          </p:cNvPr>
          <p:cNvSpPr>
            <a:spLocks noGrp="1" noChangeArrowheads="1"/>
          </p:cNvSpPr>
          <p:nvPr>
            <p:ph type="title"/>
          </p:nvPr>
        </p:nvSpPr>
        <p:spPr/>
        <p:txBody>
          <a:bodyPr/>
          <a:lstStyle/>
          <a:p>
            <a:r>
              <a:rPr lang="de-DE" altLang="en-US" dirty="0"/>
              <a:t>Woher kommt unsere Kleidung?</a:t>
            </a:r>
          </a:p>
        </p:txBody>
      </p:sp>
      <p:sp>
        <p:nvSpPr>
          <p:cNvPr id="37891" name="Textplatzhalter 3">
            <a:extLst>
              <a:ext uri="{FF2B5EF4-FFF2-40B4-BE49-F238E27FC236}">
                <a16:creationId xmlns:a16="http://schemas.microsoft.com/office/drawing/2014/main" id="{A82131E6-9E1B-0781-F63D-7E126A5FF2D8}"/>
              </a:ext>
            </a:extLst>
          </p:cNvPr>
          <p:cNvSpPr>
            <a:spLocks noGrp="1" noChangeArrowheads="1"/>
          </p:cNvSpPr>
          <p:nvPr>
            <p:ph type="body" sz="quarter" idx="12"/>
          </p:nvPr>
        </p:nvSpPr>
        <p:spPr/>
        <p:txBody>
          <a:bodyPr/>
          <a:lstStyle/>
          <a:p>
            <a:pPr>
              <a:lnSpc>
                <a:spcPts val="3000"/>
              </a:lnSpc>
            </a:pPr>
            <a:r>
              <a:rPr lang="de-DE" altLang="en-US" dirty="0">
                <a:solidFill>
                  <a:srgbClr val="FFFFFF"/>
                </a:solidFill>
              </a:rPr>
              <a:t>Wir schauen auf die Entstehung und den Lebensweg eines T-Shirts sowie auf problematische Stationen im Entstehungsprozess von Kleidung.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E09AB-014A-0086-05D3-EEADFECC3975}"/>
              </a:ext>
            </a:extLst>
          </p:cNvPr>
          <p:cNvSpPr>
            <a:spLocks noGrp="1"/>
          </p:cNvSpPr>
          <p:nvPr>
            <p:ph type="title"/>
          </p:nvPr>
        </p:nvSpPr>
        <p:spPr/>
        <p:txBody>
          <a:bodyPr/>
          <a:lstStyle/>
          <a:p>
            <a:r>
              <a:rPr lang="de-DE" dirty="0"/>
              <a:t>Mit einem T-Shirt um die Welt (1)</a:t>
            </a:r>
          </a:p>
        </p:txBody>
      </p:sp>
      <p:sp>
        <p:nvSpPr>
          <p:cNvPr id="14" name="Textplatzhalter 13">
            <a:extLst>
              <a:ext uri="{FF2B5EF4-FFF2-40B4-BE49-F238E27FC236}">
                <a16:creationId xmlns:a16="http://schemas.microsoft.com/office/drawing/2014/main" id="{7D7D30B8-9E5C-F062-615C-1CCBBE1BC6E9}"/>
              </a:ext>
            </a:extLst>
          </p:cNvPr>
          <p:cNvSpPr>
            <a:spLocks noGrp="1"/>
          </p:cNvSpPr>
          <p:nvPr>
            <p:ph type="body" sz="quarter" idx="15"/>
          </p:nvPr>
        </p:nvSpPr>
        <p:spPr>
          <a:xfrm>
            <a:off x="684000" y="3885410"/>
            <a:ext cx="3240704" cy="1946590"/>
          </a:xfrm>
        </p:spPr>
        <p:txBody>
          <a:bodyPr/>
          <a:lstStyle/>
          <a:p>
            <a:r>
              <a:rPr lang="de-DE" dirty="0"/>
              <a:t>Teil 1: Wir schauen uns einen </a:t>
            </a:r>
            <a:r>
              <a:rPr lang="de-DE" b="1" dirty="0"/>
              <a:t>Film </a:t>
            </a:r>
            <a:r>
              <a:rPr lang="de-DE" dirty="0"/>
              <a:t>an.</a:t>
            </a:r>
          </a:p>
          <a:p>
            <a:r>
              <a:rPr lang="de-DE" sz="1400" dirty="0">
                <a:hlinkClick r:id="rId3"/>
              </a:rPr>
              <a:t>https://www.youtube.com/watch?v=BFtSTQZy_NQ</a:t>
            </a:r>
            <a:endParaRPr lang="de-DE" dirty="0"/>
          </a:p>
        </p:txBody>
      </p:sp>
      <p:pic>
        <p:nvPicPr>
          <p:cNvPr id="7" name="Grafik 6" descr="Icon mit Playtaste.">
            <a:extLst>
              <a:ext uri="{FF2B5EF4-FFF2-40B4-BE49-F238E27FC236}">
                <a16:creationId xmlns:a16="http://schemas.microsoft.com/office/drawing/2014/main" id="{A22C7862-ED87-9C53-26EF-9CE56B05CBB3}"/>
              </a:ext>
            </a:extLst>
          </p:cNvPr>
          <p:cNvPicPr>
            <a:picLocks noChangeAspect="1"/>
          </p:cNvPicPr>
          <p:nvPr/>
        </p:nvPicPr>
        <p:blipFill>
          <a:blip r:embed="rId4"/>
          <a:srcRect/>
          <a:stretch/>
        </p:blipFill>
        <p:spPr>
          <a:xfrm>
            <a:off x="682167" y="4974861"/>
            <a:ext cx="716277" cy="567935"/>
          </a:xfrm>
          <a:prstGeom prst="rect">
            <a:avLst/>
          </a:prstGeom>
        </p:spPr>
      </p:pic>
      <p:pic>
        <p:nvPicPr>
          <p:cNvPr id="16" name="Bildplatzhalter 15" descr="Bild eines Tshirts am Kleiderständer hängend.">
            <a:extLst>
              <a:ext uri="{FF2B5EF4-FFF2-40B4-BE49-F238E27FC236}">
                <a16:creationId xmlns:a16="http://schemas.microsoft.com/office/drawing/2014/main" id="{2631AD81-C308-D492-E591-38FC92DDD2A0}"/>
              </a:ext>
            </a:extLst>
          </p:cNvPr>
          <p:cNvPicPr>
            <a:picLocks noGrp="1" noChangeAspect="1"/>
          </p:cNvPicPr>
          <p:nvPr>
            <p:ph type="pic" sz="quarter" idx="10"/>
          </p:nvPr>
        </p:nvPicPr>
        <p:blipFill>
          <a:blip r:embed="rId5"/>
          <a:srcRect l="18438" r="18438"/>
          <a:stretch/>
        </p:blipFill>
        <p:spPr bwMode="auto">
          <a:prstGeom prst="rect">
            <a:avLst/>
          </a:prstGeom>
          <a:solidFill>
            <a:srgbClr val="57565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5234FC74-E775-72A8-5946-B4C9668F59F5}"/>
              </a:ext>
            </a:extLst>
          </p:cNvPr>
          <p:cNvSpPr txBox="1"/>
          <p:nvPr/>
        </p:nvSpPr>
        <p:spPr>
          <a:xfrm rot="16200000">
            <a:off x="9683049" y="3999798"/>
            <a:ext cx="4802459" cy="215444"/>
          </a:xfrm>
          <a:prstGeom prst="rect">
            <a:avLst/>
          </a:prstGeom>
          <a:noFill/>
        </p:spPr>
        <p:txBody>
          <a:bodyPr wrap="square">
            <a:spAutoFit/>
          </a:bodyPr>
          <a:lstStyle/>
          <a:p>
            <a:r>
              <a:rPr lang="de-DE" sz="800" strike="noStrike" kern="1200" dirty="0">
                <a:solidFill>
                  <a:schemeClr val="bg1"/>
                </a:solidFill>
                <a:effectLst/>
                <a:latin typeface="+mn-lt"/>
                <a:ea typeface="+mn-ea"/>
                <a:cs typeface="+mn-cs"/>
              </a:rPr>
              <a:t>Bildquelle/Screenshot: </a:t>
            </a:r>
            <a:r>
              <a:rPr lang="de-DE" sz="800" i="1" u="sng" strike="noStrike" kern="1200" dirty="0">
                <a:solidFill>
                  <a:schemeClr val="bg1"/>
                </a:solidFill>
                <a:effectLst/>
                <a:latin typeface="+mn-lt"/>
                <a:ea typeface="+mn-ea"/>
                <a:cs typeface="+mn-cs"/>
              </a:rPr>
              <a:t>https://www.youtube.com/watch?v=BFtSTQZy_NQ</a:t>
            </a:r>
            <a:endParaRPr lang="de-DE" sz="800" i="1" u="sng" dirty="0">
              <a:solidFill>
                <a:schemeClr val="bg1"/>
              </a:solidFill>
            </a:endParaRPr>
          </a:p>
        </p:txBody>
      </p:sp>
      <p:sp>
        <p:nvSpPr>
          <p:cNvPr id="5" name="Fußzeilenplatzhalter 4">
            <a:extLst>
              <a:ext uri="{FF2B5EF4-FFF2-40B4-BE49-F238E27FC236}">
                <a16:creationId xmlns:a16="http://schemas.microsoft.com/office/drawing/2014/main" id="{0C18F0A3-E03B-BC4F-9DCC-717024767FE6}"/>
              </a:ext>
              <a:ext uri="{C183D7F6-B498-43B3-948B-1728B52AA6E4}">
                <adec:decorative xmlns:adec="http://schemas.microsoft.com/office/drawing/2017/decorative" val="1"/>
              </a:ext>
            </a:extLst>
          </p:cNvPr>
          <p:cNvSpPr>
            <a:spLocks noGrp="1"/>
          </p:cNvSpPr>
          <p:nvPr>
            <p:ph type="ftr" sz="quarter" idx="16"/>
          </p:nvPr>
        </p:nvSpPr>
        <p:spPr/>
        <p:txBody>
          <a:bodyPr/>
          <a:lstStyle/>
          <a:p>
            <a:pPr>
              <a:lnSpc>
                <a:spcPct val="90000"/>
              </a:lnSpc>
              <a:spcAft>
                <a:spcPts val="600"/>
              </a:spcAft>
              <a:defRPr/>
            </a:pPr>
            <a:r>
              <a:rPr lang="de-DE" dirty="0"/>
              <a:t>Style mit Haltung</a:t>
            </a:r>
          </a:p>
        </p:txBody>
      </p:sp>
    </p:spTree>
    <p:extLst>
      <p:ext uri="{BB962C8B-B14F-4D97-AF65-F5344CB8AC3E}">
        <p14:creationId xmlns:p14="http://schemas.microsoft.com/office/powerpoint/2010/main" val="86273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D7972-493B-C158-D8FB-6800840B5F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1E0600-C4BE-13FB-441E-F1E523B4122C}"/>
              </a:ext>
            </a:extLst>
          </p:cNvPr>
          <p:cNvSpPr>
            <a:spLocks noGrp="1"/>
          </p:cNvSpPr>
          <p:nvPr>
            <p:ph type="title"/>
          </p:nvPr>
        </p:nvSpPr>
        <p:spPr/>
        <p:txBody>
          <a:bodyPr/>
          <a:lstStyle/>
          <a:p>
            <a:r>
              <a:rPr lang="de-DE" dirty="0"/>
              <a:t>Mit einem T-Shirt um die Welt (2)</a:t>
            </a:r>
          </a:p>
        </p:txBody>
      </p:sp>
      <p:sp>
        <p:nvSpPr>
          <p:cNvPr id="14" name="Textplatzhalter 13">
            <a:extLst>
              <a:ext uri="{FF2B5EF4-FFF2-40B4-BE49-F238E27FC236}">
                <a16:creationId xmlns:a16="http://schemas.microsoft.com/office/drawing/2014/main" id="{0E63B7A9-6481-4B6E-B661-46222EB619DE}"/>
              </a:ext>
            </a:extLst>
          </p:cNvPr>
          <p:cNvSpPr>
            <a:spLocks noGrp="1"/>
          </p:cNvSpPr>
          <p:nvPr>
            <p:ph type="body" sz="quarter" idx="15"/>
          </p:nvPr>
        </p:nvSpPr>
        <p:spPr>
          <a:xfrm>
            <a:off x="684000" y="3885410"/>
            <a:ext cx="3240704" cy="1946590"/>
          </a:xfrm>
        </p:spPr>
        <p:txBody>
          <a:bodyPr/>
          <a:lstStyle/>
          <a:p>
            <a:r>
              <a:rPr lang="de-DE" dirty="0"/>
              <a:t>Teil 2: Wir bringen uns mit den einzelnen </a:t>
            </a:r>
            <a:r>
              <a:rPr lang="de-DE" b="1" dirty="0"/>
              <a:t>Stationen </a:t>
            </a:r>
            <a:r>
              <a:rPr lang="de-DE" dirty="0"/>
              <a:t>auf den aktuellen Stand und tauschen uns dabei in Murmelgruppen aus.</a:t>
            </a:r>
          </a:p>
        </p:txBody>
      </p:sp>
      <p:pic>
        <p:nvPicPr>
          <p:cNvPr id="11" name="Grafik 10" descr="Icon für Textdokument.">
            <a:extLst>
              <a:ext uri="{FF2B5EF4-FFF2-40B4-BE49-F238E27FC236}">
                <a16:creationId xmlns:a16="http://schemas.microsoft.com/office/drawing/2014/main" id="{EC65FE98-C404-7419-10B1-02453F23DCDD}"/>
              </a:ext>
            </a:extLst>
          </p:cNvPr>
          <p:cNvPicPr>
            <a:picLocks noChangeAspect="1"/>
          </p:cNvPicPr>
          <p:nvPr/>
        </p:nvPicPr>
        <p:blipFill>
          <a:blip r:embed="rId3"/>
          <a:srcRect/>
          <a:stretch/>
        </p:blipFill>
        <p:spPr>
          <a:xfrm>
            <a:off x="527064" y="4854098"/>
            <a:ext cx="977902" cy="977902"/>
          </a:xfrm>
          <a:prstGeom prst="rect">
            <a:avLst/>
          </a:prstGeom>
        </p:spPr>
      </p:pic>
      <p:pic>
        <p:nvPicPr>
          <p:cNvPr id="9" name="Bildplatzhalter 8" descr="Fotografie einer Metaplanwand mit angepinnten Texten und Bildern.">
            <a:extLst>
              <a:ext uri="{FF2B5EF4-FFF2-40B4-BE49-F238E27FC236}">
                <a16:creationId xmlns:a16="http://schemas.microsoft.com/office/drawing/2014/main" id="{66834FD3-5294-97AB-1B19-93439BA02EFE}"/>
              </a:ext>
            </a:extLst>
          </p:cNvPr>
          <p:cNvPicPr>
            <a:picLocks noGrp="1" noChangeAspect="1"/>
          </p:cNvPicPr>
          <p:nvPr>
            <p:ph type="pic" sz="quarter" idx="10"/>
          </p:nvPr>
        </p:nvPicPr>
        <p:blipFill>
          <a:blip r:embed="rId4"/>
          <a:srcRect l="18409" r="18409"/>
          <a:stretch>
            <a:fillRect/>
          </a:stretch>
        </p:blipFill>
        <p:spPr/>
      </p:pic>
      <p:sp>
        <p:nvSpPr>
          <p:cNvPr id="5" name="Fußzeilenplatzhalter 4">
            <a:extLst>
              <a:ext uri="{FF2B5EF4-FFF2-40B4-BE49-F238E27FC236}">
                <a16:creationId xmlns:a16="http://schemas.microsoft.com/office/drawing/2014/main" id="{93039B95-5862-EE3E-AC56-A9BBBD415002}"/>
              </a:ext>
              <a:ext uri="{C183D7F6-B498-43B3-948B-1728B52AA6E4}">
                <adec:decorative xmlns:adec="http://schemas.microsoft.com/office/drawing/2017/decorative" val="1"/>
              </a:ext>
            </a:extLst>
          </p:cNvPr>
          <p:cNvSpPr>
            <a:spLocks noGrp="1"/>
          </p:cNvSpPr>
          <p:nvPr>
            <p:ph type="ftr" sz="quarter" idx="16"/>
          </p:nvPr>
        </p:nvSpPr>
        <p:spPr/>
        <p:txBody>
          <a:bodyPr/>
          <a:lstStyle/>
          <a:p>
            <a:pPr>
              <a:lnSpc>
                <a:spcPct val="90000"/>
              </a:lnSpc>
              <a:spcAft>
                <a:spcPts val="600"/>
              </a:spcAft>
              <a:defRPr/>
            </a:pPr>
            <a:r>
              <a:rPr lang="de-DE" dirty="0"/>
              <a:t>Style mit Haltung</a:t>
            </a:r>
          </a:p>
        </p:txBody>
      </p:sp>
      <p:sp>
        <p:nvSpPr>
          <p:cNvPr id="6" name="Foliennummernplatzhalter 5">
            <a:extLst>
              <a:ext uri="{FF2B5EF4-FFF2-40B4-BE49-F238E27FC236}">
                <a16:creationId xmlns:a16="http://schemas.microsoft.com/office/drawing/2014/main" id="{B7FFE83F-395F-A9EC-F7D3-6571783097FA}"/>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C8C581B8-E11B-4CB8-B306-6AAAFE66ACA6}" type="slidenum">
              <a:rPr lang="de-DE" smtClean="0"/>
              <a:pPr>
                <a:defRPr/>
              </a:pPr>
              <a:t>7</a:t>
            </a:fld>
            <a:endParaRPr lang="de-DE" dirty="0"/>
          </a:p>
        </p:txBody>
      </p:sp>
    </p:spTree>
    <p:extLst>
      <p:ext uri="{BB962C8B-B14F-4D97-AF65-F5344CB8AC3E}">
        <p14:creationId xmlns:p14="http://schemas.microsoft.com/office/powerpoint/2010/main" val="1250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56D35B-50A9-8803-A337-051AD89C1F7B}"/>
              </a:ext>
            </a:extLst>
          </p:cNvPr>
          <p:cNvSpPr>
            <a:spLocks noGrp="1"/>
          </p:cNvSpPr>
          <p:nvPr>
            <p:ph type="title"/>
          </p:nvPr>
        </p:nvSpPr>
        <p:spPr>
          <a:xfrm>
            <a:off x="682167" y="2052000"/>
            <a:ext cx="10620417" cy="1377000"/>
          </a:xfrm>
        </p:spPr>
        <p:txBody>
          <a:bodyPr/>
          <a:lstStyle/>
          <a:p>
            <a:r>
              <a:rPr lang="de-DE" sz="5400" dirty="0">
                <a:solidFill>
                  <a:schemeClr val="tx2"/>
                </a:solidFill>
              </a:rPr>
              <a:t>Welche Erkenntnisse nehmt ihr für  euch mit?</a:t>
            </a:r>
          </a:p>
        </p:txBody>
      </p:sp>
      <p:sp>
        <p:nvSpPr>
          <p:cNvPr id="3" name="Textplatzhalter 2">
            <a:extLst>
              <a:ext uri="{FF2B5EF4-FFF2-40B4-BE49-F238E27FC236}">
                <a16:creationId xmlns:a16="http://schemas.microsoft.com/office/drawing/2014/main" id="{07F0FF86-C454-C18D-8B9C-37CA49957428}"/>
              </a:ext>
            </a:extLst>
          </p:cNvPr>
          <p:cNvSpPr>
            <a:spLocks noGrp="1"/>
          </p:cNvSpPr>
          <p:nvPr>
            <p:ph type="body" sz="quarter" idx="18"/>
          </p:nvPr>
        </p:nvSpPr>
        <p:spPr>
          <a:xfrm>
            <a:off x="682625" y="3835928"/>
            <a:ext cx="10799763" cy="2104072"/>
          </a:xfrm>
        </p:spPr>
        <p:txBody>
          <a:bodyPr anchor="t"/>
          <a:lstStyle/>
          <a:p>
            <a:pPr marL="285750" indent="-285750">
              <a:buFont typeface="Arial" panose="020B0604020202020204" pitchFamily="34" charset="0"/>
              <a:buChar char="•"/>
            </a:pPr>
            <a:r>
              <a:rPr lang="de-DE" dirty="0"/>
              <a:t>Haben euch Informationen überrascht? </a:t>
            </a:r>
          </a:p>
          <a:p>
            <a:pPr marL="285750" indent="-285750">
              <a:buFont typeface="Arial" panose="020B0604020202020204" pitchFamily="34" charset="0"/>
              <a:buChar char="•"/>
            </a:pPr>
            <a:r>
              <a:rPr lang="de-DE" dirty="0"/>
              <a:t>Empfandet ihr bestimmte Informationen als problematisch?</a:t>
            </a:r>
          </a:p>
          <a:p>
            <a:pPr marL="285750" indent="-285750">
              <a:buFont typeface="Arial" panose="020B0604020202020204" pitchFamily="34" charset="0"/>
              <a:buChar char="•"/>
            </a:pPr>
            <a:endParaRPr lang="de-DE" dirty="0"/>
          </a:p>
        </p:txBody>
      </p:sp>
      <p:sp>
        <p:nvSpPr>
          <p:cNvPr id="5" name="Fußzeilenplatzhalter 4">
            <a:extLst>
              <a:ext uri="{FF2B5EF4-FFF2-40B4-BE49-F238E27FC236}">
                <a16:creationId xmlns:a16="http://schemas.microsoft.com/office/drawing/2014/main" id="{2BB571C1-0EA3-5F43-5E1F-567FCB7C35E2}"/>
              </a:ext>
              <a:ext uri="{C183D7F6-B498-43B3-948B-1728B52AA6E4}">
                <adec:decorative xmlns:adec="http://schemas.microsoft.com/office/drawing/2017/decorative" val="1"/>
              </a:ext>
            </a:extLst>
          </p:cNvPr>
          <p:cNvSpPr>
            <a:spLocks noGrp="1"/>
          </p:cNvSpPr>
          <p:nvPr>
            <p:ph type="ftr" sz="quarter" idx="32"/>
          </p:nvPr>
        </p:nvSpPr>
        <p:spPr/>
        <p:txBody>
          <a:bodyPr/>
          <a:lstStyle/>
          <a:p>
            <a:pPr>
              <a:lnSpc>
                <a:spcPct val="90000"/>
              </a:lnSpc>
              <a:spcAft>
                <a:spcPts val="600"/>
              </a:spcAft>
              <a:defRPr/>
            </a:pPr>
            <a:r>
              <a:rPr lang="de-DE" dirty="0"/>
              <a:t>Style mit Haltung</a:t>
            </a:r>
          </a:p>
        </p:txBody>
      </p:sp>
      <p:sp>
        <p:nvSpPr>
          <p:cNvPr id="6" name="Foliennummernplatzhalter 5">
            <a:extLst>
              <a:ext uri="{FF2B5EF4-FFF2-40B4-BE49-F238E27FC236}">
                <a16:creationId xmlns:a16="http://schemas.microsoft.com/office/drawing/2014/main" id="{C0561866-95F0-8DE1-C94A-ACC6949790F6}"/>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37193EB5-2FB1-4136-A25E-233A53750E21}" type="slidenum">
              <a:rPr lang="de-DE" smtClean="0"/>
              <a:pPr>
                <a:defRPr/>
              </a:pPr>
              <a:t>8</a:t>
            </a:fld>
            <a:endParaRPr lang="de-DE" dirty="0"/>
          </a:p>
        </p:txBody>
      </p:sp>
    </p:spTree>
    <p:extLst>
      <p:ext uri="{BB962C8B-B14F-4D97-AF65-F5344CB8AC3E}">
        <p14:creationId xmlns:p14="http://schemas.microsoft.com/office/powerpoint/2010/main" val="258992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3B4F3-1DBE-B8FA-9EC6-AF92A85BF40F}"/>
              </a:ext>
            </a:extLst>
          </p:cNvPr>
          <p:cNvSpPr>
            <a:spLocks noGrp="1"/>
          </p:cNvSpPr>
          <p:nvPr>
            <p:ph type="title"/>
          </p:nvPr>
        </p:nvSpPr>
        <p:spPr/>
        <p:txBody>
          <a:bodyPr/>
          <a:lstStyle/>
          <a:p>
            <a:r>
              <a:rPr lang="de-DE" dirty="0">
                <a:solidFill>
                  <a:schemeClr val="tx2"/>
                </a:solidFill>
              </a:rPr>
              <a:t>Auswirkungen der Textilindustrie auf Menschen und Umwelt</a:t>
            </a:r>
          </a:p>
        </p:txBody>
      </p:sp>
      <p:sp>
        <p:nvSpPr>
          <p:cNvPr id="5" name="Textplatzhalter 4">
            <a:extLst>
              <a:ext uri="{FF2B5EF4-FFF2-40B4-BE49-F238E27FC236}">
                <a16:creationId xmlns:a16="http://schemas.microsoft.com/office/drawing/2014/main" id="{8492C965-91CD-023D-3A4B-F73E9E105A7A}"/>
              </a:ext>
            </a:extLst>
          </p:cNvPr>
          <p:cNvSpPr>
            <a:spLocks noGrp="1"/>
          </p:cNvSpPr>
          <p:nvPr>
            <p:ph type="body" sz="quarter" idx="18"/>
          </p:nvPr>
        </p:nvSpPr>
        <p:spPr/>
        <p:txBody>
          <a:bodyPr/>
          <a:lstStyle/>
          <a:p>
            <a:pPr marL="0" indent="0">
              <a:buNone/>
            </a:pPr>
            <a:r>
              <a:rPr lang="de-DE" b="1" dirty="0"/>
              <a:t>Die Textilindustrie – im Besonderen Fast Fashion – </a:t>
            </a:r>
          </a:p>
          <a:p>
            <a:r>
              <a:rPr lang="de-DE" dirty="0"/>
              <a:t>gehört weltweit zu den größten Verursachern von </a:t>
            </a:r>
            <a:r>
              <a:rPr lang="de-DE" b="1" dirty="0"/>
              <a:t>Umwelt- und Wasserverschmutzung, </a:t>
            </a:r>
            <a:r>
              <a:rPr lang="de-DE" dirty="0"/>
              <a:t>sehr hohem Wasserverbrauch sowie Textilabfällen und ist mitverantwortlich für die Entstehung von Treibhausgasemissionen.</a:t>
            </a:r>
          </a:p>
          <a:p>
            <a:r>
              <a:rPr lang="de-DE" dirty="0"/>
              <a:t>trägt maßgeblich zu </a:t>
            </a:r>
            <a:r>
              <a:rPr lang="de-DE" b="1" dirty="0"/>
              <a:t>sozialen Problemen </a:t>
            </a:r>
            <a:r>
              <a:rPr lang="de-DE" dirty="0"/>
              <a:t>bei, wie fehlendem Arbeitsschutz von </a:t>
            </a:r>
            <a:r>
              <a:rPr lang="de-DE" dirty="0" err="1"/>
              <a:t>Fabrikarbeiter:innen</a:t>
            </a:r>
            <a:r>
              <a:rPr lang="de-DE" dirty="0"/>
              <a:t> und damit verbundenen </a:t>
            </a:r>
            <a:r>
              <a:rPr lang="de-DE" b="1" dirty="0"/>
              <a:t>Gesundheitsschäden</a:t>
            </a:r>
            <a:r>
              <a:rPr lang="de-DE" dirty="0"/>
              <a:t>, täglichen Arbeitszeiten von bis zu 16 Stunden, Löhnen unterhalb des Existenzminimums sowie Kinderarbeit.</a:t>
            </a:r>
          </a:p>
          <a:p>
            <a:r>
              <a:rPr lang="de-DE" dirty="0"/>
              <a:t>zielt auf einen </a:t>
            </a:r>
            <a:r>
              <a:rPr lang="de-DE" b="1" dirty="0"/>
              <a:t>permanenten Kleidungskonsum </a:t>
            </a:r>
            <a:r>
              <a:rPr lang="de-DE" dirty="0"/>
              <a:t>ab, durch aggressive und manipulative Werbung sowie teils täglich neu erscheinende Kollektionen (Fast-Fashion-Strategie).“</a:t>
            </a:r>
          </a:p>
          <a:p>
            <a:endParaRPr lang="de-DE" dirty="0"/>
          </a:p>
        </p:txBody>
      </p:sp>
      <p:sp>
        <p:nvSpPr>
          <p:cNvPr id="3" name="Fußzeilenplatzhalter 2">
            <a:extLst>
              <a:ext uri="{FF2B5EF4-FFF2-40B4-BE49-F238E27FC236}">
                <a16:creationId xmlns:a16="http://schemas.microsoft.com/office/drawing/2014/main" id="{3A5CF0BB-A0FC-8346-F6A5-5868F6DE1913}"/>
              </a:ext>
              <a:ext uri="{C183D7F6-B498-43B3-948B-1728B52AA6E4}">
                <adec:decorative xmlns:adec="http://schemas.microsoft.com/office/drawing/2017/decorative" val="1"/>
              </a:ext>
            </a:extLst>
          </p:cNvPr>
          <p:cNvSpPr>
            <a:spLocks noGrp="1"/>
          </p:cNvSpPr>
          <p:nvPr>
            <p:ph type="ftr" sz="quarter" idx="32"/>
          </p:nvPr>
        </p:nvSpPr>
        <p:spPr/>
        <p:txBody>
          <a:bodyPr/>
          <a:lstStyle/>
          <a:p>
            <a:pPr>
              <a:lnSpc>
                <a:spcPct val="90000"/>
              </a:lnSpc>
              <a:spcAft>
                <a:spcPts val="600"/>
              </a:spcAft>
              <a:defRPr/>
            </a:pPr>
            <a:r>
              <a:rPr lang="de-DE" dirty="0"/>
              <a:t>Style mit Haltung</a:t>
            </a:r>
          </a:p>
        </p:txBody>
      </p:sp>
      <p:sp>
        <p:nvSpPr>
          <p:cNvPr id="4" name="Foliennummernplatzhalter 3">
            <a:extLst>
              <a:ext uri="{FF2B5EF4-FFF2-40B4-BE49-F238E27FC236}">
                <a16:creationId xmlns:a16="http://schemas.microsoft.com/office/drawing/2014/main" id="{78DE04BC-525F-8A6B-9036-DAA5546EAAC3}"/>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9</a:t>
            </a:fld>
            <a:endParaRPr lang="de-DE" dirty="0"/>
          </a:p>
        </p:txBody>
      </p:sp>
    </p:spTree>
    <p:extLst>
      <p:ext uri="{BB962C8B-B14F-4D97-AF65-F5344CB8AC3E}">
        <p14:creationId xmlns:p14="http://schemas.microsoft.com/office/powerpoint/2010/main" val="1508831937"/>
      </p:ext>
    </p:extLst>
  </p:cSld>
  <p:clrMapOvr>
    <a:masterClrMapping/>
  </p:clrMapOvr>
</p:sld>
</file>

<file path=ppt/theme/theme1.xml><?xml version="1.0" encoding="utf-8"?>
<a:theme xmlns:a="http://schemas.openxmlformats.org/drawingml/2006/main" name="1_Titel mit Eben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E7456CED-8682-4388-B8F9-60C43461FC0D}"/>
    </a:ext>
  </a:extLst>
</a:theme>
</file>

<file path=ppt/theme/theme2.xml><?xml version="1.0" encoding="utf-8"?>
<a:theme xmlns:a="http://schemas.openxmlformats.org/drawingml/2006/main" name="2_Inhalt mit Ebenen,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3.xml><?xml version="1.0" encoding="utf-8"?>
<a:theme xmlns:a="http://schemas.openxmlformats.org/drawingml/2006/main" name="3_Inhalt_Aufzählung, Violet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4.xml><?xml version="1.0" encoding="utf-8"?>
<a:theme xmlns:a="http://schemas.openxmlformats.org/drawingml/2006/main" name="4_Inhalt mit Ebenen_U2,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5.xml><?xml version="1.0" encoding="utf-8"?>
<a:theme xmlns:a="http://schemas.openxmlformats.org/drawingml/2006/main" name="Zusätzliche Foli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069C3F95-4019-473B-9916-F8AFC8A4B29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Powerpoint_Projekte_16zu9_Dachmarke_VCH</Template>
  <TotalTime>0</TotalTime>
  <Words>3392</Words>
  <Application>Microsoft Office PowerPoint</Application>
  <PresentationFormat>Breitbild</PresentationFormat>
  <Paragraphs>321</Paragraphs>
  <Slides>30</Slides>
  <Notes>27</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30</vt:i4>
      </vt:variant>
    </vt:vector>
  </HeadingPairs>
  <TitlesOfParts>
    <vt:vector size="39" baseType="lpstr">
      <vt:lpstr>Aptos</vt:lpstr>
      <vt:lpstr>Aptos Bold</vt:lpstr>
      <vt:lpstr>Arial</vt:lpstr>
      <vt:lpstr>Calibri</vt:lpstr>
      <vt:lpstr>1_Titel mit Ebenen</vt:lpstr>
      <vt:lpstr>2_Inhalt mit Ebenen, Rot</vt:lpstr>
      <vt:lpstr>3_Inhalt_Aufzählung, Violett</vt:lpstr>
      <vt:lpstr>4_Inhalt mit Ebenen_U2, Rot</vt:lpstr>
      <vt:lpstr>Zusätzliche Folien</vt:lpstr>
      <vt:lpstr>  Style mit Haltung </vt:lpstr>
      <vt:lpstr>Womit wir uns heute beschäftigen…</vt:lpstr>
      <vt:lpstr>Was und wie kaufe ich? (1)</vt:lpstr>
      <vt:lpstr>Was und wie kaufe ich? (2)</vt:lpstr>
      <vt:lpstr>Woher kommt unsere Kleidung?</vt:lpstr>
      <vt:lpstr>Mit einem T-Shirt um die Welt (1)</vt:lpstr>
      <vt:lpstr>Mit einem T-Shirt um die Welt (2)</vt:lpstr>
      <vt:lpstr>Welche Erkenntnisse nehmt ihr für  euch mit?</vt:lpstr>
      <vt:lpstr>Auswirkungen der Textilindustrie auf Menschen und Umwelt</vt:lpstr>
      <vt:lpstr>Was ist das Lieferkettengesetz? </vt:lpstr>
      <vt:lpstr>Das Lieferkettengesetz</vt:lpstr>
      <vt:lpstr>Diskutiert das Für und Wider! </vt:lpstr>
      <vt:lpstr>Was habt ihr erarbeitet?</vt:lpstr>
      <vt:lpstr>Forderungen der Verbraucherzentrale </vt:lpstr>
      <vt:lpstr>Was können wir tun?</vt:lpstr>
      <vt:lpstr>Ich mache es in meinem Stil!</vt:lpstr>
      <vt:lpstr>Wählt das für euch passende Thema aus!</vt:lpstr>
      <vt:lpstr>Der individuelle Stile-Check</vt:lpstr>
      <vt:lpstr>Kleidung aus zweiter Hand - Aufgabenstellung</vt:lpstr>
      <vt:lpstr>Kleidung aus zweiter Hand – Text </vt:lpstr>
      <vt:lpstr>Capsule Wardrobe – Aufgabenstellung  </vt:lpstr>
      <vt:lpstr>Was ist Capsule Wardobe?  </vt:lpstr>
      <vt:lpstr>Checkt Textil-Siegel für euch!</vt:lpstr>
      <vt:lpstr>Aufgabenstellung</vt:lpstr>
      <vt:lpstr>Was habt ihr herausgefunden?</vt:lpstr>
      <vt:lpstr>Was nehmen wir uns mit?</vt:lpstr>
      <vt:lpstr>Weitere Infos findet ihr...</vt:lpstr>
      <vt:lpstr>Bildnachweise</vt:lpstr>
      <vt:lpstr>www.verbraucherchecker.de instagram.com/verbraucherzentrale.vzbv </vt:lpstr>
      <vt:lpstr>Ihre Verbraucherzentrale</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Style mit Haltung</dc:title>
  <dc:creator>Doerte.Adam-Gutsch@vzbv.de</dc:creator>
  <cp:lastModifiedBy>Schnieder, Lena (vzbv)</cp:lastModifiedBy>
  <cp:revision>167</cp:revision>
  <dcterms:created xsi:type="dcterms:W3CDTF">2025-07-22T09:47:03Z</dcterms:created>
  <dcterms:modified xsi:type="dcterms:W3CDTF">2026-04-24T09:16:00Z</dcterms:modified>
</cp:coreProperties>
</file>