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48" r:id="rId2"/>
    <p:sldMasterId id="2147483792" r:id="rId3"/>
    <p:sldMasterId id="2147483849" r:id="rId4"/>
    <p:sldMasterId id="2147483673" r:id="rId5"/>
  </p:sldMasterIdLst>
  <p:notesMasterIdLst>
    <p:notesMasterId r:id="rId48"/>
  </p:notesMasterIdLst>
  <p:handoutMasterIdLst>
    <p:handoutMasterId r:id="rId49"/>
  </p:handoutMasterIdLst>
  <p:sldIdLst>
    <p:sldId id="738" r:id="rId6"/>
    <p:sldId id="739" r:id="rId7"/>
    <p:sldId id="740" r:id="rId8"/>
    <p:sldId id="756" r:id="rId9"/>
    <p:sldId id="763" r:id="rId10"/>
    <p:sldId id="767" r:id="rId11"/>
    <p:sldId id="766" r:id="rId12"/>
    <p:sldId id="768" r:id="rId13"/>
    <p:sldId id="764" r:id="rId14"/>
    <p:sldId id="770" r:id="rId15"/>
    <p:sldId id="769" r:id="rId16"/>
    <p:sldId id="771" r:id="rId17"/>
    <p:sldId id="765" r:id="rId18"/>
    <p:sldId id="773" r:id="rId19"/>
    <p:sldId id="774" r:id="rId20"/>
    <p:sldId id="772" r:id="rId21"/>
    <p:sldId id="341" r:id="rId22"/>
    <p:sldId id="776" r:id="rId23"/>
    <p:sldId id="741" r:id="rId24"/>
    <p:sldId id="743" r:id="rId25"/>
    <p:sldId id="744" r:id="rId26"/>
    <p:sldId id="350" r:id="rId27"/>
    <p:sldId id="745" r:id="rId28"/>
    <p:sldId id="746" r:id="rId29"/>
    <p:sldId id="747" r:id="rId30"/>
    <p:sldId id="748" r:id="rId31"/>
    <p:sldId id="749" r:id="rId32"/>
    <p:sldId id="750" r:id="rId33"/>
    <p:sldId id="751" r:id="rId34"/>
    <p:sldId id="752" r:id="rId35"/>
    <p:sldId id="754" r:id="rId36"/>
    <p:sldId id="755" r:id="rId37"/>
    <p:sldId id="344" r:id="rId38"/>
    <p:sldId id="777" r:id="rId39"/>
    <p:sldId id="778" r:id="rId40"/>
    <p:sldId id="779" r:id="rId41"/>
    <p:sldId id="347" r:id="rId42"/>
    <p:sldId id="382" r:id="rId43"/>
    <p:sldId id="272" r:id="rId44"/>
    <p:sldId id="377" r:id="rId45"/>
    <p:sldId id="378" r:id="rId46"/>
    <p:sldId id="285" r:id="rId47"/>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A3ED01-EEBE-B972-B018-BEDC9E75BBB7}" name="Adam-Gutsch, Dörte (vzbv)" initials="DA" userId="S::d.adam-gutsch@vzbv.de::f095e90a-13a9-4cf5-8dad-3f5d8b329170" providerId="AD"/>
  <p188:author id="{F5F5F1A4-A531-7577-F36D-38554E2E5265}" name="Schnieder, Lena (vzbv)" initials="LS" userId="S::l.schnieder@vzbv.de::ae1a9fc8-f240-4258-aa73-18b438590a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xer, Lenja Mandavi (vzbv)"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328A"/>
    <a:srgbClr val="FFFFFF"/>
    <a:srgbClr val="FFFAED"/>
    <a:srgbClr val="E8F1F7"/>
    <a:srgbClr val="EDE9F5"/>
    <a:srgbClr val="F7E7E1"/>
    <a:srgbClr val="ECECEC"/>
    <a:srgbClr val="DE00E3"/>
    <a:srgbClr val="FAD8C8"/>
    <a:srgbClr val="E9A0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40" autoAdjust="0"/>
    <p:restoredTop sz="93447" autoAdjust="0"/>
  </p:normalViewPr>
  <p:slideViewPr>
    <p:cSldViewPr snapToGrid="0">
      <p:cViewPr varScale="1">
        <p:scale>
          <a:sx n="68" d="100"/>
          <a:sy n="68" d="100"/>
        </p:scale>
        <p:origin x="152" y="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361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0598791-4985-DC37-757C-20D0BDDAAE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64213A70-38B5-0EE1-7EE0-68A065B06E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BEA0040-0835-4268-9631-ADF01049CCFD}" type="datetimeFigureOut">
              <a:rPr lang="de-DE"/>
              <a:pPr>
                <a:defRPr/>
              </a:pPr>
              <a:t>24.04.2026</a:t>
            </a:fld>
            <a:endParaRPr lang="de-DE"/>
          </a:p>
        </p:txBody>
      </p:sp>
      <p:sp>
        <p:nvSpPr>
          <p:cNvPr id="4" name="Fußzeilenplatzhalter 3">
            <a:extLst>
              <a:ext uri="{FF2B5EF4-FFF2-40B4-BE49-F238E27FC236}">
                <a16:creationId xmlns:a16="http://schemas.microsoft.com/office/drawing/2014/main" id="{8E324884-2047-D93A-5476-539843D153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a:extLst>
              <a:ext uri="{FF2B5EF4-FFF2-40B4-BE49-F238E27FC236}">
                <a16:creationId xmlns:a16="http://schemas.microsoft.com/office/drawing/2014/main" id="{3DBDC99F-9C18-71E4-2F55-093A751C7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9B7F60A-CD7F-4CC9-A23C-321251B9AAF5}"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1F89ECB-4B29-2406-3A1B-8604557E2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5140DE0C-C000-8149-5351-25992723C36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B7BDA61-1BA1-4B2F-A3DA-A40ABF7A72A6}" type="datetimeFigureOut">
              <a:rPr lang="de-DE"/>
              <a:pPr>
                <a:defRPr/>
              </a:pPr>
              <a:t>24.04.2026</a:t>
            </a:fld>
            <a:endParaRPr lang="de-DE"/>
          </a:p>
        </p:txBody>
      </p:sp>
      <p:sp>
        <p:nvSpPr>
          <p:cNvPr id="4" name="Folienbildplatzhalter 3">
            <a:extLst>
              <a:ext uri="{FF2B5EF4-FFF2-40B4-BE49-F238E27FC236}">
                <a16:creationId xmlns:a16="http://schemas.microsoft.com/office/drawing/2014/main" id="{FC00F193-E956-F3E3-B182-8CE261A9C35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6E270C65-D56C-E72A-31F3-CC7F402C315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C50F253-21C2-6BC9-C822-4EAE351B8D1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EAE1F44A-A253-4695-D5FB-7FF7C014C7E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4B50A89-AEE9-454C-B2A9-437B137527E0}"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agesschau.de/ausland/uswahl/fake-news-ki-us-wahlkampf-100.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21BF-5296-4B5E-2A9B-55E8A8599C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9F5249-8B43-7ECA-3F08-64168EA847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A5EBB0-4E0F-488F-791F-86DEEF8417DD}"/>
              </a:ext>
            </a:extLst>
          </p:cNvPr>
          <p:cNvSpPr>
            <a:spLocks noGrp="1"/>
          </p:cNvSpPr>
          <p:nvPr>
            <p:ph type="body" idx="1"/>
          </p:nvPr>
        </p:nvSpPr>
        <p:spPr/>
        <p:txBody>
          <a:bodyPr/>
          <a:lstStyle/>
          <a:p>
            <a:r>
              <a:rPr lang="de-DE" i="1" dirty="0">
                <a:latin typeface="Aptos" panose="020B0004020202020204" pitchFamily="34" charset="0"/>
              </a:rPr>
              <a:t> Sprechtext (Vorschlag):</a:t>
            </a:r>
          </a:p>
          <a:p>
            <a:endParaRPr lang="de-DE" i="1" dirty="0">
              <a:latin typeface="Aptos" panose="020B0004020202020204" pitchFamily="34" charset="0"/>
            </a:endParaRPr>
          </a:p>
          <a:p>
            <a:r>
              <a:rPr lang="de-DE" i="1" dirty="0">
                <a:latin typeface="Aptos" panose="020B0004020202020204" pitchFamily="34" charset="0"/>
              </a:rPr>
              <a:t>„Willkommen zum Workshop! Heute möchten wir mit euch das Thema Künstliche Intelligenz in unserem Alltag aufgreifen. </a:t>
            </a:r>
          </a:p>
          <a:p>
            <a:endParaRPr lang="de-DE" i="1" dirty="0">
              <a:latin typeface="Aptos" panose="020B0004020202020204" pitchFamily="34" charset="0"/>
            </a:endParaRPr>
          </a:p>
          <a:p>
            <a:r>
              <a:rPr lang="de-DE" i="1" dirty="0">
                <a:latin typeface="Aptos" panose="020B0004020202020204" pitchFamily="34" charset="0"/>
              </a:rPr>
              <a:t>Wir blicken mit der Verbraucherschutz-Sicht auf dieses Thema. Also schauen wir uns an, wo liegen die Möglichkeiten von KI, aber auch wo bestehen Gefahren. Uns ist dabei ganz besonders wichtig euch fit zu machen, damit ihr in eurem (Konsum-)Alltag nicht auf mögliche Fakes reinfallt.“</a:t>
            </a:r>
          </a:p>
        </p:txBody>
      </p:sp>
      <p:sp>
        <p:nvSpPr>
          <p:cNvPr id="4" name="Foliennummernplatzhalter 3">
            <a:extLst>
              <a:ext uri="{FF2B5EF4-FFF2-40B4-BE49-F238E27FC236}">
                <a16:creationId xmlns:a16="http://schemas.microsoft.com/office/drawing/2014/main" id="{69F9EB50-F0DB-FEEE-D80B-1FE447D1B45A}"/>
              </a:ext>
            </a:extLst>
          </p:cNvPr>
          <p:cNvSpPr>
            <a:spLocks noGrp="1"/>
          </p:cNvSpPr>
          <p:nvPr>
            <p:ph type="sldNum" sz="quarter" idx="10"/>
          </p:nvPr>
        </p:nvSpPr>
        <p:spPr/>
        <p:txBody>
          <a:bodyPr/>
          <a:lstStyle/>
          <a:p>
            <a:pPr>
              <a:defRPr/>
            </a:pPr>
            <a:fld id="{44B50A89-AEE9-454C-B2A9-437B137527E0}" type="slidenum">
              <a:rPr lang="de-DE" smtClean="0"/>
              <a:pPr>
                <a:defRPr/>
              </a:pPr>
              <a:t>1</a:t>
            </a:fld>
            <a:endParaRPr lang="de-DE"/>
          </a:p>
        </p:txBody>
      </p:sp>
    </p:spTree>
    <p:extLst>
      <p:ext uri="{BB962C8B-B14F-4D97-AF65-F5344CB8AC3E}">
        <p14:creationId xmlns:p14="http://schemas.microsoft.com/office/powerpoint/2010/main" val="139939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6EBE9-1355-8D8E-612A-6C0ECB59B4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A90738-2B62-5F06-3079-7FCE30C056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0DA9B1D-0CA3-C86E-E5B1-7365539925C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65A32E1-5DFC-9BBC-9019-1FAD33E2264B}"/>
              </a:ext>
            </a:extLst>
          </p:cNvPr>
          <p:cNvSpPr>
            <a:spLocks noGrp="1"/>
          </p:cNvSpPr>
          <p:nvPr>
            <p:ph type="sldNum" sz="quarter" idx="5"/>
          </p:nvPr>
        </p:nvSpPr>
        <p:spPr/>
        <p:txBody>
          <a:bodyPr/>
          <a:lstStyle/>
          <a:p>
            <a:pPr>
              <a:defRPr/>
            </a:pPr>
            <a:fld id="{44B50A89-AEE9-454C-B2A9-437B137527E0}" type="slidenum">
              <a:rPr lang="de-DE" smtClean="0"/>
              <a:pPr>
                <a:defRPr/>
              </a:pPr>
              <a:t>10</a:t>
            </a:fld>
            <a:endParaRPr lang="de-DE"/>
          </a:p>
        </p:txBody>
      </p:sp>
    </p:spTree>
    <p:extLst>
      <p:ext uri="{BB962C8B-B14F-4D97-AF65-F5344CB8AC3E}">
        <p14:creationId xmlns:p14="http://schemas.microsoft.com/office/powerpoint/2010/main" val="178228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CC4D-05CF-4D70-ED32-F56211184B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C1D82F-3720-7042-E225-488729FC84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7F5A28-9C29-5F2A-F066-5A0DBC437C2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9A37BAE-56E9-A0FC-BB8B-EFBADCBDA48A}"/>
              </a:ext>
            </a:extLst>
          </p:cNvPr>
          <p:cNvSpPr>
            <a:spLocks noGrp="1"/>
          </p:cNvSpPr>
          <p:nvPr>
            <p:ph type="sldNum" sz="quarter" idx="5"/>
          </p:nvPr>
        </p:nvSpPr>
        <p:spPr/>
        <p:txBody>
          <a:bodyPr/>
          <a:lstStyle/>
          <a:p>
            <a:pPr>
              <a:defRPr/>
            </a:pPr>
            <a:fld id="{44B50A89-AEE9-454C-B2A9-437B137527E0}" type="slidenum">
              <a:rPr lang="de-DE" smtClean="0"/>
              <a:pPr>
                <a:defRPr/>
              </a:pPr>
              <a:t>11</a:t>
            </a:fld>
            <a:endParaRPr lang="de-DE"/>
          </a:p>
        </p:txBody>
      </p:sp>
    </p:spTree>
    <p:extLst>
      <p:ext uri="{BB962C8B-B14F-4D97-AF65-F5344CB8AC3E}">
        <p14:creationId xmlns:p14="http://schemas.microsoft.com/office/powerpoint/2010/main" val="16535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4899-1E1E-BCEB-266F-9BB473BB34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53DD8B-E72E-D74F-29DC-7ECAE195EB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11BC6F-1959-DE44-12D3-23C6DF4F82C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C410082-F115-9CD6-D08F-1F60525C58F0}"/>
              </a:ext>
            </a:extLst>
          </p:cNvPr>
          <p:cNvSpPr>
            <a:spLocks noGrp="1"/>
          </p:cNvSpPr>
          <p:nvPr>
            <p:ph type="sldNum" sz="quarter" idx="5"/>
          </p:nvPr>
        </p:nvSpPr>
        <p:spPr/>
        <p:txBody>
          <a:bodyPr/>
          <a:lstStyle/>
          <a:p>
            <a:pPr>
              <a:defRPr/>
            </a:pPr>
            <a:fld id="{44B50A89-AEE9-454C-B2A9-437B137527E0}" type="slidenum">
              <a:rPr lang="de-DE" smtClean="0"/>
              <a:pPr>
                <a:defRPr/>
              </a:pPr>
              <a:t>12</a:t>
            </a:fld>
            <a:endParaRPr lang="de-DE"/>
          </a:p>
        </p:txBody>
      </p:sp>
    </p:spTree>
    <p:extLst>
      <p:ext uri="{BB962C8B-B14F-4D97-AF65-F5344CB8AC3E}">
        <p14:creationId xmlns:p14="http://schemas.microsoft.com/office/powerpoint/2010/main" val="2418972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7F7F2-D924-1A52-D435-A658A5530A7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59D3FD-9675-A16C-CD12-3EB0425304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3F8B5C-EDB6-ADA8-86E3-7D2E61FED9E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84B168F-2DDB-878A-176D-002BDCBC41CC}"/>
              </a:ext>
            </a:extLst>
          </p:cNvPr>
          <p:cNvSpPr>
            <a:spLocks noGrp="1"/>
          </p:cNvSpPr>
          <p:nvPr>
            <p:ph type="sldNum" sz="quarter" idx="5"/>
          </p:nvPr>
        </p:nvSpPr>
        <p:spPr/>
        <p:txBody>
          <a:bodyPr/>
          <a:lstStyle/>
          <a:p>
            <a:pPr>
              <a:defRPr/>
            </a:pPr>
            <a:fld id="{44B50A89-AEE9-454C-B2A9-437B137527E0}" type="slidenum">
              <a:rPr lang="de-DE" smtClean="0"/>
              <a:pPr>
                <a:defRPr/>
              </a:pPr>
              <a:t>13</a:t>
            </a:fld>
            <a:endParaRPr lang="de-DE"/>
          </a:p>
        </p:txBody>
      </p:sp>
    </p:spTree>
    <p:extLst>
      <p:ext uri="{BB962C8B-B14F-4D97-AF65-F5344CB8AC3E}">
        <p14:creationId xmlns:p14="http://schemas.microsoft.com/office/powerpoint/2010/main" val="2076213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270B-495A-CD51-4CAC-7ADA312A88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0FC8B7D-5542-9EE7-31A5-7491D29846E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F01774-0972-42EA-D118-08CFB1A351E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190B426-A104-99CE-4D59-3C3990B27297}"/>
              </a:ext>
            </a:extLst>
          </p:cNvPr>
          <p:cNvSpPr>
            <a:spLocks noGrp="1"/>
          </p:cNvSpPr>
          <p:nvPr>
            <p:ph type="sldNum" sz="quarter" idx="5"/>
          </p:nvPr>
        </p:nvSpPr>
        <p:spPr/>
        <p:txBody>
          <a:bodyPr/>
          <a:lstStyle/>
          <a:p>
            <a:pPr>
              <a:defRPr/>
            </a:pPr>
            <a:fld id="{44B50A89-AEE9-454C-B2A9-437B137527E0}" type="slidenum">
              <a:rPr lang="de-DE" smtClean="0"/>
              <a:pPr>
                <a:defRPr/>
              </a:pPr>
              <a:t>14</a:t>
            </a:fld>
            <a:endParaRPr lang="de-DE"/>
          </a:p>
        </p:txBody>
      </p:sp>
    </p:spTree>
    <p:extLst>
      <p:ext uri="{BB962C8B-B14F-4D97-AF65-F5344CB8AC3E}">
        <p14:creationId xmlns:p14="http://schemas.microsoft.com/office/powerpoint/2010/main" val="223290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1B7E4-ECA2-04DF-9FBA-7AE254D0C2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696AB2-D9A9-E10D-BEF3-FA41AB6737B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89D3A6-4DC0-B8AB-ADD8-FDB0F2339851}"/>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Nach Abschluss des </a:t>
            </a:r>
            <a:r>
              <a:rPr lang="de-DE" sz="1200" kern="1200" dirty="0" err="1">
                <a:solidFill>
                  <a:schemeClr val="tx1"/>
                </a:solidFill>
                <a:effectLst/>
                <a:latin typeface="+mn-lt"/>
                <a:ea typeface="+mn-ea"/>
                <a:cs typeface="+mn-cs"/>
              </a:rPr>
              <a:t>Quizzes</a:t>
            </a:r>
            <a:r>
              <a:rPr lang="de-DE" sz="1200" kern="1200" dirty="0">
                <a:solidFill>
                  <a:schemeClr val="tx1"/>
                </a:solidFill>
                <a:effectLst/>
                <a:latin typeface="+mn-lt"/>
                <a:ea typeface="+mn-ea"/>
                <a:cs typeface="+mn-cs"/>
              </a:rPr>
              <a:t> bedanken sich die </a:t>
            </a:r>
            <a:r>
              <a:rPr lang="de-DE" sz="1200" kern="1200" dirty="0" err="1">
                <a:solidFill>
                  <a:schemeClr val="tx1"/>
                </a:solidFill>
                <a:effectLst/>
                <a:latin typeface="+mn-lt"/>
                <a:ea typeface="+mn-ea"/>
                <a:cs typeface="+mn-cs"/>
              </a:rPr>
              <a:t>Trainer:innen</a:t>
            </a:r>
            <a:r>
              <a:rPr lang="de-DE" sz="1200" kern="1200" dirty="0">
                <a:solidFill>
                  <a:schemeClr val="tx1"/>
                </a:solidFill>
                <a:effectLst/>
                <a:latin typeface="+mn-lt"/>
                <a:ea typeface="+mn-ea"/>
                <a:cs typeface="+mn-cs"/>
              </a:rPr>
              <a:t> bei den Jugendlichen für ihre Teilnahme am Quiz und leiten in den nächsten Abschnitt über.</a:t>
            </a:r>
          </a:p>
          <a:p>
            <a:endParaRPr lang="de-DE" dirty="0"/>
          </a:p>
        </p:txBody>
      </p:sp>
      <p:sp>
        <p:nvSpPr>
          <p:cNvPr id="4" name="Foliennummernplatzhalter 3">
            <a:extLst>
              <a:ext uri="{FF2B5EF4-FFF2-40B4-BE49-F238E27FC236}">
                <a16:creationId xmlns:a16="http://schemas.microsoft.com/office/drawing/2014/main" id="{77F5ED05-602F-758F-56FE-F1C3DD3348FA}"/>
              </a:ext>
            </a:extLst>
          </p:cNvPr>
          <p:cNvSpPr>
            <a:spLocks noGrp="1"/>
          </p:cNvSpPr>
          <p:nvPr>
            <p:ph type="sldNum" sz="quarter" idx="5"/>
          </p:nvPr>
        </p:nvSpPr>
        <p:spPr/>
        <p:txBody>
          <a:bodyPr/>
          <a:lstStyle/>
          <a:p>
            <a:pPr>
              <a:defRPr/>
            </a:pPr>
            <a:fld id="{44B50A89-AEE9-454C-B2A9-437B137527E0}" type="slidenum">
              <a:rPr lang="de-DE" smtClean="0"/>
              <a:pPr>
                <a:defRPr/>
              </a:pPr>
              <a:t>15</a:t>
            </a:fld>
            <a:endParaRPr lang="de-DE"/>
          </a:p>
        </p:txBody>
      </p:sp>
    </p:spTree>
    <p:extLst>
      <p:ext uri="{BB962C8B-B14F-4D97-AF65-F5344CB8AC3E}">
        <p14:creationId xmlns:p14="http://schemas.microsoft.com/office/powerpoint/2010/main" val="597803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4188-DA07-DAF8-8AC1-B9FC5B5040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A37B31-4540-0A7F-4A50-CAB9FBF8EB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45FE268-B7A6-DD52-451F-4F5B35CF623E}"/>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Nach Abschluss des </a:t>
            </a:r>
            <a:r>
              <a:rPr lang="de-DE" sz="1200" kern="1200" dirty="0" err="1">
                <a:solidFill>
                  <a:schemeClr val="tx1"/>
                </a:solidFill>
                <a:effectLst/>
                <a:latin typeface="+mn-lt"/>
                <a:ea typeface="+mn-ea"/>
                <a:cs typeface="+mn-cs"/>
              </a:rPr>
              <a:t>Quizzes</a:t>
            </a:r>
            <a:r>
              <a:rPr lang="de-DE" sz="1200" kern="1200" dirty="0">
                <a:solidFill>
                  <a:schemeClr val="tx1"/>
                </a:solidFill>
                <a:effectLst/>
                <a:latin typeface="+mn-lt"/>
                <a:ea typeface="+mn-ea"/>
                <a:cs typeface="+mn-cs"/>
              </a:rPr>
              <a:t> bedanken sich die </a:t>
            </a:r>
            <a:r>
              <a:rPr lang="de-DE" sz="1200" kern="1200" dirty="0" err="1">
                <a:solidFill>
                  <a:schemeClr val="tx1"/>
                </a:solidFill>
                <a:effectLst/>
                <a:latin typeface="+mn-lt"/>
                <a:ea typeface="+mn-ea"/>
                <a:cs typeface="+mn-cs"/>
              </a:rPr>
              <a:t>Trainer:innen</a:t>
            </a:r>
            <a:r>
              <a:rPr lang="de-DE" sz="1200" kern="1200" dirty="0">
                <a:solidFill>
                  <a:schemeClr val="tx1"/>
                </a:solidFill>
                <a:effectLst/>
                <a:latin typeface="+mn-lt"/>
                <a:ea typeface="+mn-ea"/>
                <a:cs typeface="+mn-cs"/>
              </a:rPr>
              <a:t> bei den Jugendlichen für ihre Teilnahme am Quiz und leiten in den nächsten Abschnitt über.</a:t>
            </a:r>
          </a:p>
          <a:p>
            <a:endParaRPr lang="de-DE" dirty="0"/>
          </a:p>
        </p:txBody>
      </p:sp>
      <p:sp>
        <p:nvSpPr>
          <p:cNvPr id="4" name="Foliennummernplatzhalter 3">
            <a:extLst>
              <a:ext uri="{FF2B5EF4-FFF2-40B4-BE49-F238E27FC236}">
                <a16:creationId xmlns:a16="http://schemas.microsoft.com/office/drawing/2014/main" id="{38D574E6-D284-3BB4-5FD7-3891871F3700}"/>
              </a:ext>
            </a:extLst>
          </p:cNvPr>
          <p:cNvSpPr>
            <a:spLocks noGrp="1"/>
          </p:cNvSpPr>
          <p:nvPr>
            <p:ph type="sldNum" sz="quarter" idx="5"/>
          </p:nvPr>
        </p:nvSpPr>
        <p:spPr/>
        <p:txBody>
          <a:bodyPr/>
          <a:lstStyle/>
          <a:p>
            <a:pPr>
              <a:defRPr/>
            </a:pPr>
            <a:fld id="{44B50A89-AEE9-454C-B2A9-437B137527E0}" type="slidenum">
              <a:rPr lang="de-DE" smtClean="0"/>
              <a:pPr>
                <a:defRPr/>
              </a:pPr>
              <a:t>16</a:t>
            </a:fld>
            <a:endParaRPr lang="de-DE"/>
          </a:p>
        </p:txBody>
      </p:sp>
    </p:spTree>
    <p:extLst>
      <p:ext uri="{BB962C8B-B14F-4D97-AF65-F5344CB8AC3E}">
        <p14:creationId xmlns:p14="http://schemas.microsoft.com/office/powerpoint/2010/main" val="135987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a:solidFill>
                  <a:schemeClr val="tx1"/>
                </a:solidFill>
                <a:effectLst/>
                <a:latin typeface="+mn-lt"/>
                <a:ea typeface="+mn-ea"/>
                <a:cs typeface="+mn-cs"/>
              </a:rPr>
              <a:t>Sprechtext (Vorschlag):</a:t>
            </a:r>
          </a:p>
          <a:p>
            <a:pPr marL="0" lvl="0" indent="0">
              <a:buFont typeface="Arial" panose="020B0604020202020204" pitchFamily="34" charset="0"/>
              <a:buNone/>
            </a:pP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 „Lasst uns gemeinsam einen kurzen Film anaschauen, der uns zum Thema KI abholt.“ </a:t>
            </a:r>
            <a:endParaRPr lang="de-DE" sz="1200" kern="1200" dirty="0">
              <a:solidFill>
                <a:schemeClr val="tx1"/>
              </a:solidFill>
              <a:effectLst/>
              <a:latin typeface="+mn-lt"/>
              <a:ea typeface="+mn-ea"/>
              <a:cs typeface="+mn-cs"/>
            </a:endParaRPr>
          </a:p>
          <a:p>
            <a:pPr marL="0" lvl="0" indent="0">
              <a:buFont typeface="Arial" panose="020B0604020202020204" pitchFamily="34" charset="0"/>
              <a:buNone/>
            </a:pPr>
            <a:endParaRPr lang="de-DE" sz="1200" kern="1200" dirty="0">
              <a:solidFill>
                <a:schemeClr val="tx1"/>
              </a:solidFill>
              <a:effectLst/>
              <a:latin typeface="+mn-lt"/>
              <a:ea typeface="+mn-ea"/>
              <a:cs typeface="+mn-cs"/>
            </a:endParaRPr>
          </a:p>
          <a:p>
            <a:pPr marL="0" lvl="0" indent="0">
              <a:buFont typeface="Arial" panose="020B0604020202020204" pitchFamily="34" charset="0"/>
              <a:buNone/>
            </a:pPr>
            <a:r>
              <a:rPr lang="de-DE" sz="1200" kern="1200" dirty="0">
                <a:solidFill>
                  <a:schemeClr val="tx1"/>
                </a:solidFill>
                <a:effectLst/>
                <a:latin typeface="+mn-lt"/>
                <a:ea typeface="+mn-ea"/>
                <a:cs typeface="+mn-cs"/>
              </a:rPr>
              <a:t>Quelle: https://www.youtube.com/watch?v=hFb2eKJAvhA</a:t>
            </a:r>
          </a:p>
          <a:p>
            <a:pPr marL="0" lvl="0" indent="0">
              <a:buFont typeface="Arial" panose="020B0604020202020204" pitchFamily="34" charset="0"/>
              <a:buNone/>
            </a:pP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Die Jugendlichen werden in Gruppen eingeteilt und erhalten je Gruppe die Aufgabe, mit Hilfe der Inhalte aus dem Beitrag eine Frage zu beantworten. Entweder mit einem kleinen Arbeitsblatt, dass sie ausfüllen, oder sie bekommen Moderationskarten, um ihre Ergebnisse zu notieren.</a:t>
            </a:r>
          </a:p>
          <a:p>
            <a:pPr marL="171450" lvl="0" indent="-171450">
              <a:buFont typeface="Arial" panose="020B0604020202020204" pitchFamily="34" charset="0"/>
              <a:buChar char="•"/>
            </a:pP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Fragen sind: </a:t>
            </a:r>
          </a:p>
          <a:p>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Was ist Künstliche Intelligenz? Was macht Künstliche Intelligenz aus? Was unterscheidet KI von anderen Computerprogrammen? Wie lernt die KI?</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In welchen Bereichen wird bereits mit Künstlicher Intelligenz gearbeitet? Wo treffen wir in unserem Alltag bereits auf Tools Künstlicher Intelligenz?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Wo steckt KI bereits drin? Was ist mit KI möglich?</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Wo liegen Grenzen von KI? Wann kann KI missbräuchlich genutzt werden? Welche Sorgen haben Menschen in Bezug auf KI?</a:t>
            </a:r>
          </a:p>
          <a:p>
            <a:pPr marL="171450" indent="-171450">
              <a:buFont typeface="Arial" panose="020B0604020202020204" pitchFamily="34" charset="0"/>
              <a:buChar char="•"/>
            </a:pP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de-DE" dirty="0"/>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17</a:t>
            </a:fld>
            <a:endParaRPr lang="de-DE"/>
          </a:p>
        </p:txBody>
      </p:sp>
    </p:spTree>
    <p:extLst>
      <p:ext uri="{BB962C8B-B14F-4D97-AF65-F5344CB8AC3E}">
        <p14:creationId xmlns:p14="http://schemas.microsoft.com/office/powerpoint/2010/main" val="4107782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BAE9-8D24-C479-8799-835B7D619F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9CFDF6-7971-AAD0-F59F-4ECCC57E57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7FD7CF-34A8-6A2E-0D7D-F158CFE2B4EA}"/>
              </a:ext>
            </a:extLst>
          </p:cNvPr>
          <p:cNvSpPr>
            <a:spLocks noGrp="1"/>
          </p:cNvSpPr>
          <p:nvPr>
            <p:ph type="body" idx="1"/>
          </p:nvPr>
        </p:nvSpPr>
        <p:spPr/>
        <p:txBody>
          <a:bodyPr/>
          <a:lstStyle/>
          <a:p>
            <a:r>
              <a:rPr lang="de-DE" sz="1200" kern="1200" dirty="0">
                <a:solidFill>
                  <a:schemeClr val="tx1"/>
                </a:solidFill>
                <a:effectLst/>
                <a:latin typeface="+mn-lt"/>
                <a:ea typeface="+mn-ea"/>
                <a:cs typeface="+mn-cs"/>
              </a:rPr>
              <a:t>Sprechtext (Vorschlag):</a:t>
            </a:r>
          </a:p>
          <a:p>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„Was habt ihr aus dem Film mitgenommen? Berichtet gern in der Runde.“</a:t>
            </a:r>
            <a:endParaRPr lang="de-DE" dirty="0"/>
          </a:p>
        </p:txBody>
      </p:sp>
      <p:sp>
        <p:nvSpPr>
          <p:cNvPr id="4" name="Foliennummernplatzhalter 3">
            <a:extLst>
              <a:ext uri="{FF2B5EF4-FFF2-40B4-BE49-F238E27FC236}">
                <a16:creationId xmlns:a16="http://schemas.microsoft.com/office/drawing/2014/main" id="{2661D4DC-DA6E-6C47-F9D3-7A06412CAB20}"/>
              </a:ext>
            </a:extLst>
          </p:cNvPr>
          <p:cNvSpPr>
            <a:spLocks noGrp="1"/>
          </p:cNvSpPr>
          <p:nvPr>
            <p:ph type="sldNum" sz="quarter" idx="5"/>
          </p:nvPr>
        </p:nvSpPr>
        <p:spPr/>
        <p:txBody>
          <a:bodyPr/>
          <a:lstStyle/>
          <a:p>
            <a:pPr>
              <a:defRPr/>
            </a:pPr>
            <a:fld id="{44B50A89-AEE9-454C-B2A9-437B137527E0}" type="slidenum">
              <a:rPr lang="de-DE" smtClean="0"/>
              <a:pPr>
                <a:defRPr/>
              </a:pPr>
              <a:t>18</a:t>
            </a:fld>
            <a:endParaRPr lang="de-DE"/>
          </a:p>
        </p:txBody>
      </p:sp>
    </p:spTree>
    <p:extLst>
      <p:ext uri="{BB962C8B-B14F-4D97-AF65-F5344CB8AC3E}">
        <p14:creationId xmlns:p14="http://schemas.microsoft.com/office/powerpoint/2010/main" val="2542147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Sprechtext (Vorschlag):</a:t>
            </a:r>
          </a:p>
          <a:p>
            <a:endParaRPr lang="de-DE" sz="1200" b="0" i="1"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„Wir fassen noch einmal kurz zusammen und zeigen vier Bereiche auf, in denen wir schon längst sehr nutzbringend für uns alle Künstliche Intelligenz nutzen.</a:t>
            </a:r>
          </a:p>
          <a:p>
            <a:endParaRPr lang="de-DE" sz="1200" b="0" i="1"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Gesundheitswesen</a:t>
            </a:r>
          </a:p>
          <a:p>
            <a:r>
              <a:rPr lang="de-DE" sz="1200" b="0" i="1" kern="1200" dirty="0">
                <a:solidFill>
                  <a:schemeClr val="tx1"/>
                </a:solidFill>
                <a:effectLst/>
                <a:latin typeface="+mn-lt"/>
                <a:ea typeface="+mn-ea"/>
                <a:cs typeface="+mn-cs"/>
              </a:rPr>
              <a:t>Künstliche Intelligenz wird zur Diagnose von Krankheiten, Analyse medizinischer Bilddaten und Vorhersage von Behandlungsergebnissen eingesetzt. KI-Systeme können Röntgenbilder oder MRT-Scans interpretieren und helfen </a:t>
            </a:r>
            <a:r>
              <a:rPr lang="de-DE" sz="1200" b="0" i="1" kern="1200" dirty="0" err="1">
                <a:solidFill>
                  <a:schemeClr val="tx1"/>
                </a:solidFill>
                <a:effectLst/>
                <a:latin typeface="+mn-lt"/>
                <a:ea typeface="+mn-ea"/>
                <a:cs typeface="+mn-cs"/>
              </a:rPr>
              <a:t>Ärzt:innen</a:t>
            </a:r>
            <a:r>
              <a:rPr lang="de-DE" sz="1200" b="0" i="1" kern="1200" dirty="0">
                <a:solidFill>
                  <a:schemeClr val="tx1"/>
                </a:solidFill>
                <a:effectLst/>
                <a:latin typeface="+mn-lt"/>
                <a:ea typeface="+mn-ea"/>
                <a:cs typeface="+mn-cs"/>
              </a:rPr>
              <a:t>, Frühstadien von Krebs oder anderen Erkrankungen zu erkennen. Auch in der Entwicklung von personalisierten Medikamenten und Behandlungsplänen spielt Künstliche Intelligenz eine zentrale Rolle.</a:t>
            </a:r>
          </a:p>
          <a:p>
            <a:endParaRPr lang="de-DE" sz="1200" b="0" i="1"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Verkehr und Mobilität</a:t>
            </a:r>
          </a:p>
          <a:p>
            <a:r>
              <a:rPr lang="de-DE" sz="1200" b="0" i="1" kern="1200" dirty="0">
                <a:solidFill>
                  <a:schemeClr val="tx1"/>
                </a:solidFill>
                <a:effectLst/>
                <a:latin typeface="+mn-lt"/>
                <a:ea typeface="+mn-ea"/>
                <a:cs typeface="+mn-cs"/>
              </a:rPr>
              <a:t>Im Bereich der autonomen Fahrzeuge ist die Künstliche Intelligenz Technologie unerlässlich. KI-Algorithmen verarbeiten Daten von Kameras, Sensoren und Radarsystemen, um selbstfahrende Autos sicher durch den Verkehr zu navigieren. Auch in der Verkehrsplanung, bei der Optimierung von Routen oder in intelligenten Verkehrsleitsystemen kommt Künstliche Intelligenz zum Einsatz, um Staus zu vermeiden und die Verkehrssicherheit zu erhöhen.</a:t>
            </a:r>
          </a:p>
          <a:p>
            <a:endParaRPr lang="de-DE" sz="1200" b="0" i="1"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Finanzwesen</a:t>
            </a:r>
          </a:p>
          <a:p>
            <a:r>
              <a:rPr lang="de-DE" sz="1200" b="0" i="1" kern="1200" dirty="0">
                <a:solidFill>
                  <a:schemeClr val="tx1"/>
                </a:solidFill>
                <a:effectLst/>
                <a:latin typeface="+mn-lt"/>
                <a:ea typeface="+mn-ea"/>
                <a:cs typeface="+mn-cs"/>
              </a:rPr>
              <a:t>Banken und Versicherungen nutzen Künstliche Intelligenz zur Betrugserkennung, Risikobewertung und Optimierung von Kreditentscheidungen. KI-Algorithmen analysieren große Mengen an Finanzdaten in Echtzeit, um untypische Transaktionen zu erkennen und Betrugsversuche zu verhindern. Zudem werden KI-Modelle zur Verbesserung von Anlageportfolios und Vorhersagen von Marktbewegungen verwendet.</a:t>
            </a:r>
          </a:p>
          <a:p>
            <a:endParaRPr lang="de-DE" sz="1200" b="0" i="1"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Energie</a:t>
            </a:r>
          </a:p>
          <a:p>
            <a:r>
              <a:rPr lang="de-DE" sz="1200" b="0" i="1" kern="1200" dirty="0">
                <a:solidFill>
                  <a:schemeClr val="tx1"/>
                </a:solidFill>
                <a:effectLst/>
                <a:latin typeface="+mn-lt"/>
                <a:ea typeface="+mn-ea"/>
                <a:cs typeface="+mn-cs"/>
              </a:rPr>
              <a:t>Künstliche Intelligenz wird in der Energiewirtschaft zur Optimierung von Energieerzeugung und -verbrauch eingesetzt. Beispielsweise analysieren Algorithmen Daten aus Smart Grids („intelligenten Stromnetzen“), um den Energiebedarf vorherzusagen und die Verteilung von erzeugtem Strom aus erneuerbaren Energiequellen (z.B. Sonne, Wind) effizienter zu gestalten. Auch in der Entwicklung erneuerbarer Energien, wie der Steuerung von Windkraftanlagen oder Solarparks, hilft KI, die Leistung zu maximieren.“</a:t>
            </a:r>
          </a:p>
          <a:p>
            <a:endParaRPr lang="de-DE" sz="1200" b="0" i="1"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[Die Beispiele entstammen folgender Quelle: https://www.verbraucherzentrale.nrw/digitale-welt/1-lerneinheit-ki-im-verbraucheralltag-100444.]</a:t>
            </a:r>
          </a:p>
          <a:p>
            <a:r>
              <a:rPr lang="de-DE" sz="1200" b="0" i="1" kern="1200" dirty="0">
                <a:solidFill>
                  <a:schemeClr val="tx1"/>
                </a:solidFill>
                <a:effectLst/>
                <a:latin typeface="+mn-lt"/>
                <a:ea typeface="+mn-ea"/>
                <a:cs typeface="+mn-cs"/>
              </a:rPr>
              <a:t> </a:t>
            </a:r>
          </a:p>
          <a:p>
            <a:r>
              <a:rPr lang="de-DE" sz="1200" b="0" i="1" kern="1200" dirty="0">
                <a:solidFill>
                  <a:schemeClr val="tx1"/>
                </a:solidFill>
                <a:effectLst/>
                <a:latin typeface="+mn-lt"/>
                <a:ea typeface="+mn-ea"/>
                <a:cs typeface="+mn-cs"/>
              </a:rPr>
              <a:t>„Das waren Beispiele, die uns zeigen, dass Künstliche Intelligenz eine wichtige Unterstützung in unser aller Alltag sein kann. Die Möglichkeiten, die KI bietet, können aber auch missbräuchlich genutzt werden. Worauf wir achten sollten im Umgang mit KI und wie wir uns vor möglichen Gefahren schützen können, finden wir jetzt raus.“</a:t>
            </a: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19</a:t>
            </a:fld>
            <a:endParaRPr lang="de-DE"/>
          </a:p>
        </p:txBody>
      </p:sp>
    </p:spTree>
    <p:extLst>
      <p:ext uri="{BB962C8B-B14F-4D97-AF65-F5344CB8AC3E}">
        <p14:creationId xmlns:p14="http://schemas.microsoft.com/office/powerpoint/2010/main" val="170474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7F03D-9FE9-CF88-C4D1-62DF60E63F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710D35-B812-B438-4FF2-3552B006BB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96F946-B88A-D6AA-59E0-107E9FF0A0BD}"/>
              </a:ext>
            </a:extLst>
          </p:cNvPr>
          <p:cNvSpPr>
            <a:spLocks noGrp="1"/>
          </p:cNvSpPr>
          <p:nvPr>
            <p:ph type="body" idx="1"/>
          </p:nvPr>
        </p:nvSpPr>
        <p:spPr/>
        <p:txBody>
          <a:bodyPr/>
          <a:lstStyle/>
          <a:p>
            <a:r>
              <a:rPr lang="de-DE" i="1" dirty="0">
                <a:latin typeface="Aptos" panose="020B0004020202020204" pitchFamily="34" charset="0"/>
              </a:rPr>
              <a:t> Sprechtext (Vorschlag):</a:t>
            </a:r>
          </a:p>
          <a:p>
            <a:endParaRPr lang="de-DE" i="1" dirty="0">
              <a:latin typeface="Aptos" panose="020B0004020202020204" pitchFamily="34" charset="0"/>
            </a:endParaRPr>
          </a:p>
          <a:p>
            <a:r>
              <a:rPr lang="de-DE" i="1" dirty="0">
                <a:latin typeface="Aptos" panose="020B0004020202020204" pitchFamily="34" charset="0"/>
              </a:rPr>
              <a:t>„In diesem Workshop möchten wir mit euch folgende Themenfelder und Fragen besprechen und natürlich Antworten finden: </a:t>
            </a:r>
          </a:p>
          <a:p>
            <a:r>
              <a:rPr lang="de-DE" i="1" dirty="0">
                <a:latin typeface="Aptos" panose="020B0004020202020204" pitchFamily="34" charset="0"/>
              </a:rPr>
              <a:t>Wo treffen wir in unserem Alltag auf Künstliche Intelligenz? Warum sollten wir vorsichtig sein, was wir auf unseren Social-Media-Kanälen veröffentlichen? – Stichwort: Deepfakes.</a:t>
            </a:r>
          </a:p>
          <a:p>
            <a:r>
              <a:rPr lang="de-DE" i="1" dirty="0">
                <a:latin typeface="Aptos" panose="020B0004020202020204" pitchFamily="34" charset="0"/>
              </a:rPr>
              <a:t>Warum und wie werden KI-Systeme mit unseren Daten trainiert? Und wie können und sollen uns EU-Regelung vor KI-Missbrauch schützen?“</a:t>
            </a:r>
          </a:p>
          <a:p>
            <a:endParaRPr lang="de-DE" dirty="0"/>
          </a:p>
        </p:txBody>
      </p:sp>
      <p:sp>
        <p:nvSpPr>
          <p:cNvPr id="4" name="Foliennummernplatzhalter 3">
            <a:extLst>
              <a:ext uri="{FF2B5EF4-FFF2-40B4-BE49-F238E27FC236}">
                <a16:creationId xmlns:a16="http://schemas.microsoft.com/office/drawing/2014/main" id="{6713B18C-449D-58BB-8821-00208AE43290}"/>
              </a:ext>
            </a:extLst>
          </p:cNvPr>
          <p:cNvSpPr>
            <a:spLocks noGrp="1"/>
          </p:cNvSpPr>
          <p:nvPr>
            <p:ph type="sldNum" sz="quarter" idx="5"/>
          </p:nvPr>
        </p:nvSpPr>
        <p:spPr/>
        <p:txBody>
          <a:bodyPr/>
          <a:lstStyle/>
          <a:p>
            <a:pPr>
              <a:defRPr/>
            </a:pPr>
            <a:fld id="{44B50A89-AEE9-454C-B2A9-437B137527E0}" type="slidenum">
              <a:rPr lang="de-DE" smtClean="0"/>
              <a:pPr>
                <a:defRPr/>
              </a:pPr>
              <a:t>2</a:t>
            </a:fld>
            <a:endParaRPr lang="de-DE"/>
          </a:p>
        </p:txBody>
      </p:sp>
    </p:spTree>
    <p:extLst>
      <p:ext uri="{BB962C8B-B14F-4D97-AF65-F5344CB8AC3E}">
        <p14:creationId xmlns:p14="http://schemas.microsoft.com/office/powerpoint/2010/main" val="86356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a:t>
            </a:r>
          </a:p>
          <a:p>
            <a:endParaRPr lang="de-DE" dirty="0"/>
          </a:p>
          <a:p>
            <a:r>
              <a:rPr lang="de-DE" i="1" dirty="0"/>
              <a:t>„Wie gehen mit euch der Frage nach, wie aus öffentlich gestellten Social-Media-Beiträgen Deepfakes erstellt werden können. Wir haben euch dazu eine kurze Geschichte mitgebracht, die wir uns anschauen und anschließend sprechen wir darüber.“ </a:t>
            </a: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20</a:t>
            </a:fld>
            <a:endParaRPr lang="de-DE"/>
          </a:p>
        </p:txBody>
      </p:sp>
    </p:spTree>
    <p:extLst>
      <p:ext uri="{BB962C8B-B14F-4D97-AF65-F5344CB8AC3E}">
        <p14:creationId xmlns:p14="http://schemas.microsoft.com/office/powerpoint/2010/main" val="3319764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Abspielen des Videos (eventuell vorgeschaltete Werbung beachten)</a:t>
            </a:r>
          </a:p>
          <a:p>
            <a:endParaRPr lang="de-DE" dirty="0"/>
          </a:p>
          <a:p>
            <a:r>
              <a:rPr lang="de-DE" dirty="0"/>
              <a:t>Sprechtext (Vorschlag):</a:t>
            </a:r>
          </a:p>
          <a:p>
            <a:endParaRPr lang="de-DE" dirty="0"/>
          </a:p>
          <a:p>
            <a:r>
              <a:rPr lang="de-DE" sz="1200" i="1" kern="1200" dirty="0">
                <a:solidFill>
                  <a:schemeClr val="tx1"/>
                </a:solidFill>
                <a:effectLst/>
                <a:latin typeface="+mn-lt"/>
                <a:ea typeface="+mn-ea"/>
                <a:cs typeface="+mn-cs"/>
              </a:rPr>
              <a:t>„Ja. Was ist hier denn nur passiert? Habt ihr eine Idee? Und wo ist hier die Verbindung zu KI?“</a:t>
            </a:r>
          </a:p>
          <a:p>
            <a:r>
              <a:rPr lang="de-DE" sz="1200" i="0" kern="1200" dirty="0">
                <a:solidFill>
                  <a:schemeClr val="tx1"/>
                </a:solidFill>
                <a:effectLst/>
                <a:latin typeface="+mn-lt"/>
                <a:ea typeface="+mn-ea"/>
                <a:cs typeface="+mn-cs"/>
              </a:rPr>
              <a:t> </a:t>
            </a:r>
            <a:endParaRPr lang="de-DE" sz="1200" i="1" kern="1200" dirty="0">
              <a:solidFill>
                <a:schemeClr val="tx1"/>
              </a:solidFill>
              <a:effectLst/>
              <a:latin typeface="+mn-lt"/>
              <a:ea typeface="+mn-ea"/>
              <a:cs typeface="+mn-cs"/>
            </a:endParaRPr>
          </a:p>
          <a:p>
            <a:r>
              <a:rPr lang="de-DE" sz="1200" i="0" kern="1200" dirty="0">
                <a:solidFill>
                  <a:schemeClr val="tx1"/>
                </a:solidFill>
                <a:effectLst/>
                <a:latin typeface="+mn-lt"/>
                <a:ea typeface="+mn-ea"/>
                <a:cs typeface="+mn-cs"/>
              </a:rPr>
              <a:t>Die Jugendlichen können im Plenum (oder Murmelgruppen) Antworten auf die Fragen überlegen und in der Runde teilen. </a:t>
            </a:r>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 </a:t>
            </a:r>
          </a:p>
          <a:p>
            <a:r>
              <a:rPr lang="de-DE" sz="1200" i="1" kern="1200" dirty="0">
                <a:solidFill>
                  <a:schemeClr val="tx1"/>
                </a:solidFill>
                <a:effectLst/>
                <a:latin typeface="+mn-lt"/>
                <a:ea typeface="+mn-ea"/>
                <a:cs typeface="+mn-cs"/>
              </a:rPr>
              <a:t>„Völlig zurecht fragt ihr euch: Wie sind die Betrüger an Eddas Nummer gekommen? Kam der Anruf von Mias Nummer oder einer fremden Nummer? Woher wussten die Betrüger von der Verbindung zwischen Edda und Mia? Und lohnt sich der Aufwand für nur 35 Euro? Es ist halt doch eine ausgedachte Geschichte.</a:t>
            </a:r>
          </a:p>
          <a:p>
            <a:r>
              <a:rPr lang="de-DE" sz="1200" i="1" kern="1200" dirty="0">
                <a:solidFill>
                  <a:schemeClr val="tx1"/>
                </a:solidFill>
                <a:effectLst/>
                <a:latin typeface="+mn-lt"/>
                <a:ea typeface="+mn-ea"/>
                <a:cs typeface="+mn-cs"/>
              </a:rPr>
              <a:t>Aber ein wahrer Kern steckt trotzdem dahinter. Denn zuletzt kam es immer wieder zu Meldungen, dass Menschen angerufen wurden, sicher waren Freunde oder Familienangehörige am Telefon zu sprechen und dann teilweise Opfer eines Betrugs geworden sind.</a:t>
            </a:r>
          </a:p>
          <a:p>
            <a:r>
              <a:rPr lang="de-DE" sz="1200" i="1" kern="1200" dirty="0">
                <a:solidFill>
                  <a:schemeClr val="tx1"/>
                </a:solidFill>
                <a:effectLst/>
                <a:latin typeface="+mn-lt"/>
                <a:ea typeface="+mn-ea"/>
                <a:cs typeface="+mn-cs"/>
              </a:rPr>
              <a:t>Manchmal sind Handynummern in Profilen hinterlegt. Freundschafts- oder Familienbeziehungen über öffentlich einsehbare Profile und Kommentare recherchierbar. Und nicht zuletzt können Stimmen ganz einfach mit Hilfe von Stimmproben aus beispielsweise geposteten Reels nachgeahmt werden.“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Quelle: https://www.youtube.com/watch?v=Ob41kq5RhW4</a:t>
            </a: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21</a:t>
            </a:fld>
            <a:endParaRPr lang="de-DE"/>
          </a:p>
        </p:txBody>
      </p:sp>
    </p:spTree>
    <p:extLst>
      <p:ext uri="{BB962C8B-B14F-4D97-AF65-F5344CB8AC3E}">
        <p14:creationId xmlns:p14="http://schemas.microsoft.com/office/powerpoint/2010/main" val="308947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Sprechtext (Vorlage):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t>„Was es da konkret für Beispiele gibt und wie ihr euch schützen könnt möchten wir euch nun bitten in Kleingruppen herauszufinden. </a:t>
            </a:r>
            <a:r>
              <a:rPr lang="de-DE" sz="1200" b="0" i="1" dirty="0"/>
              <a:t>Ziel: Ihr sollt </a:t>
            </a:r>
            <a:r>
              <a:rPr lang="de-DE" sz="1200" b="0" i="1" dirty="0">
                <a:solidFill>
                  <a:schemeClr val="accent1"/>
                </a:solidFill>
              </a:rPr>
              <a:t>reale Betrugsbeispiele </a:t>
            </a:r>
            <a:r>
              <a:rPr lang="de-DE" sz="1200" b="0" i="1" dirty="0"/>
              <a:t>kennenlernen und Tipps erarbeiten, wie ihr euch </a:t>
            </a:r>
            <a:r>
              <a:rPr lang="de-DE" sz="1200" b="0" i="1" dirty="0">
                <a:solidFill>
                  <a:schemeClr val="accent1"/>
                </a:solidFill>
              </a:rPr>
              <a:t>vor Betrug schützen </a:t>
            </a:r>
            <a:r>
              <a:rPr lang="de-DE" sz="1200" b="0" i="1" dirty="0"/>
              <a:t>könnt.“</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22</a:t>
            </a:fld>
            <a:endParaRPr lang="de-DE"/>
          </a:p>
        </p:txBody>
      </p:sp>
    </p:spTree>
    <p:extLst>
      <p:ext uri="{BB962C8B-B14F-4D97-AF65-F5344CB8AC3E}">
        <p14:creationId xmlns:p14="http://schemas.microsoft.com/office/powerpoint/2010/main" val="199906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1" kern="1200" dirty="0">
                <a:solidFill>
                  <a:schemeClr val="tx1"/>
                </a:solidFill>
                <a:effectLst/>
                <a:latin typeface="+mn-lt"/>
                <a:ea typeface="+mn-ea"/>
                <a:cs typeface="+mn-cs"/>
              </a:rPr>
              <a:t>„Welche Infos habt ihr euch mitgenommen? Wenn ihr heute nach Hause geht, was würdet ihr erzählen, welche Tipps würdet ihr weitergeben?“</a:t>
            </a:r>
          </a:p>
          <a:p>
            <a:r>
              <a:rPr lang="de-DE" sz="1200" i="0" kern="1200" dirty="0">
                <a:solidFill>
                  <a:schemeClr val="tx1"/>
                </a:solidFill>
                <a:effectLst/>
                <a:latin typeface="+mn-lt"/>
                <a:ea typeface="+mn-ea"/>
                <a:cs typeface="+mn-cs"/>
              </a:rPr>
              <a:t> </a:t>
            </a:r>
            <a:endParaRPr lang="de-DE" sz="1200" i="1" kern="1200" dirty="0">
              <a:solidFill>
                <a:schemeClr val="tx1"/>
              </a:solidFill>
              <a:effectLst/>
              <a:latin typeface="+mn-lt"/>
              <a:ea typeface="+mn-ea"/>
              <a:cs typeface="+mn-cs"/>
            </a:endParaRPr>
          </a:p>
          <a:p>
            <a:r>
              <a:rPr lang="de-DE" sz="1200" i="0" kern="1200" dirty="0">
                <a:solidFill>
                  <a:schemeClr val="tx1"/>
                </a:solidFill>
                <a:effectLst/>
                <a:latin typeface="+mn-lt"/>
                <a:ea typeface="+mn-ea"/>
                <a:cs typeface="+mn-cs"/>
              </a:rPr>
              <a:t>Auf einem Poster werden alle Tipps eingetragen.</a:t>
            </a:r>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 </a:t>
            </a:r>
          </a:p>
          <a:p>
            <a:endParaRPr lang="de-DE" dirty="0"/>
          </a:p>
          <a:p>
            <a:r>
              <a:rPr lang="de-DE" b="1" dirty="0"/>
              <a:t>Optional kann auch ein Quiz zur Auswertung genutzt werden beziehungsweise zur Ergänzung:</a:t>
            </a:r>
          </a:p>
          <a:p>
            <a:endParaRPr lang="de-DE" dirty="0"/>
          </a:p>
          <a:p>
            <a:r>
              <a:rPr lang="de-DE" dirty="0"/>
              <a:t>Quiz: KI-Betrug am Telefon</a:t>
            </a:r>
          </a:p>
          <a:p>
            <a:r>
              <a:rPr lang="de-DE" dirty="0"/>
              <a:t>Was ist ein sogenannter „Schockanruf“?</a:t>
            </a:r>
          </a:p>
          <a:p>
            <a:r>
              <a:rPr lang="de-DE" dirty="0"/>
              <a:t>A. Ein Anruf, bei dem jemand einen Witz erzählt.</a:t>
            </a:r>
          </a:p>
          <a:p>
            <a:r>
              <a:rPr lang="de-DE" b="1" dirty="0"/>
              <a:t>B. Ein Anruf, bei dem jemand vorgibt, in einer Notlage zu sein.</a:t>
            </a:r>
          </a:p>
          <a:p>
            <a:r>
              <a:rPr lang="de-DE" dirty="0"/>
              <a:t>C. Ein Anruf von einer unbekannten Nummer ohne Nachricht.</a:t>
            </a:r>
          </a:p>
          <a:p>
            <a:endParaRPr lang="de-DE" dirty="0"/>
          </a:p>
          <a:p>
            <a:r>
              <a:rPr lang="de-DE" dirty="0"/>
              <a:t>Was ist ein Audio-Deepfake?</a:t>
            </a:r>
          </a:p>
          <a:p>
            <a:r>
              <a:rPr lang="de-DE" dirty="0"/>
              <a:t>A. Ein Lied mit besonders tiefem Bass.</a:t>
            </a:r>
          </a:p>
          <a:p>
            <a:r>
              <a:rPr lang="de-DE" dirty="0"/>
              <a:t>B. Eine App, mit der man Stimmen verzerren kann.</a:t>
            </a:r>
          </a:p>
          <a:p>
            <a:r>
              <a:rPr lang="de-DE" b="1" dirty="0"/>
              <a:t>C. Eine gefälschte Stimme, die mit KI nachgemacht wurde.</a:t>
            </a:r>
          </a:p>
          <a:p>
            <a:endParaRPr lang="de-DE" dirty="0"/>
          </a:p>
          <a:p>
            <a:r>
              <a:rPr lang="de-DE" dirty="0"/>
              <a:t>Wie kommen </a:t>
            </a:r>
            <a:r>
              <a:rPr lang="de-DE" dirty="0" err="1"/>
              <a:t>Betrüger:innen</a:t>
            </a:r>
            <a:r>
              <a:rPr lang="de-DE" dirty="0"/>
              <a:t> an Deine Stimme?</a:t>
            </a:r>
          </a:p>
          <a:p>
            <a:r>
              <a:rPr lang="de-DE" dirty="0"/>
              <a:t>A. Durch Telefonbuch-Einträge</a:t>
            </a:r>
          </a:p>
          <a:p>
            <a:r>
              <a:rPr lang="de-DE" b="1" dirty="0"/>
              <a:t>B. Durch Sprachaufnahmen aus </a:t>
            </a:r>
            <a:r>
              <a:rPr lang="de-DE" b="1" dirty="0" err="1"/>
              <a:t>Social</a:t>
            </a:r>
            <a:r>
              <a:rPr lang="de-DE" b="1" dirty="0"/>
              <a:t> Media</a:t>
            </a:r>
          </a:p>
          <a:p>
            <a:r>
              <a:rPr lang="de-DE" dirty="0"/>
              <a:t>C. Durch Zufall</a:t>
            </a:r>
          </a:p>
          <a:p>
            <a:endParaRPr lang="de-DE" dirty="0"/>
          </a:p>
          <a:p>
            <a:r>
              <a:rPr lang="de-DE" dirty="0"/>
              <a:t>Was solltest Du tun, wenn Dir ein Anruf komisch vorkommt?</a:t>
            </a:r>
          </a:p>
          <a:p>
            <a:r>
              <a:rPr lang="de-DE" dirty="0"/>
              <a:t>A. schnell handeln und Geld überweisen</a:t>
            </a:r>
          </a:p>
          <a:p>
            <a:r>
              <a:rPr lang="de-DE" dirty="0"/>
              <a:t>B. weiter zuhören, um höflich zu bleiben</a:t>
            </a:r>
          </a:p>
          <a:p>
            <a:r>
              <a:rPr lang="de-DE" b="1" dirty="0"/>
              <a:t>C. auflegen und die Person unter der bekannten Nummer zurückrufen</a:t>
            </a:r>
          </a:p>
          <a:p>
            <a:endParaRPr lang="de-DE" dirty="0"/>
          </a:p>
          <a:p>
            <a:r>
              <a:rPr lang="de-DE" dirty="0"/>
              <a:t>Wie kannst du dich mit </a:t>
            </a:r>
            <a:r>
              <a:rPr lang="de-DE" dirty="0" err="1"/>
              <a:t>Freund:innen</a:t>
            </a:r>
            <a:r>
              <a:rPr lang="de-DE" dirty="0"/>
              <a:t> oder Familie vorbereiten?</a:t>
            </a:r>
          </a:p>
          <a:p>
            <a:r>
              <a:rPr lang="de-DE" b="1" dirty="0"/>
              <a:t>A. ein geheimes Codewort vereinbaren</a:t>
            </a:r>
          </a:p>
          <a:p>
            <a:r>
              <a:rPr lang="de-DE" dirty="0"/>
              <a:t>B. eine WhatsApp-Gruppe gründen</a:t>
            </a:r>
          </a:p>
          <a:p>
            <a:r>
              <a:rPr lang="de-DE" dirty="0"/>
              <a:t>C. jeden Tag telefonieren</a:t>
            </a:r>
          </a:p>
          <a:p>
            <a:endParaRPr lang="de-DE" dirty="0"/>
          </a:p>
          <a:p>
            <a:r>
              <a:rPr lang="de-DE" dirty="0"/>
              <a:t>Woran kannst du einen Fake-Anruf erkennen?</a:t>
            </a:r>
          </a:p>
          <a:p>
            <a:r>
              <a:rPr lang="de-DE" dirty="0"/>
              <a:t>A. die Stimme klingt wie immer</a:t>
            </a:r>
          </a:p>
          <a:p>
            <a:r>
              <a:rPr lang="de-DE" b="1" dirty="0"/>
              <a:t>B. es gibt seltsame Pausen oder unnatürliche Sätze</a:t>
            </a:r>
          </a:p>
          <a:p>
            <a:r>
              <a:rPr lang="de-DE" dirty="0"/>
              <a:t>C. die Person spricht sehr freundlich</a:t>
            </a:r>
          </a:p>
          <a:p>
            <a:endParaRPr lang="de-DE" dirty="0"/>
          </a:p>
          <a:p>
            <a:r>
              <a:rPr lang="de-DE" dirty="0"/>
              <a:t>Was solltest du auf keinen Fall am Telefon tun?</a:t>
            </a:r>
          </a:p>
          <a:p>
            <a:r>
              <a:rPr lang="de-DE" dirty="0"/>
              <a:t>A. Fragen stellen</a:t>
            </a:r>
          </a:p>
          <a:p>
            <a:r>
              <a:rPr lang="de-DE" b="1" dirty="0"/>
              <a:t>B. Persönliche Infos preisgeben</a:t>
            </a:r>
          </a:p>
          <a:p>
            <a:r>
              <a:rPr lang="de-DE" dirty="0"/>
              <a:t>C. Auflegen</a:t>
            </a:r>
          </a:p>
          <a:p>
            <a:endParaRPr lang="de-DE" dirty="0"/>
          </a:p>
          <a:p>
            <a:r>
              <a:rPr lang="de-DE" dirty="0"/>
              <a:t>Was kannst du tun, wenn du Opfer eines Betrugs geworden bist?</a:t>
            </a:r>
          </a:p>
          <a:p>
            <a:r>
              <a:rPr lang="de-DE" dirty="0"/>
              <a:t>A. nichts – es ist zu spät</a:t>
            </a:r>
          </a:p>
          <a:p>
            <a:r>
              <a:rPr lang="de-DE" dirty="0"/>
              <a:t>B. es geheim halten</a:t>
            </a:r>
          </a:p>
          <a:p>
            <a:r>
              <a:rPr lang="de-DE" b="1" dirty="0"/>
              <a:t>C. Anzeige bei der Polizei erstatten</a:t>
            </a:r>
          </a:p>
          <a:p>
            <a:endParaRPr lang="de-DE" dirty="0"/>
          </a:p>
          <a:p>
            <a:r>
              <a:rPr lang="de-DE" sz="1200" i="0" kern="1200" dirty="0">
                <a:solidFill>
                  <a:schemeClr val="tx1"/>
                </a:solidFill>
                <a:effectLst/>
                <a:latin typeface="+mn-lt"/>
                <a:ea typeface="+mn-ea"/>
                <a:cs typeface="+mn-cs"/>
              </a:rPr>
              <a:t> </a:t>
            </a:r>
            <a:endParaRPr lang="de-DE" sz="1200" i="1" kern="1200" dirty="0">
              <a:solidFill>
                <a:schemeClr val="tx1"/>
              </a:solidFill>
              <a:effectLst/>
              <a:latin typeface="+mn-lt"/>
              <a:ea typeface="+mn-ea"/>
              <a:cs typeface="+mn-cs"/>
            </a:endParaRPr>
          </a:p>
          <a:p>
            <a:endParaRPr lang="de-DE" sz="1200" i="1"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23</a:t>
            </a:fld>
            <a:endParaRPr lang="de-DE"/>
          </a:p>
        </p:txBody>
      </p:sp>
    </p:spTree>
    <p:extLst>
      <p:ext uri="{BB962C8B-B14F-4D97-AF65-F5344CB8AC3E}">
        <p14:creationId xmlns:p14="http://schemas.microsoft.com/office/powerpoint/2010/main" val="827145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57A78-94FF-285C-8D92-87A56EA2F9A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B61D985-1F10-D274-7CC7-55BA439756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03AF7A6-5FBB-4F5C-9798-A8AA28EF3BA1}"/>
              </a:ext>
            </a:extLst>
          </p:cNvPr>
          <p:cNvSpPr>
            <a:spLocks noGrp="1"/>
          </p:cNvSpPr>
          <p:nvPr>
            <p:ph type="body" idx="1"/>
          </p:nvPr>
        </p:nvSpPr>
        <p:spPr/>
        <p:txBody>
          <a:bodyPr/>
          <a:lstStyle/>
          <a:p>
            <a:r>
              <a:rPr lang="de-DE" sz="1200" i="1" kern="1200" dirty="0">
                <a:solidFill>
                  <a:schemeClr val="tx1"/>
                </a:solidFill>
                <a:effectLst/>
                <a:latin typeface="+mn-lt"/>
                <a:ea typeface="+mn-ea"/>
                <a:cs typeface="+mn-cs"/>
              </a:rPr>
              <a:t> Sprechtext (Vorschlag):</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„Stellt euch vor, ihr lauft durch ein Einkaufszentrum und plötzlich seht ihr Werbeplakate für ein bestimmtes Produkt mit einem Bild von euch darauf. Vielleicht ist es ein cooles Produkt, weshalb ihr das vielleicht nicht so schlimm findet. Ihr seid das ja auch in Wirklichkeit nicht. Aber was, wenn euch diese Werbung peinlich ist? Vielleicht weil euch das Produkt auch gar nicht gefällt. Oder es wird Werbung für eine Person gemacht, die ihr gar nicht mögt.</a:t>
            </a:r>
          </a:p>
          <a:p>
            <a:r>
              <a:rPr lang="de-DE" sz="1200" i="1" kern="1200" dirty="0">
                <a:solidFill>
                  <a:schemeClr val="tx1"/>
                </a:solidFill>
                <a:effectLst/>
                <a:latin typeface="+mn-lt"/>
                <a:ea typeface="+mn-ea"/>
                <a:cs typeface="+mn-cs"/>
              </a:rPr>
              <a:t>Taylor Swift hatte eine solche Erfahrung sammeln müssen.</a:t>
            </a:r>
          </a:p>
          <a:p>
            <a:r>
              <a:rPr lang="de-DE" sz="1200" i="1" kern="1200" dirty="0">
                <a:solidFill>
                  <a:schemeClr val="tx1"/>
                </a:solidFill>
                <a:effectLst/>
                <a:latin typeface="+mn-lt"/>
                <a:ea typeface="+mn-ea"/>
                <a:cs typeface="+mn-cs"/>
              </a:rPr>
              <a:t>Für den letzten US-amerikanischen Wahlkampf wurde mittels KI Werbung verbreitet, in der Taylor Swift dazu aufruft, Donald Trump zu wählen. Was ist hier passiert? Eine KI wurde mit Bildern von Taylor Swift „gefüttert“ und daraus Plakate und Bilder erstellt, die entgegen der realen politischen Meinung von Swift Werbung machten.“ </a:t>
            </a:r>
          </a:p>
          <a:p>
            <a:endParaRPr lang="de-DE" sz="1200" i="0" kern="1200" dirty="0">
              <a:solidFill>
                <a:schemeClr val="tx1"/>
              </a:solidFill>
              <a:effectLst/>
              <a:latin typeface="+mn-lt"/>
              <a:ea typeface="+mn-ea"/>
              <a:cs typeface="+mn-cs"/>
            </a:endParaRPr>
          </a:p>
          <a:p>
            <a:r>
              <a:rPr lang="de-DE" sz="1200" i="0" kern="1200" dirty="0">
                <a:solidFill>
                  <a:schemeClr val="tx1"/>
                </a:solidFill>
                <a:effectLst/>
                <a:latin typeface="+mn-lt"/>
                <a:ea typeface="+mn-ea"/>
                <a:cs typeface="+mn-cs"/>
              </a:rPr>
              <a:t>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zeigen das folgende Video: </a:t>
            </a:r>
            <a:endParaRPr lang="de-DE" sz="1200" i="1" kern="1200" dirty="0">
              <a:solidFill>
                <a:schemeClr val="tx1"/>
              </a:solidFill>
              <a:effectLst/>
              <a:latin typeface="+mn-lt"/>
              <a:ea typeface="+mn-ea"/>
              <a:cs typeface="+mn-cs"/>
            </a:endParaRPr>
          </a:p>
          <a:p>
            <a:r>
              <a:rPr lang="de-DE" sz="1200" i="0" u="sng" kern="1200" dirty="0">
                <a:solidFill>
                  <a:schemeClr val="tx1"/>
                </a:solidFill>
                <a:effectLst/>
                <a:latin typeface="+mn-lt"/>
                <a:ea typeface="+mn-ea"/>
                <a:cs typeface="+mn-cs"/>
                <a:hlinkClick r:id="rId3"/>
              </a:rPr>
              <a:t>https://www.tagesschau.de/ausland/uswahl/fake-news-ki-us-wahlkampf-100.html</a:t>
            </a:r>
            <a:endParaRPr lang="de-DE" sz="1200" i="0" u="sng" kern="1200" dirty="0">
              <a:solidFill>
                <a:schemeClr val="tx1"/>
              </a:solidFill>
              <a:effectLst/>
              <a:latin typeface="+mn-lt"/>
              <a:ea typeface="+mn-ea"/>
              <a:cs typeface="+mn-cs"/>
            </a:endParaRPr>
          </a:p>
          <a:p>
            <a:endParaRPr lang="de-DE" sz="1200" i="0" u="sng"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„An diesem Beispiel könnt ihr sehen, was mit Hilfe von KI aus öffentlich gestellten Bildern gemacht werden kann. Wenn zum Beispiel eure </a:t>
            </a:r>
            <a:r>
              <a:rPr lang="de-DE" sz="1200" i="1" kern="1200" dirty="0" err="1">
                <a:solidFill>
                  <a:schemeClr val="tx1"/>
                </a:solidFill>
                <a:effectLst/>
                <a:latin typeface="+mn-lt"/>
                <a:ea typeface="+mn-ea"/>
                <a:cs typeface="+mn-cs"/>
              </a:rPr>
              <a:t>Social</a:t>
            </a:r>
            <a:r>
              <a:rPr lang="de-DE" sz="1200" i="1" kern="1200" dirty="0">
                <a:solidFill>
                  <a:schemeClr val="tx1"/>
                </a:solidFill>
                <a:effectLst/>
                <a:latin typeface="+mn-lt"/>
                <a:ea typeface="+mn-ea"/>
                <a:cs typeface="+mn-cs"/>
              </a:rPr>
              <a:t>-Media-Accounts öffentlich sind und andere zum Beispiel auf Bilder oder Videos von euch zurückgreifen können, sind sogar Deepfakes von euch möglich.“</a:t>
            </a:r>
          </a:p>
        </p:txBody>
      </p:sp>
      <p:sp>
        <p:nvSpPr>
          <p:cNvPr id="4" name="Foliennummernplatzhalter 3">
            <a:extLst>
              <a:ext uri="{FF2B5EF4-FFF2-40B4-BE49-F238E27FC236}">
                <a16:creationId xmlns:a16="http://schemas.microsoft.com/office/drawing/2014/main" id="{F1553104-58BA-F5DA-D058-018E7CC46B91}"/>
              </a:ext>
            </a:extLst>
          </p:cNvPr>
          <p:cNvSpPr>
            <a:spLocks noGrp="1"/>
          </p:cNvSpPr>
          <p:nvPr>
            <p:ph type="sldNum" sz="quarter" idx="5"/>
          </p:nvPr>
        </p:nvSpPr>
        <p:spPr/>
        <p:txBody>
          <a:bodyPr/>
          <a:lstStyle/>
          <a:p>
            <a:pPr>
              <a:defRPr/>
            </a:pPr>
            <a:fld id="{44B50A89-AEE9-454C-B2A9-437B137527E0}" type="slidenum">
              <a:rPr lang="de-DE" smtClean="0"/>
              <a:pPr>
                <a:defRPr/>
              </a:pPr>
              <a:t>24</a:t>
            </a:fld>
            <a:endParaRPr lang="de-DE"/>
          </a:p>
        </p:txBody>
      </p:sp>
    </p:spTree>
    <p:extLst>
      <p:ext uri="{BB962C8B-B14F-4D97-AF65-F5344CB8AC3E}">
        <p14:creationId xmlns:p14="http://schemas.microsoft.com/office/powerpoint/2010/main" val="254747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kern="1200" dirty="0">
                <a:solidFill>
                  <a:schemeClr val="tx1"/>
                </a:solidFill>
                <a:effectLst/>
                <a:latin typeface="+mn-lt"/>
                <a:ea typeface="+mn-ea"/>
                <a:cs typeface="+mn-cs"/>
              </a:rPr>
              <a:t>Sprechtext (Vorschlag):</a:t>
            </a:r>
          </a:p>
          <a:p>
            <a:r>
              <a:rPr lang="de-DE" sz="1200" i="1" kern="1200" dirty="0">
                <a:solidFill>
                  <a:schemeClr val="tx1"/>
                </a:solidFill>
                <a:effectLst/>
                <a:latin typeface="+mn-lt"/>
                <a:ea typeface="+mn-ea"/>
                <a:cs typeface="+mn-cs"/>
              </a:rPr>
              <a:t> </a:t>
            </a:r>
          </a:p>
          <a:p>
            <a:r>
              <a:rPr lang="de-DE" sz="1200" i="1" kern="1200" dirty="0">
                <a:solidFill>
                  <a:schemeClr val="tx1"/>
                </a:solidFill>
                <a:effectLst/>
                <a:latin typeface="+mn-lt"/>
                <a:ea typeface="+mn-ea"/>
                <a:cs typeface="+mn-cs"/>
              </a:rPr>
              <a:t>„Zunächst möchten wir euch fragen: Wie wichtig ist euch der Schutz eurer persönlichen Daten? Stellt euch dazu entlang der am Boden aufgezeigten Linie auf. Wenn der Schutz der eigenen Daten sehr wichtig ist, positioniert sich am entsprechenden Ende der Linie. Wenn der Schutz der Daten weniger wichtig ist, positioniert sich entlang der Linie in Richtung „nicht wichtig“ Stellt euch jetzt gern auf.“</a:t>
            </a:r>
          </a:p>
          <a:p>
            <a:r>
              <a:rPr lang="de-DE" sz="1200" i="0" kern="1200" dirty="0">
                <a:solidFill>
                  <a:schemeClr val="tx1"/>
                </a:solidFill>
                <a:effectLst/>
                <a:latin typeface="+mn-lt"/>
                <a:ea typeface="+mn-ea"/>
                <a:cs typeface="+mn-cs"/>
              </a:rPr>
              <a:t> </a:t>
            </a:r>
          </a:p>
          <a:p>
            <a:pPr marL="171450" indent="-171450">
              <a:buFont typeface="Arial" panose="020B0604020202020204" pitchFamily="34" charset="0"/>
              <a:buChar char="•"/>
            </a:pPr>
            <a:r>
              <a:rPr lang="de-DE" sz="1200" i="0" kern="1200" dirty="0">
                <a:solidFill>
                  <a:schemeClr val="tx1"/>
                </a:solidFill>
                <a:effectLst/>
                <a:latin typeface="+mn-lt"/>
                <a:ea typeface="+mn-ea"/>
                <a:cs typeface="+mn-cs"/>
              </a:rPr>
              <a:t>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leiten in das neue Themenfeld ein – zuerst mit einer lebendigen Statistik.</a:t>
            </a:r>
            <a:endParaRPr lang="de-DE"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i="0" kern="1200" dirty="0">
                <a:solidFill>
                  <a:schemeClr val="tx1"/>
                </a:solidFill>
                <a:effectLst/>
                <a:latin typeface="+mn-lt"/>
                <a:ea typeface="+mn-ea"/>
                <a:cs typeface="+mn-cs"/>
              </a:rPr>
              <a:t>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haben dazu am Boden mit Krepp-Klebeband eine Linie gezogen und an ein Ende einen Zettel mit der Aufschrift „sehr wichtig“ und am anderen Ende einen Zettel mit der Aufschrift „nicht wichtig“ befestigt. </a:t>
            </a:r>
            <a:endParaRPr lang="de-DE"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i="0" kern="1200" dirty="0">
                <a:solidFill>
                  <a:schemeClr val="tx1"/>
                </a:solidFill>
                <a:effectLst/>
                <a:latin typeface="+mn-lt"/>
                <a:ea typeface="+mn-ea"/>
                <a:cs typeface="+mn-cs"/>
              </a:rPr>
              <a:t>Wenn sich die Jugendlichen positioniert haben, fragen 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sie nach den Gründen für ihre Einstellung. </a:t>
            </a:r>
          </a:p>
          <a:p>
            <a:pPr marL="171450" indent="-171450">
              <a:buFont typeface="Arial" panose="020B0604020202020204" pitchFamily="34" charset="0"/>
              <a:buChar char="•"/>
            </a:pPr>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„Warum ist euch der Schutz eurer Daten wichtig? Was tut ihr, um eure Daten zu schützen? Welche Daten schützt ihr besonders? Warum ist euch der Schutz eurer Daten nicht so wichtig oder gar nicht wichtig? Erzählt alle gern!“</a:t>
            </a:r>
          </a:p>
          <a:p>
            <a:endParaRPr lang="de-DE" dirty="0"/>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26</a:t>
            </a:fld>
            <a:endParaRPr lang="de-DE"/>
          </a:p>
        </p:txBody>
      </p:sp>
    </p:spTree>
    <p:extLst>
      <p:ext uri="{BB962C8B-B14F-4D97-AF65-F5344CB8AC3E}">
        <p14:creationId xmlns:p14="http://schemas.microsoft.com/office/powerpoint/2010/main" val="3230233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kern="1200" dirty="0">
                <a:solidFill>
                  <a:schemeClr val="tx1"/>
                </a:solidFill>
                <a:effectLst/>
                <a:latin typeface="+mn-lt"/>
                <a:ea typeface="+mn-ea"/>
                <a:cs typeface="+mn-cs"/>
              </a:rPr>
              <a:t>Sprechtext (Vorschlag):</a:t>
            </a:r>
          </a:p>
          <a:p>
            <a:endParaRPr lang="de-DE" sz="1200" i="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„Der Schutz unserer persönlichen Daten ist immer dann besonders wichtig, wenn andere diese Daten nutzen wollen. Der Meta-Konzern ist dafür ein Beispiel. </a:t>
            </a:r>
          </a:p>
          <a:p>
            <a:pPr lvl="0"/>
            <a:endParaRPr lang="de-DE" sz="1200" i="1" kern="1200" dirty="0">
              <a:solidFill>
                <a:schemeClr val="tx1"/>
              </a:solidFill>
              <a:effectLst/>
              <a:latin typeface="+mn-lt"/>
              <a:ea typeface="+mn-ea"/>
              <a:cs typeface="+mn-cs"/>
            </a:endParaRPr>
          </a:p>
          <a:p>
            <a:pPr lvl="0"/>
            <a:r>
              <a:rPr lang="de-DE" sz="1200" i="1" kern="1200" dirty="0">
                <a:solidFill>
                  <a:schemeClr val="tx1"/>
                </a:solidFill>
                <a:effectLst/>
                <a:latin typeface="+mn-lt"/>
                <a:ea typeface="+mn-ea"/>
                <a:cs typeface="+mn-cs"/>
              </a:rPr>
              <a:t>Wer von euch hat mitbekommen, dass der Meta-Konzern angekündigt hat, dass sie alle jemals in seinen Diensten wie Facebook und Instagram veröffentlichten Inhalte von Menschen über 18 Jahren nutzen möchte, um Meta-AI (hauseigene KI) zu trainieren? Hebt einmal die Hand, wenn ihr das wusstet.</a:t>
            </a:r>
          </a:p>
          <a:p>
            <a:pPr lvl="0"/>
            <a:endParaRPr lang="de-DE" sz="1200" i="1" kern="1200" dirty="0">
              <a:solidFill>
                <a:schemeClr val="tx1"/>
              </a:solidFill>
              <a:effectLst/>
              <a:latin typeface="+mn-lt"/>
              <a:ea typeface="+mn-ea"/>
              <a:cs typeface="+mn-cs"/>
            </a:endParaRPr>
          </a:p>
          <a:p>
            <a:pPr lvl="0"/>
            <a:r>
              <a:rPr lang="de-DE" sz="1200" i="1" kern="1200" dirty="0">
                <a:solidFill>
                  <a:schemeClr val="tx1"/>
                </a:solidFill>
                <a:effectLst/>
                <a:latin typeface="+mn-lt"/>
                <a:ea typeface="+mn-ea"/>
                <a:cs typeface="+mn-cs"/>
              </a:rPr>
              <a:t>Wer von euch weiß, wofür die Daten gesammelt und zu welchem Zweck sie genutzt werden? Auch hier bitte einmal die Hand heben!</a:t>
            </a:r>
          </a:p>
          <a:p>
            <a:pPr lvl="0"/>
            <a:endParaRPr lang="de-DE" sz="1200" i="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i="1" kern="1200" dirty="0">
                <a:solidFill>
                  <a:schemeClr val="tx1"/>
                </a:solidFill>
                <a:effectLst/>
                <a:latin typeface="+mn-lt"/>
                <a:ea typeface="+mn-ea"/>
                <a:cs typeface="+mn-cs"/>
              </a:rPr>
              <a:t>Und wer von euch hat mitbekommen, dass ihr aktiv hättet Widerspruch einlegen müssen, damit eure Daten nicht verwendet werden? </a:t>
            </a:r>
            <a:r>
              <a:rPr lang="de-DE" i="1" dirty="0"/>
              <a:t>Hebt einmal die Hand, wenn ihr das wusstet.</a:t>
            </a:r>
            <a:r>
              <a:rPr lang="de-DE" sz="1200" i="1" kern="1200" dirty="0">
                <a:solidFill>
                  <a:schemeClr val="tx1"/>
                </a:solidFill>
                <a:effectLst/>
                <a:latin typeface="+mn-lt"/>
                <a:ea typeface="+mn-ea"/>
                <a:cs typeface="+mn-cs"/>
              </a:rPr>
              <a:t>“</a:t>
            </a:r>
          </a:p>
          <a:p>
            <a:endParaRPr lang="de-DE" dirty="0"/>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27</a:t>
            </a:fld>
            <a:endParaRPr lang="de-DE"/>
          </a:p>
        </p:txBody>
      </p:sp>
    </p:spTree>
    <p:extLst>
      <p:ext uri="{BB962C8B-B14F-4D97-AF65-F5344CB8AC3E}">
        <p14:creationId xmlns:p14="http://schemas.microsoft.com/office/powerpoint/2010/main" val="3448052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E3F11-921A-F11F-8BEF-0EFA405F25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EB5688-2B91-32D7-3951-5BF89D0EBF5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1166549-00B2-1ACB-EBFE-291B857ECF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t>„Was es da konkret für Beispiele gibt und wie ihr euch schützen könnt, möchten wir euch nun bitten,, in Kleingruppen herauszufinden. </a:t>
            </a:r>
            <a:endParaRPr lang="de-DE"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i="1" dirty="0"/>
              <a:t>Ihr sollt euch am Beispiel von </a:t>
            </a:r>
            <a:r>
              <a:rPr lang="de-DE" sz="1200" i="1" dirty="0" err="1"/>
              <a:t>Meta</a:t>
            </a:r>
            <a:r>
              <a:rPr lang="de-DE" sz="1200" i="1" dirty="0"/>
              <a:t> mit der Verwendung von Daten der </a:t>
            </a:r>
            <a:r>
              <a:rPr lang="de-DE" sz="1200" i="1" dirty="0" err="1"/>
              <a:t>Nutzer:innen</a:t>
            </a:r>
            <a:r>
              <a:rPr lang="de-DE" sz="1200" i="1" dirty="0"/>
              <a:t> zum </a:t>
            </a:r>
            <a:r>
              <a:rPr lang="de-DE" sz="1200" b="0" i="1" dirty="0">
                <a:solidFill>
                  <a:schemeClr val="accent1"/>
                </a:solidFill>
              </a:rPr>
              <a:t>Training der KI </a:t>
            </a:r>
            <a:r>
              <a:rPr lang="de-DE" sz="1200" i="1" dirty="0"/>
              <a:t>auseinandersetzen.“</a:t>
            </a:r>
          </a:p>
          <a:p>
            <a:endParaRPr lang="de-DE" dirty="0"/>
          </a:p>
        </p:txBody>
      </p:sp>
      <p:sp>
        <p:nvSpPr>
          <p:cNvPr id="4" name="Foliennummernplatzhalter 3">
            <a:extLst>
              <a:ext uri="{FF2B5EF4-FFF2-40B4-BE49-F238E27FC236}">
                <a16:creationId xmlns:a16="http://schemas.microsoft.com/office/drawing/2014/main" id="{2C0D3BF1-3BE6-06A1-7133-9CBD5CEDB640}"/>
              </a:ext>
            </a:extLst>
          </p:cNvPr>
          <p:cNvSpPr>
            <a:spLocks noGrp="1"/>
          </p:cNvSpPr>
          <p:nvPr>
            <p:ph type="sldNum" sz="quarter" idx="10"/>
          </p:nvPr>
        </p:nvSpPr>
        <p:spPr/>
        <p:txBody>
          <a:bodyPr/>
          <a:lstStyle/>
          <a:p>
            <a:pPr>
              <a:defRPr/>
            </a:pPr>
            <a:fld id="{44B50A89-AEE9-454C-B2A9-437B137527E0}" type="slidenum">
              <a:rPr lang="de-DE" smtClean="0"/>
              <a:pPr>
                <a:defRPr/>
              </a:pPr>
              <a:t>28</a:t>
            </a:fld>
            <a:endParaRPr lang="de-DE"/>
          </a:p>
        </p:txBody>
      </p:sp>
    </p:spTree>
    <p:extLst>
      <p:ext uri="{BB962C8B-B14F-4D97-AF65-F5344CB8AC3E}">
        <p14:creationId xmlns:p14="http://schemas.microsoft.com/office/powerpoint/2010/main" val="1023131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Sprechtext (Vorschlag):</a:t>
            </a:r>
          </a:p>
          <a:p>
            <a:endParaRPr lang="de-DE" sz="1200" b="1" i="0"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a:t>
            </a:r>
            <a:r>
              <a:rPr lang="de-DE" sz="1200" i="1" kern="1200" dirty="0">
                <a:solidFill>
                  <a:schemeClr val="tx1"/>
                </a:solidFill>
                <a:effectLst/>
                <a:latin typeface="+mn-lt"/>
                <a:ea typeface="+mn-ea"/>
                <a:cs typeface="+mn-cs"/>
              </a:rPr>
              <a:t>Was habt ihr in Erfahrung gebracht? Erzählt gern, was eure Recherche-Ergebnisse sind. Wie schätzt ihr das Vorgehen von </a:t>
            </a:r>
            <a:r>
              <a:rPr lang="de-DE" sz="1200" i="1" kern="1200" dirty="0" err="1">
                <a:solidFill>
                  <a:schemeClr val="tx1"/>
                </a:solidFill>
                <a:effectLst/>
                <a:latin typeface="+mn-lt"/>
                <a:ea typeface="+mn-ea"/>
                <a:cs typeface="+mn-cs"/>
              </a:rPr>
              <a:t>Meta</a:t>
            </a:r>
            <a:r>
              <a:rPr lang="de-DE" sz="1200" i="1" kern="1200" dirty="0">
                <a:solidFill>
                  <a:schemeClr val="tx1"/>
                </a:solidFill>
                <a:effectLst/>
                <a:latin typeface="+mn-lt"/>
                <a:ea typeface="+mn-ea"/>
                <a:cs typeface="+mn-cs"/>
              </a:rPr>
              <a:t> ein? Könnt ihr nachvollziehen, warum die Verbraucherzentrale gegen </a:t>
            </a:r>
            <a:r>
              <a:rPr lang="de-DE" sz="1200" i="1" kern="1200" dirty="0" err="1">
                <a:solidFill>
                  <a:schemeClr val="tx1"/>
                </a:solidFill>
                <a:effectLst/>
                <a:latin typeface="+mn-lt"/>
                <a:ea typeface="+mn-ea"/>
                <a:cs typeface="+mn-cs"/>
              </a:rPr>
              <a:t>Meta</a:t>
            </a:r>
            <a:r>
              <a:rPr lang="de-DE" sz="1200" i="1" kern="1200" dirty="0">
                <a:solidFill>
                  <a:schemeClr val="tx1"/>
                </a:solidFill>
                <a:effectLst/>
                <a:latin typeface="+mn-lt"/>
                <a:ea typeface="+mn-ea"/>
                <a:cs typeface="+mn-cs"/>
              </a:rPr>
              <a:t> vorgeht? Würdet ihr jetzt noch gegen die Nutzung eurer Daten widersprechen?“</a:t>
            </a:r>
          </a:p>
          <a:p>
            <a:endParaRPr lang="de-DE"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i="0" kern="1200" dirty="0">
                <a:solidFill>
                  <a:schemeClr val="tx1"/>
                </a:solidFill>
                <a:effectLst/>
                <a:latin typeface="+mn-lt"/>
                <a:ea typeface="+mn-ea"/>
                <a:cs typeface="+mn-cs"/>
              </a:rPr>
              <a:t>An dieser Stelle haben die Jugendlichen Raum sich ihre eigene Meinung und Einschätzung zum Thema zu überlegen. Die Jugendlichen können sich im Plenum austauschen oder in Kleingruppen. </a:t>
            </a:r>
          </a:p>
          <a:p>
            <a:endParaRPr lang="de-DE"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i="0" kern="1200" dirty="0">
                <a:solidFill>
                  <a:schemeClr val="tx1"/>
                </a:solidFill>
                <a:effectLst/>
                <a:latin typeface="+mn-lt"/>
                <a:ea typeface="+mn-ea"/>
                <a:cs typeface="+mn-cs"/>
              </a:rPr>
              <a:t>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können Denkanstöße geben, wie zum Beispiel:</a:t>
            </a:r>
            <a:endParaRPr lang="de-DE" sz="1200" i="1" kern="1200" dirty="0">
              <a:solidFill>
                <a:schemeClr val="tx1"/>
              </a:solidFill>
              <a:effectLst/>
              <a:latin typeface="+mn-lt"/>
              <a:ea typeface="+mn-ea"/>
              <a:cs typeface="+mn-cs"/>
            </a:endParaRP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„Was genau möchte </a:t>
            </a:r>
            <a:r>
              <a:rPr lang="de-DE" sz="1200" i="1" kern="1200" dirty="0" err="1">
                <a:solidFill>
                  <a:schemeClr val="tx1"/>
                </a:solidFill>
                <a:effectLst/>
                <a:latin typeface="+mn-lt"/>
                <a:ea typeface="+mn-ea"/>
                <a:cs typeface="+mn-cs"/>
              </a:rPr>
              <a:t>Meta</a:t>
            </a:r>
            <a:r>
              <a:rPr lang="de-DE" sz="1200" i="1" kern="1200" dirty="0">
                <a:solidFill>
                  <a:schemeClr val="tx1"/>
                </a:solidFill>
                <a:effectLst/>
                <a:latin typeface="+mn-lt"/>
                <a:ea typeface="+mn-ea"/>
                <a:cs typeface="+mn-cs"/>
              </a:rPr>
              <a:t> denn gern verbessern?</a:t>
            </a:r>
          </a:p>
          <a:p>
            <a:r>
              <a:rPr lang="de-DE" sz="1200" i="1" kern="1200" dirty="0">
                <a:solidFill>
                  <a:schemeClr val="tx1"/>
                </a:solidFill>
                <a:effectLst/>
                <a:latin typeface="+mn-lt"/>
                <a:ea typeface="+mn-ea"/>
                <a:cs typeface="+mn-cs"/>
              </a:rPr>
              <a:t>Wofür brauche ich die KI-Option auf WhatsApp und Instagram? </a:t>
            </a:r>
          </a:p>
          <a:p>
            <a:r>
              <a:rPr lang="de-DE" sz="1200" i="1" kern="1200" dirty="0">
                <a:solidFill>
                  <a:schemeClr val="tx1"/>
                </a:solidFill>
                <a:effectLst/>
                <a:latin typeface="+mn-lt"/>
                <a:ea typeface="+mn-ea"/>
                <a:cs typeface="+mn-cs"/>
              </a:rPr>
              <a:t>Wie stehe ich selbst zu dem Thema KI und Nutzung persönlicher Daten? </a:t>
            </a:r>
          </a:p>
          <a:p>
            <a:r>
              <a:rPr lang="de-DE" sz="1200" i="1" kern="1200" dirty="0">
                <a:solidFill>
                  <a:schemeClr val="tx1"/>
                </a:solidFill>
                <a:effectLst/>
                <a:latin typeface="+mn-lt"/>
                <a:ea typeface="+mn-ea"/>
                <a:cs typeface="+mn-cs"/>
              </a:rPr>
              <a:t>Möchte ich helfen, die KI auch unter Verwendung meiner Daten zu trainieren?</a:t>
            </a:r>
          </a:p>
          <a:p>
            <a:r>
              <a:rPr lang="de-DE" sz="1200" i="1" kern="1200" dirty="0">
                <a:solidFill>
                  <a:schemeClr val="tx1"/>
                </a:solidFill>
                <a:effectLst/>
                <a:latin typeface="+mn-lt"/>
                <a:ea typeface="+mn-ea"/>
                <a:cs typeface="+mn-cs"/>
              </a:rPr>
              <a:t>Was kann die Politik tun oder was sollte sie tun, um digitale Daten zu sichern?</a:t>
            </a:r>
          </a:p>
          <a:p>
            <a:r>
              <a:rPr lang="de-DE" sz="1200" i="1" kern="1200" dirty="0">
                <a:solidFill>
                  <a:schemeClr val="tx1"/>
                </a:solidFill>
                <a:effectLst/>
                <a:latin typeface="+mn-lt"/>
                <a:ea typeface="+mn-ea"/>
                <a:cs typeface="+mn-cs"/>
              </a:rPr>
              <a:t>Was soll so schlimm daran sein, wenn meine Daten frei zugänglich sind?“</a:t>
            </a:r>
          </a:p>
          <a:p>
            <a:endParaRPr lang="de-DE"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i="0" kern="1200" dirty="0">
                <a:solidFill>
                  <a:schemeClr val="tx1"/>
                </a:solidFill>
                <a:effectLst/>
                <a:latin typeface="+mn-lt"/>
                <a:ea typeface="+mn-ea"/>
                <a:cs typeface="+mn-cs"/>
              </a:rPr>
              <a:t>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haben die Aufgabe, die Gespräche als </a:t>
            </a:r>
            <a:r>
              <a:rPr lang="de-DE" sz="1200" i="0" kern="1200" dirty="0" err="1">
                <a:solidFill>
                  <a:schemeClr val="tx1"/>
                </a:solidFill>
                <a:effectLst/>
                <a:latin typeface="+mn-lt"/>
                <a:ea typeface="+mn-ea"/>
                <a:cs typeface="+mn-cs"/>
              </a:rPr>
              <a:t>Moderator:innen</a:t>
            </a:r>
            <a:r>
              <a:rPr lang="de-DE" sz="1200" i="0" kern="1200" dirty="0">
                <a:solidFill>
                  <a:schemeClr val="tx1"/>
                </a:solidFill>
                <a:effectLst/>
                <a:latin typeface="+mn-lt"/>
                <a:ea typeface="+mn-ea"/>
                <a:cs typeface="+mn-cs"/>
              </a:rPr>
              <a:t> zu begleiten. Jede Meinung hat ihre Berechtigung. Die Jugendlichen sollen darin unterstützt werden, verschiedene Perspektiven zu benennen und sich auszutauschen. </a:t>
            </a:r>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https://www.verbraucherzentrale.de/aktuelle-meldungen/digitale-welt/meta-ai-bei-facebook-instagram-und-whatsapp-so-widersprechen-sie-95646</a:t>
            </a:r>
          </a:p>
          <a:p>
            <a:r>
              <a:rPr lang="de-DE" dirty="0"/>
              <a:t>https://www.verbraucherzentrale.nrw/pressemeldungen/digitale-welt/abmahnung-gegen-nutzung-von-daten-fuer-kitraining-durch-meta-106839</a:t>
            </a:r>
          </a:p>
          <a:p>
            <a:r>
              <a:rPr lang="de-DE" dirty="0"/>
              <a:t>https://www.verbraucherzentrale.nrw/pressemeldungen/digitale-welt/eilantrag-der-verbraucherzentrale-nrw-gegen-meta-abgelehnt-107469</a:t>
            </a: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29</a:t>
            </a:fld>
            <a:endParaRPr lang="de-DE"/>
          </a:p>
        </p:txBody>
      </p:sp>
    </p:spTree>
    <p:extLst>
      <p:ext uri="{BB962C8B-B14F-4D97-AF65-F5344CB8AC3E}">
        <p14:creationId xmlns:p14="http://schemas.microsoft.com/office/powerpoint/2010/main" val="177065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(Vorschlag)/Zitat:</a:t>
            </a:r>
          </a:p>
          <a:p>
            <a:endParaRPr lang="de-DE" dirty="0"/>
          </a:p>
          <a:p>
            <a:r>
              <a:rPr lang="de-DE" i="1" dirty="0"/>
              <a:t>„</a:t>
            </a:r>
            <a:r>
              <a:rPr lang="de-DE" i="1" dirty="0" err="1"/>
              <a:t>Meta</a:t>
            </a:r>
            <a:r>
              <a:rPr lang="de-DE" i="1" dirty="0"/>
              <a:t> möchte nach eigenen Angaben neben öffentlich zugänglichen Daten im Internet auch "öffentliche Inhalte in Meta-Produkten" nutzen, um eigene KI-Modelle zu entwickeln und weiter zu verbessern. So steht es in der Erläuterung zur Verwendung von Informationen für die generative KI bei </a:t>
            </a:r>
            <a:r>
              <a:rPr lang="de-DE" i="1" dirty="0" err="1"/>
              <a:t>Meta</a:t>
            </a:r>
            <a:r>
              <a:rPr lang="de-DE" i="1" dirty="0"/>
              <a:t>. </a:t>
            </a:r>
          </a:p>
          <a:p>
            <a:endParaRPr lang="de-DE" i="1" dirty="0"/>
          </a:p>
          <a:p>
            <a:r>
              <a:rPr lang="de-DE" i="1" dirty="0"/>
              <a:t>Dabei unterscheidet </a:t>
            </a:r>
            <a:r>
              <a:rPr lang="de-DE" i="1" dirty="0" err="1"/>
              <a:t>Meta</a:t>
            </a:r>
            <a:r>
              <a:rPr lang="de-DE" i="1" dirty="0"/>
              <a:t> zwischen Informationen und Aktivitäten, die immer öffentlich sind und Inhalten, für die wir die Einstellung "öffentlich" wählen können. </a:t>
            </a:r>
          </a:p>
          <a:p>
            <a:endParaRPr lang="de-DE" i="1" dirty="0"/>
          </a:p>
          <a:p>
            <a:r>
              <a:rPr lang="de-DE" i="1" dirty="0"/>
              <a:t>Zu den Informationen, die immer öffentlich sind, zählen laut </a:t>
            </a:r>
            <a:r>
              <a:rPr lang="de-DE" i="1" dirty="0" err="1"/>
              <a:t>Metas</a:t>
            </a:r>
            <a:r>
              <a:rPr lang="de-DE" i="1" dirty="0"/>
              <a:t> eigenen Angaben: Name, Facebook- und Instagram-Benutzername, Profilbild, Aktivitäten in öffentlichen Gruppen, auf Facebook-Seiten und Kanälen, Aktivitäten mit Inhalten, die öffentlich sind – beispielsweise Kommentare, Bewertungen oder Rezensionen auf Marketplace oder auf einem öffentlichen Instagram-Konto sowie Avatare.</a:t>
            </a:r>
          </a:p>
          <a:p>
            <a:endParaRPr lang="de-DE" i="1" dirty="0"/>
          </a:p>
          <a:p>
            <a:r>
              <a:rPr lang="de-DE" i="1" dirty="0"/>
              <a:t>Inhalte, wie zum Beispiel Beiträge, Fotos und deren Bildunterschriften oder Videos, die wir im Profil, in Stories oder Reels als öffentlich sichtbar gepostet haben, werden ebenfalls für </a:t>
            </a:r>
            <a:r>
              <a:rPr lang="de-DE" i="1" dirty="0" err="1"/>
              <a:t>Metas</a:t>
            </a:r>
            <a:r>
              <a:rPr lang="de-DE" i="1" dirty="0"/>
              <a:t> KI verwendet.</a:t>
            </a:r>
          </a:p>
          <a:p>
            <a:endParaRPr lang="de-DE" i="1" dirty="0"/>
          </a:p>
          <a:p>
            <a:r>
              <a:rPr lang="de-DE" i="1" dirty="0"/>
              <a:t>Nicht zu den öffentlichen Informationen zählen die persönlichen Chats auf WhatsApp mit unseren Kontakten. Diese sind grundsätzlich Ende-zu-Ende-verschlüsselt. Sobald wir in WhatsApp jedoch mit "</a:t>
            </a:r>
            <a:r>
              <a:rPr lang="de-DE" i="1" dirty="0" err="1"/>
              <a:t>Meta</a:t>
            </a:r>
            <a:r>
              <a:rPr lang="de-DE" i="1" dirty="0"/>
              <a:t> AI" kommunizieren oder in einen Gruppenchat integrieren, sind diese Teile der Kommunikation mit "</a:t>
            </a:r>
            <a:r>
              <a:rPr lang="de-DE" i="1" dirty="0" err="1"/>
              <a:t>Meta</a:t>
            </a:r>
            <a:r>
              <a:rPr lang="de-DE" i="1" dirty="0"/>
              <a:t> AI" nicht mehr Ende-zu-Ende-verschlüsselt und somit "öffentlich". </a:t>
            </a:r>
          </a:p>
          <a:p>
            <a:endParaRPr lang="de-DE" i="1" dirty="0"/>
          </a:p>
          <a:p>
            <a:r>
              <a:rPr lang="de-DE" i="1" dirty="0"/>
              <a:t>Alle Anfragen und Nachrichten, die an den KI-Chatbot geschickt werden, können also doch für das Training von KI bei </a:t>
            </a:r>
            <a:r>
              <a:rPr lang="de-DE" i="1" dirty="0" err="1"/>
              <a:t>Meta</a:t>
            </a:r>
            <a:r>
              <a:rPr lang="de-DE" i="1" dirty="0"/>
              <a:t> verwendet werden.“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Quelle: https://www.verbraucherzentrale.nrw/wissen/digitale-welt/soziale-netzwerke/meta-ai-bei-facebook-instagram-und-whatsapp-so-widersprechen-sie-95646</a:t>
            </a: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30</a:t>
            </a:fld>
            <a:endParaRPr lang="de-DE"/>
          </a:p>
        </p:txBody>
      </p:sp>
    </p:spTree>
    <p:extLst>
      <p:ext uri="{BB962C8B-B14F-4D97-AF65-F5344CB8AC3E}">
        <p14:creationId xmlns:p14="http://schemas.microsoft.com/office/powerpoint/2010/main" val="193891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a:t>
            </a:r>
          </a:p>
          <a:p>
            <a:endParaRPr lang="de-DE" dirty="0"/>
          </a:p>
          <a:p>
            <a:r>
              <a:rPr lang="de-DE" i="1" dirty="0"/>
              <a:t>„Wenn ihr an Künstliche Intelligenz denkt, was fällt euch spontan dazu ein? </a:t>
            </a:r>
          </a:p>
          <a:p>
            <a:r>
              <a:rPr lang="de-DE" i="1" dirty="0"/>
              <a:t>Nehmt euch Moderationskarten und Stifte. Tauscht euch in Murmelgruppen aus. Notiert je Karte einen Stichpunkt – gut lesbar. Stellt im Anschluss eure Notizen vor.“</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Die </a:t>
            </a:r>
            <a:r>
              <a:rPr lang="de-DE" dirty="0" err="1"/>
              <a:t>Trainer:innen</a:t>
            </a:r>
            <a:r>
              <a:rPr lang="de-DE" dirty="0"/>
              <a:t> sammeln die Moderationskarten ein, sortieren sie thematisch (= KI-tools, die wir im Alltag nutzen; Gefahren von KI (Deepfakes, Scam); Nutzen von KI (Chatbots), etc.) und bringen sie an einer Pinnwand/Tafel/einem Whiteboard an. </a:t>
            </a:r>
          </a:p>
          <a:p>
            <a:pPr marL="171450" indent="-171450">
              <a:buFont typeface="Arial" panose="020B0604020202020204" pitchFamily="34" charset="0"/>
              <a:buChar char="•"/>
            </a:pPr>
            <a:r>
              <a:rPr lang="de-DE" dirty="0"/>
              <a:t>Die </a:t>
            </a:r>
            <a:r>
              <a:rPr lang="de-DE" dirty="0" err="1"/>
              <a:t>Trainer:innen</a:t>
            </a:r>
            <a:r>
              <a:rPr lang="de-DE" dirty="0"/>
              <a:t> picken Moderationskarten raus und bitten die Jugendlichen ihre Stichpunkte im Plenum zu erläutern.</a:t>
            </a:r>
          </a:p>
          <a:p>
            <a:pPr marL="171450" indent="-171450">
              <a:buFont typeface="Arial" panose="020B0604020202020204" pitchFamily="34" charset="0"/>
              <a:buChar char="•"/>
            </a:pPr>
            <a:r>
              <a:rPr lang="de-DE" dirty="0"/>
              <a:t>Abschließend fassen die </a:t>
            </a:r>
            <a:r>
              <a:rPr lang="de-DE" dirty="0" err="1"/>
              <a:t>Trainer:innen</a:t>
            </a:r>
            <a:r>
              <a:rPr lang="de-DE" dirty="0"/>
              <a:t> die Ergebnisse kurz zusammen. Sie zeigen dabei auf, welche Begriffe häufig verwendet wurden, welche vielleicht überraschend waren. </a:t>
            </a: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a:t>
            </a:fld>
            <a:endParaRPr lang="de-DE"/>
          </a:p>
        </p:txBody>
      </p:sp>
    </p:spTree>
    <p:extLst>
      <p:ext uri="{BB962C8B-B14F-4D97-AF65-F5344CB8AC3E}">
        <p14:creationId xmlns:p14="http://schemas.microsoft.com/office/powerpoint/2010/main" val="3602622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94CA9-BF28-A0B0-A088-9E708F950A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D6709D-0ACE-8072-3533-E24FB24ED1F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AF81AE-AB4F-27A9-AE6A-BE8F28360235}"/>
              </a:ext>
            </a:extLst>
          </p:cNvPr>
          <p:cNvSpPr>
            <a:spLocks noGrp="1"/>
          </p:cNvSpPr>
          <p:nvPr>
            <p:ph type="body" idx="1"/>
          </p:nvPr>
        </p:nvSpPr>
        <p:spPr/>
        <p:txBody>
          <a:bodyPr/>
          <a:lstStyle/>
          <a:p>
            <a:r>
              <a:rPr lang="de-DE" dirty="0"/>
              <a:t>Sprechtext (Vorschlag):</a:t>
            </a:r>
          </a:p>
          <a:p>
            <a:endParaRPr lang="de-DE" dirty="0"/>
          </a:p>
          <a:p>
            <a:r>
              <a:rPr lang="de-DE" i="1" dirty="0"/>
              <a:t>„Was bedeutet das für uns </a:t>
            </a:r>
            <a:r>
              <a:rPr lang="de-DE" i="1" dirty="0" err="1"/>
              <a:t>Nutzer:innen</a:t>
            </a:r>
            <a:r>
              <a:rPr lang="de-DE" i="1" dirty="0"/>
              <a:t>?</a:t>
            </a:r>
          </a:p>
          <a:p>
            <a:r>
              <a:rPr lang="de-DE" i="1" dirty="0"/>
              <a:t>Wenn dein Profil öffentlich ist, kann </a:t>
            </a:r>
            <a:r>
              <a:rPr lang="de-DE" i="1" dirty="0" err="1"/>
              <a:t>Meta</a:t>
            </a:r>
            <a:r>
              <a:rPr lang="de-DE" i="1" dirty="0"/>
              <a:t> die Inhalte fürs KI-Training verwenden. </a:t>
            </a:r>
          </a:p>
          <a:p>
            <a:r>
              <a:rPr lang="de-DE" i="1" dirty="0"/>
              <a:t>Das betrifft alles, was jemals jemand gepostet hast – und das lässt sich nicht rückgängig machen, wenn es einmal verwendet wurde. </a:t>
            </a:r>
          </a:p>
          <a:p>
            <a:r>
              <a:rPr lang="de-DE" i="1" dirty="0"/>
              <a:t>Auch Inhalte, in denen eine Person vorkommt, wie zum Beispiel Fotos oder in Kommentaren anderer, können verwendet werden.“</a:t>
            </a:r>
          </a:p>
          <a:p>
            <a:endParaRPr lang="de-DE" dirty="0"/>
          </a:p>
          <a:p>
            <a:endParaRPr lang="de-DE" dirty="0"/>
          </a:p>
        </p:txBody>
      </p:sp>
      <p:sp>
        <p:nvSpPr>
          <p:cNvPr id="4" name="Foliennummernplatzhalter 3">
            <a:extLst>
              <a:ext uri="{FF2B5EF4-FFF2-40B4-BE49-F238E27FC236}">
                <a16:creationId xmlns:a16="http://schemas.microsoft.com/office/drawing/2014/main" id="{997D9035-476F-2CEC-81B8-1C9CCF213774}"/>
              </a:ext>
            </a:extLst>
          </p:cNvPr>
          <p:cNvSpPr>
            <a:spLocks noGrp="1"/>
          </p:cNvSpPr>
          <p:nvPr>
            <p:ph type="sldNum" sz="quarter" idx="5"/>
          </p:nvPr>
        </p:nvSpPr>
        <p:spPr/>
        <p:txBody>
          <a:bodyPr/>
          <a:lstStyle/>
          <a:p>
            <a:pPr>
              <a:defRPr/>
            </a:pPr>
            <a:fld id="{44B50A89-AEE9-454C-B2A9-437B137527E0}" type="slidenum">
              <a:rPr lang="de-DE" smtClean="0"/>
              <a:pPr>
                <a:defRPr/>
              </a:pPr>
              <a:t>31</a:t>
            </a:fld>
            <a:endParaRPr lang="de-DE"/>
          </a:p>
        </p:txBody>
      </p:sp>
    </p:spTree>
    <p:extLst>
      <p:ext uri="{BB962C8B-B14F-4D97-AF65-F5344CB8AC3E}">
        <p14:creationId xmlns:p14="http://schemas.microsoft.com/office/powerpoint/2010/main" val="4092939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4B0D-3E99-B5A3-BACE-BCB05ABE42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CE503A-740A-3852-994D-D3F1FAA45B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8F40FCE-A7CE-F518-C6DD-A13B0CEC12F2}"/>
              </a:ext>
            </a:extLst>
          </p:cNvPr>
          <p:cNvSpPr>
            <a:spLocks noGrp="1"/>
          </p:cNvSpPr>
          <p:nvPr>
            <p:ph type="body" idx="1"/>
          </p:nvPr>
        </p:nvSpPr>
        <p:spPr/>
        <p:txBody>
          <a:bodyPr/>
          <a:lstStyle/>
          <a:p>
            <a:r>
              <a:rPr lang="de-DE" dirty="0"/>
              <a:t>Sprechtext (Vorschlag):</a:t>
            </a:r>
          </a:p>
          <a:p>
            <a:endParaRPr lang="de-DE" dirty="0"/>
          </a:p>
          <a:p>
            <a:r>
              <a:rPr lang="de-DE" i="1" dirty="0"/>
              <a:t>„Die Analyse von Texten und Kommentaren hilft der KI, den Sprachgebrauch zu lernen. </a:t>
            </a:r>
          </a:p>
          <a:p>
            <a:r>
              <a:rPr lang="de-DE" i="1" dirty="0"/>
              <a:t>Die Funktion des Sprachmodells wird erweitert. </a:t>
            </a:r>
          </a:p>
          <a:p>
            <a:r>
              <a:rPr lang="de-DE" i="1" dirty="0"/>
              <a:t>Aber auch Emotionen und Stimmungen werden aus den Texten gelesen. Die KI lernt positive wie auch negative Gefühle zu erkennen.</a:t>
            </a:r>
          </a:p>
          <a:p>
            <a:r>
              <a:rPr lang="de-DE" i="1" dirty="0"/>
              <a:t>Bilder und Videos helfen, die Gesichtserkennung zu verbessern. Außerdem lernt die KI, authentischere und weniger fehlerhafte Bilder zu erstellen.</a:t>
            </a:r>
          </a:p>
          <a:p>
            <a:r>
              <a:rPr lang="de-DE" b="0" i="1" dirty="0"/>
              <a:t>Kurzum: </a:t>
            </a:r>
            <a:r>
              <a:rPr lang="de-DE" i="1" dirty="0"/>
              <a:t>Mit den gesammelten Daten „lernt“ die KI, wie du sprichst, kann ableiten, wie es dir gerade geht, was dich interessiert, natürlich auch, wie du aussiehst, wie du dich generell online verhältst. Dementsprechend werden dir gezielt Vorschläge zu bestimmten Inhalten gemacht.“</a:t>
            </a:r>
          </a:p>
        </p:txBody>
      </p:sp>
      <p:sp>
        <p:nvSpPr>
          <p:cNvPr id="4" name="Foliennummernplatzhalter 3">
            <a:extLst>
              <a:ext uri="{FF2B5EF4-FFF2-40B4-BE49-F238E27FC236}">
                <a16:creationId xmlns:a16="http://schemas.microsoft.com/office/drawing/2014/main" id="{1C111ECD-3F64-C1DA-45B6-FC03A94406B7}"/>
              </a:ext>
            </a:extLst>
          </p:cNvPr>
          <p:cNvSpPr>
            <a:spLocks noGrp="1"/>
          </p:cNvSpPr>
          <p:nvPr>
            <p:ph type="sldNum" sz="quarter" idx="5"/>
          </p:nvPr>
        </p:nvSpPr>
        <p:spPr/>
        <p:txBody>
          <a:bodyPr/>
          <a:lstStyle/>
          <a:p>
            <a:pPr>
              <a:defRPr/>
            </a:pPr>
            <a:fld id="{44B50A89-AEE9-454C-B2A9-437B137527E0}" type="slidenum">
              <a:rPr lang="de-DE" smtClean="0"/>
              <a:pPr>
                <a:defRPr/>
              </a:pPr>
              <a:t>32</a:t>
            </a:fld>
            <a:endParaRPr lang="de-DE"/>
          </a:p>
        </p:txBody>
      </p:sp>
    </p:spTree>
    <p:extLst>
      <p:ext uri="{BB962C8B-B14F-4D97-AF65-F5344CB8AC3E}">
        <p14:creationId xmlns:p14="http://schemas.microsoft.com/office/powerpoint/2010/main" val="2563725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1" kern="1200" dirty="0">
                <a:solidFill>
                  <a:schemeClr val="tx1"/>
                </a:solidFill>
                <a:effectLst/>
                <a:latin typeface="+mn-lt"/>
                <a:ea typeface="+mn-ea"/>
                <a:cs typeface="+mn-cs"/>
              </a:rPr>
              <a:t>Sprechtext (Vorschlag):</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„Worum geht es beim AI Act? </a:t>
            </a: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Wir haben im Workshop heute schon an vielen Beispielen gesehen, dass KI einen weitreichenden Einfluss auf unseren Alltag hat. Neben vielen Vorteilen gehen mit dem Einsatz der neuen Technologie aber auch Risiken einher, was wir ebenfalls besprochen haben. </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Mit dem AI Act will die EU den Fortschritt und die Entwicklung von KI-Technologie ermöglichen, gleichwohl aber bestehende Risiken berücksichtigen und die Interessen der </a:t>
            </a:r>
            <a:r>
              <a:rPr lang="de-DE" sz="1200" i="1" kern="1200" dirty="0" err="1">
                <a:solidFill>
                  <a:schemeClr val="tx1"/>
                </a:solidFill>
                <a:effectLst/>
                <a:latin typeface="+mn-lt"/>
                <a:ea typeface="+mn-ea"/>
                <a:cs typeface="+mn-cs"/>
              </a:rPr>
              <a:t>Nutzer:innen</a:t>
            </a:r>
            <a:r>
              <a:rPr lang="de-DE" sz="1200" i="1" kern="1200" dirty="0">
                <a:solidFill>
                  <a:schemeClr val="tx1"/>
                </a:solidFill>
                <a:effectLst/>
                <a:latin typeface="+mn-lt"/>
                <a:ea typeface="+mn-ea"/>
                <a:cs typeface="+mn-cs"/>
              </a:rPr>
              <a:t> wahren.</a:t>
            </a:r>
          </a:p>
          <a:p>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Kurz: Mit dem AI Act gibt es erstmalig einen Rechtsrahmen speziell für Künstliche Intelligenz. Diese europäische Verordnung soll einen ausgewogenen Ausgleich zwischen Nutzen und Risiken von KI schaffen. </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Dabei gilt: Je höher das Risiko für die Gesundheit, Sicherheit oder Grundrechte von </a:t>
            </a:r>
            <a:r>
              <a:rPr lang="de-DE" sz="1200" i="1" kern="1200" dirty="0" err="1">
                <a:solidFill>
                  <a:schemeClr val="tx1"/>
                </a:solidFill>
                <a:effectLst/>
                <a:latin typeface="+mn-lt"/>
                <a:ea typeface="+mn-ea"/>
                <a:cs typeface="+mn-cs"/>
              </a:rPr>
              <a:t>Nutzer:innen</a:t>
            </a:r>
            <a:r>
              <a:rPr lang="de-DE" sz="1200" i="1" kern="1200" dirty="0">
                <a:solidFill>
                  <a:schemeClr val="tx1"/>
                </a:solidFill>
                <a:effectLst/>
                <a:latin typeface="+mn-lt"/>
                <a:ea typeface="+mn-ea"/>
                <a:cs typeface="+mn-cs"/>
              </a:rPr>
              <a:t> bewertet werden, desto strenger sind die Vorgaben für Unternehmen, Forschungsinstitute und Behörden.“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33</a:t>
            </a:fld>
            <a:endParaRPr lang="de-DE"/>
          </a:p>
        </p:txBody>
      </p:sp>
    </p:spTree>
    <p:extLst>
      <p:ext uri="{BB962C8B-B14F-4D97-AF65-F5344CB8AC3E}">
        <p14:creationId xmlns:p14="http://schemas.microsoft.com/office/powerpoint/2010/main" val="4158785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a:t>
            </a:r>
          </a:p>
          <a:p>
            <a:endParaRPr lang="de-DE" dirty="0"/>
          </a:p>
          <a:p>
            <a:r>
              <a:rPr lang="de-DE" sz="1200" b="0" i="1" kern="1200" dirty="0">
                <a:solidFill>
                  <a:schemeClr val="tx1"/>
                </a:solidFill>
                <a:effectLst/>
                <a:latin typeface="+mn-lt"/>
                <a:ea typeface="+mn-ea"/>
                <a:cs typeface="+mn-cs"/>
              </a:rPr>
              <a:t>„Wen betrifft die KI-Verordnung? </a:t>
            </a:r>
          </a:p>
          <a:p>
            <a:endParaRPr lang="de-DE" sz="1200" b="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Der AI Act richtet sich an alle Anbieter, zum Beispiel Unternehmen, Forschungsinstitute oder Behörden, die KI-Systeme entwickeln, in den Verkehr bringen oder in Betrieb nehmen. </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Es spielt dabei keine Rolle, ob sich der Sitz der Einrichtungen in der EU befindet. Die KI-Verordnung greift, sobald das Produkt oder die Anwendung in der EU eingesetzt und zugänglich gemacht werden. Daneben betrifft die Verordnung auch gewerbliche </a:t>
            </a:r>
            <a:r>
              <a:rPr lang="de-DE" sz="1200" i="1" kern="1200" dirty="0" err="1">
                <a:solidFill>
                  <a:schemeClr val="tx1"/>
                </a:solidFill>
                <a:effectLst/>
                <a:latin typeface="+mn-lt"/>
                <a:ea typeface="+mn-ea"/>
                <a:cs typeface="+mn-cs"/>
              </a:rPr>
              <a:t>Nutzer:innen</a:t>
            </a:r>
            <a:r>
              <a:rPr lang="de-DE" sz="1200" i="1" kern="1200" dirty="0">
                <a:solidFill>
                  <a:schemeClr val="tx1"/>
                </a:solidFill>
                <a:effectLst/>
                <a:latin typeface="+mn-lt"/>
                <a:ea typeface="+mn-ea"/>
                <a:cs typeface="+mn-cs"/>
              </a:rPr>
              <a:t> von KI-Systemen.“</a:t>
            </a:r>
            <a:endParaRPr lang="de-DE" sz="1200" kern="1200" dirty="0">
              <a:solidFill>
                <a:schemeClr val="tx1"/>
              </a:solidFill>
              <a:effectLst/>
              <a:latin typeface="+mn-lt"/>
              <a:ea typeface="+mn-ea"/>
              <a:cs typeface="+mn-cs"/>
            </a:endParaRPr>
          </a:p>
          <a:p>
            <a:endParaRPr lang="de-DE" dirty="0"/>
          </a:p>
          <a:p>
            <a:r>
              <a:rPr lang="de-DE" dirty="0"/>
              <a:t>Quelle: https://www.verbraucherzentrale.de/wissen/digitale-welt/onlinedienste/ai-act-was-regelt-die-neue-europaeische-kiverordnung-95824</a:t>
            </a: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34</a:t>
            </a:fld>
            <a:endParaRPr lang="de-DE"/>
          </a:p>
        </p:txBody>
      </p:sp>
    </p:spTree>
    <p:extLst>
      <p:ext uri="{BB962C8B-B14F-4D97-AF65-F5344CB8AC3E}">
        <p14:creationId xmlns:p14="http://schemas.microsoft.com/office/powerpoint/2010/main" val="122176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a:t>
            </a:r>
          </a:p>
          <a:p>
            <a:endParaRPr lang="de-DE" dirty="0"/>
          </a:p>
          <a:p>
            <a:r>
              <a:rPr lang="de-DE" sz="1200" b="0" i="1" kern="1200" dirty="0">
                <a:solidFill>
                  <a:schemeClr val="tx1"/>
                </a:solidFill>
                <a:effectLst/>
                <a:latin typeface="+mn-lt"/>
                <a:ea typeface="+mn-ea"/>
                <a:cs typeface="+mn-cs"/>
              </a:rPr>
              <a:t>„Was wird im AI Act geregelt? </a:t>
            </a:r>
            <a:endParaRPr lang="de-DE" sz="1200" b="0" kern="1200" dirty="0">
              <a:solidFill>
                <a:schemeClr val="tx1"/>
              </a:solidFill>
              <a:effectLst/>
              <a:latin typeface="+mn-lt"/>
              <a:ea typeface="+mn-ea"/>
              <a:cs typeface="+mn-cs"/>
            </a:endParaRP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Die EU-Kommission hat die KI-Systeme in unterschiedliche Risikogruppen eingestuft, zum Beispiel in KI-Modelle mit einem unannehmbaren, hohen oder geringen Risiko für die Grundrechte und Werte der Union. Für die jeweiligen Kategorien gelten unterschiedliche Anforderungen und Regelungen.  </a:t>
            </a:r>
          </a:p>
          <a:p>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Die Vorgaben der Verordnung zielen jeweils darauf ab, dass KI-Systeme sicher, transparent, zuverlässig und verantwortungsbewusst eingesetzt werden. Geregelt werden im AI Act beispielsweise Anforderungen an die Transparenz, die Qualität der Daten, Pflichten zur Dokumentation sowie die beständige Aufsicht des KI-Systems durch Menschen, um Risiken für Gesundheit, Sicherheit oder Grundrechte zu minimieren.“  </a:t>
            </a:r>
          </a:p>
          <a:p>
            <a:endParaRPr lang="de-DE" sz="1200" i="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Quelle: https://www.verbraucherzentrale.de/wissen/digitale-welt/onlinedienste/ai-act-was-regelt-die-neue-europaeische-kiverordnung-95824</a:t>
            </a: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35</a:t>
            </a:fld>
            <a:endParaRPr lang="de-DE"/>
          </a:p>
        </p:txBody>
      </p:sp>
    </p:spTree>
    <p:extLst>
      <p:ext uri="{BB962C8B-B14F-4D97-AF65-F5344CB8AC3E}">
        <p14:creationId xmlns:p14="http://schemas.microsoft.com/office/powerpoint/2010/main" val="2460096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a:t>
            </a:r>
          </a:p>
          <a:p>
            <a:endParaRPr lang="de-DE" dirty="0"/>
          </a:p>
          <a:p>
            <a:r>
              <a:rPr lang="de-DE" sz="1200" b="0" i="1" kern="1200" dirty="0">
                <a:solidFill>
                  <a:schemeClr val="tx1"/>
                </a:solidFill>
                <a:effectLst/>
                <a:latin typeface="+mn-lt"/>
                <a:ea typeface="+mn-ea"/>
                <a:cs typeface="+mn-cs"/>
              </a:rPr>
              <a:t>„Wer überwacht die Einhaltung der KI-Regelungen? </a:t>
            </a:r>
            <a:endParaRPr lang="de-DE" sz="1200" b="0" kern="1200" dirty="0">
              <a:solidFill>
                <a:schemeClr val="tx1"/>
              </a:solidFill>
              <a:effectLst/>
              <a:latin typeface="+mn-lt"/>
              <a:ea typeface="+mn-ea"/>
              <a:cs typeface="+mn-cs"/>
            </a:endParaRP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Bei Verstößen gegen die Verordnung können Sanktionen gegenüber den Entwicklern oder Betreibern der KI-Systeme verhängt werden. </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Zur Aufsicht müssen die Mitgliedsstaaten entsprechende Aufsichtsbehörden zur Überwachung einrichten. Zudem wird auf EU-Ebene ein Amt für Künstliche Intelligenz eingerichtet, um gemeinsam mit den Stellen der Mitgliedsstaaten die Überwachung in der EU vorzunehmen.“</a:t>
            </a:r>
            <a:endParaRPr lang="de-DE" sz="1200" kern="1200" dirty="0">
              <a:solidFill>
                <a:schemeClr val="tx1"/>
              </a:solidFill>
              <a:effectLst/>
              <a:latin typeface="+mn-lt"/>
              <a:ea typeface="+mn-ea"/>
              <a:cs typeface="+mn-cs"/>
            </a:endParaRP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Quelle: https://www.verbraucherzentrale.de/wissen/digitale-welt/onlinedienste/ai-act-was-regelt-die-neue-europaeische-kiverordnung-95824</a:t>
            </a: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36</a:t>
            </a:fld>
            <a:endParaRPr lang="de-DE"/>
          </a:p>
        </p:txBody>
      </p:sp>
    </p:spTree>
    <p:extLst>
      <p:ext uri="{BB962C8B-B14F-4D97-AF65-F5344CB8AC3E}">
        <p14:creationId xmlns:p14="http://schemas.microsoft.com/office/powerpoint/2010/main" val="3680458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Sprechtext (Vorschlag) </a:t>
            </a:r>
          </a:p>
          <a:p>
            <a:endParaRPr lang="de-DE" dirty="0"/>
          </a:p>
          <a:p>
            <a:r>
              <a:rPr lang="de-DE" i="1" dirty="0"/>
              <a:t>„Der Verbraucherzentrale Bundesverband fordert unter anderem:</a:t>
            </a:r>
          </a:p>
          <a:p>
            <a:endParaRPr lang="de-DE" b="1" i="1" dirty="0"/>
          </a:p>
          <a:p>
            <a:r>
              <a:rPr lang="de-DE" b="1" i="1" dirty="0"/>
              <a:t>Bündelung aller Kommunikation im zentralen Beschwerdeportal: </a:t>
            </a:r>
            <a:r>
              <a:rPr lang="de-DE" i="1" dirty="0"/>
              <a:t>Auch bei der Weiterleitung einer Beschwerde an eine zuständige andere Behörde sollte die Kommunikation über das zentrale Portal erfolgen.</a:t>
            </a:r>
          </a:p>
          <a:p>
            <a:endParaRPr lang="de-DE" b="1" i="1" dirty="0"/>
          </a:p>
          <a:p>
            <a:r>
              <a:rPr lang="de-DE" b="1" i="1" dirty="0"/>
              <a:t>Bundesnetzagentur als Ansprechpartner für praktische Information und Hilfe für </a:t>
            </a:r>
            <a:r>
              <a:rPr lang="de-DE" b="1" i="1" dirty="0" err="1"/>
              <a:t>Verbraucher:innen</a:t>
            </a:r>
            <a:r>
              <a:rPr lang="de-DE" b="1" i="1" dirty="0"/>
              <a:t>: </a:t>
            </a:r>
            <a:r>
              <a:rPr lang="de-DE" i="1" dirty="0"/>
              <a:t>Nur wenn </a:t>
            </a:r>
            <a:r>
              <a:rPr lang="de-DE" i="1" dirty="0" err="1"/>
              <a:t>Verbraucher:innen</a:t>
            </a:r>
            <a:r>
              <a:rPr lang="de-DE" i="1" dirty="0"/>
              <a:t> informiert sind, können sie ihr Recht auf Beschwerde und ihr Recht auf Erklärung von KI-Entscheidungen überhaupt wahrnehmen.</a:t>
            </a:r>
          </a:p>
          <a:p>
            <a:endParaRPr lang="de-DE" b="1" i="1" dirty="0"/>
          </a:p>
          <a:p>
            <a:r>
              <a:rPr lang="de-DE" b="1" i="1" dirty="0"/>
              <a:t>Einrichtung eines unabhängigen nationalen KI-Beirats bei der Bundesnetzagentur: </a:t>
            </a:r>
            <a:r>
              <a:rPr lang="de-DE" i="1" dirty="0"/>
              <a:t>Der KI-Beirat sollte die Berücksichtigung zivilgesellschaftlicher Interessen in der KI-Aufsicht sicherstellen und mit </a:t>
            </a:r>
            <a:r>
              <a:rPr lang="de-DE" i="1" dirty="0" err="1"/>
              <a:t>Vertreter:innen</a:t>
            </a:r>
            <a:r>
              <a:rPr lang="de-DE" i="1" dirty="0"/>
              <a:t> aus Wissenschaft, Zivilgesellschaft und Wirtschaft besetzt werden.“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D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dirty="0"/>
              <a:t>Quelle: https://www.vzbv.de/meldungen/ki-aufsicht-muss-verbraucherinteressen-beruecksichtigen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37</a:t>
            </a:fld>
            <a:endParaRPr lang="de-DE"/>
          </a:p>
        </p:txBody>
      </p:sp>
    </p:spTree>
    <p:extLst>
      <p:ext uri="{BB962C8B-B14F-4D97-AF65-F5344CB8AC3E}">
        <p14:creationId xmlns:p14="http://schemas.microsoft.com/office/powerpoint/2010/main" val="1098272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kern="1200" dirty="0">
                <a:solidFill>
                  <a:schemeClr val="tx1"/>
                </a:solidFill>
                <a:effectLst/>
                <a:latin typeface="+mn-lt"/>
                <a:ea typeface="+mn-ea"/>
                <a:cs typeface="+mn-cs"/>
              </a:rPr>
              <a:t>Die </a:t>
            </a:r>
            <a:r>
              <a:rPr lang="de-DE" sz="1200" i="0" kern="1200" dirty="0" err="1">
                <a:solidFill>
                  <a:schemeClr val="tx1"/>
                </a:solidFill>
                <a:effectLst/>
                <a:latin typeface="+mn-lt"/>
                <a:ea typeface="+mn-ea"/>
                <a:cs typeface="+mn-cs"/>
              </a:rPr>
              <a:t>Trainer:innen</a:t>
            </a:r>
            <a:r>
              <a:rPr lang="de-DE" sz="1200" i="0" kern="1200" dirty="0">
                <a:solidFill>
                  <a:schemeClr val="tx1"/>
                </a:solidFill>
                <a:effectLst/>
                <a:latin typeface="+mn-lt"/>
                <a:ea typeface="+mn-ea"/>
                <a:cs typeface="+mn-cs"/>
              </a:rPr>
              <a:t> fassen noch einmal die Kernbotschaften des Workshops zusammen.</a:t>
            </a:r>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 </a:t>
            </a:r>
          </a:p>
          <a:p>
            <a:r>
              <a:rPr lang="de-DE" sz="1200" i="1" kern="1200" dirty="0">
                <a:solidFill>
                  <a:schemeClr val="tx1"/>
                </a:solidFill>
                <a:effectLst/>
                <a:latin typeface="+mn-lt"/>
                <a:ea typeface="+mn-ea"/>
                <a:cs typeface="+mn-cs"/>
              </a:rPr>
              <a:t>„Vielen Dank für den spannenden Workshop mit euch und eure Perspektiven zu diesem Thema. </a:t>
            </a:r>
          </a:p>
          <a:p>
            <a:r>
              <a:rPr lang="de-DE" sz="1200" i="1" kern="1200" dirty="0">
                <a:solidFill>
                  <a:schemeClr val="tx1"/>
                </a:solidFill>
                <a:effectLst/>
                <a:latin typeface="+mn-lt"/>
                <a:ea typeface="+mn-ea"/>
                <a:cs typeface="+mn-cs"/>
              </a:rPr>
              <a:t>Was wünschen wir uns, dass ihr euch heute mitnehmt?</a:t>
            </a:r>
          </a:p>
          <a:p>
            <a:pPr lvl="0"/>
            <a:r>
              <a:rPr lang="de-DE" sz="1200" i="1" kern="1200" dirty="0">
                <a:solidFill>
                  <a:schemeClr val="tx1"/>
                </a:solidFill>
                <a:effectLst/>
                <a:latin typeface="+mn-lt"/>
                <a:ea typeface="+mn-ea"/>
                <a:cs typeface="+mn-cs"/>
              </a:rPr>
              <a:t>Erinnert euch gern daran, dass KI bereits in den Bereichen Gesundheit, Energie, Verkehr und im Finanzwesen eine Unterstützung ist, um Betrug zu verhindern, unsere Mobilität und Energieversorgung zu sichern sowie in Krankheitsfällen die Genesungserfolge zu sichern. </a:t>
            </a:r>
          </a:p>
          <a:p>
            <a:r>
              <a:rPr lang="de-DE" sz="1200" i="1" kern="1200" dirty="0">
                <a:solidFill>
                  <a:schemeClr val="tx1"/>
                </a:solidFill>
                <a:effectLst/>
                <a:latin typeface="+mn-lt"/>
                <a:ea typeface="+mn-ea"/>
                <a:cs typeface="+mn-cs"/>
              </a:rPr>
              <a:t> </a:t>
            </a:r>
          </a:p>
          <a:p>
            <a:pPr lvl="0"/>
            <a:r>
              <a:rPr lang="de-DE" sz="1200" i="1" kern="1200" dirty="0">
                <a:solidFill>
                  <a:schemeClr val="tx1"/>
                </a:solidFill>
                <a:effectLst/>
                <a:latin typeface="+mn-lt"/>
                <a:ea typeface="+mn-ea"/>
                <a:cs typeface="+mn-cs"/>
              </a:rPr>
              <a:t>Wir haben uns dazu ausgetauscht, dass mithilfe von KI aktiv Betrug, zum Beispiel Schockanrufe, begangen wird. Schützen können wir uns und andere, indem wir darüber spreche und auf Warnhinweise achten, wie Erzeugung von emotionalem und zeitlichem Druck. Weiter können wir mit unseren Angehörigen und </a:t>
            </a:r>
            <a:r>
              <a:rPr lang="de-DE" sz="1200" i="1" kern="1200" dirty="0" err="1">
                <a:solidFill>
                  <a:schemeClr val="tx1"/>
                </a:solidFill>
                <a:effectLst/>
                <a:latin typeface="+mn-lt"/>
                <a:ea typeface="+mn-ea"/>
                <a:cs typeface="+mn-cs"/>
              </a:rPr>
              <a:t>Freund:innen</a:t>
            </a:r>
            <a:r>
              <a:rPr lang="de-DE" sz="1200" i="1" kern="1200" dirty="0">
                <a:solidFill>
                  <a:schemeClr val="tx1"/>
                </a:solidFill>
                <a:effectLst/>
                <a:latin typeface="+mn-lt"/>
                <a:ea typeface="+mn-ea"/>
                <a:cs typeface="+mn-cs"/>
              </a:rPr>
              <a:t> Passwörter überlegen, falls es zu einem Schockanruf kommt. Wichtig ist aber auch, dass wir auf sozialen Medien darauf achten, was wir preisgeben. Zum Beispiel stellen wir unser Profil privat und teilen Bilder und Videos nicht öffentlich. </a:t>
            </a:r>
          </a:p>
          <a:p>
            <a:pPr lvl="0"/>
            <a:r>
              <a:rPr lang="de-DE" sz="1200" i="1" kern="1200" dirty="0">
                <a:solidFill>
                  <a:schemeClr val="tx1"/>
                </a:solidFill>
                <a:effectLst/>
                <a:latin typeface="+mn-lt"/>
                <a:ea typeface="+mn-ea"/>
                <a:cs typeface="+mn-cs"/>
              </a:rPr>
              <a:t>Abschließend hatten wir uns das Thema Datenschutz am Beispiel von KI und </a:t>
            </a:r>
            <a:r>
              <a:rPr lang="de-DE" sz="1200" i="1" kern="1200" dirty="0" err="1">
                <a:solidFill>
                  <a:schemeClr val="tx1"/>
                </a:solidFill>
                <a:effectLst/>
                <a:latin typeface="+mn-lt"/>
                <a:ea typeface="+mn-ea"/>
                <a:cs typeface="+mn-cs"/>
              </a:rPr>
              <a:t>Meta</a:t>
            </a:r>
            <a:r>
              <a:rPr lang="de-DE" sz="1200" i="1" kern="1200" dirty="0">
                <a:solidFill>
                  <a:schemeClr val="tx1"/>
                </a:solidFill>
                <a:effectLst/>
                <a:latin typeface="+mn-lt"/>
                <a:ea typeface="+mn-ea"/>
                <a:cs typeface="+mn-cs"/>
              </a:rPr>
              <a:t> angeschaut und sind in den gemeinsamen Austausch zu unseren Meinungen dazu gegangen. Uns ist wichtig: Ihr entscheidet über eure Daten. </a:t>
            </a:r>
          </a:p>
          <a:p>
            <a:pPr lvl="0"/>
            <a:r>
              <a:rPr lang="de-DE" sz="1200" i="1" kern="1200" dirty="0">
                <a:solidFill>
                  <a:schemeClr val="tx1"/>
                </a:solidFill>
                <a:effectLst/>
                <a:latin typeface="+mn-lt"/>
                <a:ea typeface="+mn-ea"/>
                <a:cs typeface="+mn-cs"/>
              </a:rPr>
              <a:t>Und zuletzt, wenn doch mal etwas passiert ist, findet ihr Hilfe bei der Verbraucherzentrale.“</a:t>
            </a:r>
          </a:p>
          <a:p>
            <a:endParaRPr lang="de-DE" dirty="0"/>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38</a:t>
            </a:fld>
            <a:endParaRPr lang="de-DE"/>
          </a:p>
        </p:txBody>
      </p:sp>
    </p:spTree>
    <p:extLst>
      <p:ext uri="{BB962C8B-B14F-4D97-AF65-F5344CB8AC3E}">
        <p14:creationId xmlns:p14="http://schemas.microsoft.com/office/powerpoint/2010/main" val="262117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39</a:t>
            </a:fld>
            <a:endParaRPr lang="de-DE"/>
          </a:p>
        </p:txBody>
      </p:sp>
    </p:spTree>
    <p:extLst>
      <p:ext uri="{BB962C8B-B14F-4D97-AF65-F5344CB8AC3E}">
        <p14:creationId xmlns:p14="http://schemas.microsoft.com/office/powerpoint/2010/main" val="415385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Das Quiz ist optional und eher als kleiner Spaß zu verstehen.</a:t>
            </a:r>
          </a:p>
          <a:p>
            <a:endParaRPr lang="de-DE"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Sprechtext (Vorschlag):</a:t>
            </a:r>
          </a:p>
          <a:p>
            <a:endParaRPr lang="de-DE" sz="1200" b="0" kern="1200" dirty="0">
              <a:solidFill>
                <a:schemeClr val="tx1"/>
              </a:solidFill>
              <a:effectLst/>
              <a:latin typeface="+mn-lt"/>
              <a:ea typeface="+mn-ea"/>
              <a:cs typeface="+mn-cs"/>
            </a:endParaRPr>
          </a:p>
          <a:p>
            <a:r>
              <a:rPr lang="de-DE" sz="1200" b="0" i="1" kern="1200" dirty="0">
                <a:solidFill>
                  <a:schemeClr val="tx1"/>
                </a:solidFill>
                <a:effectLst/>
                <a:latin typeface="+mn-lt"/>
                <a:ea typeface="+mn-ea"/>
                <a:cs typeface="+mn-cs"/>
              </a:rPr>
              <a:t>„Lasst und ein </a:t>
            </a:r>
            <a:r>
              <a:rPr lang="de-DE" sz="1200" i="1" kern="1200" dirty="0">
                <a:solidFill>
                  <a:schemeClr val="tx1"/>
                </a:solidFill>
                <a:effectLst/>
                <a:latin typeface="+mn-lt"/>
                <a:ea typeface="+mn-ea"/>
                <a:cs typeface="+mn-cs"/>
              </a:rPr>
              <a:t>kurzes witziges Quiz machen, um euer Wissen zu KI zu testen.“</a:t>
            </a:r>
          </a:p>
          <a:p>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Jugendliche erhalten vier Karten mit den Buchstaben A, B, C und D darauf. Zur Beantwortung der Fragen halten sie den entsprechenden Buchstaben hoch. </a:t>
            </a: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4</a:t>
            </a:fld>
            <a:endParaRPr lang="de-DE"/>
          </a:p>
        </p:txBody>
      </p:sp>
    </p:spTree>
    <p:extLst>
      <p:ext uri="{BB962C8B-B14F-4D97-AF65-F5344CB8AC3E}">
        <p14:creationId xmlns:p14="http://schemas.microsoft.com/office/powerpoint/2010/main" val="417939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E548-0714-9FD5-52F4-870ADDA9C7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3CB4CF-E1C5-F632-8712-417BCFA5FA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5923825-D516-6A35-09DD-26F09BB3683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EFF17F7-EA25-98B1-8C40-35191B5AAA51}"/>
              </a:ext>
            </a:extLst>
          </p:cNvPr>
          <p:cNvSpPr>
            <a:spLocks noGrp="1"/>
          </p:cNvSpPr>
          <p:nvPr>
            <p:ph type="sldNum" sz="quarter" idx="5"/>
          </p:nvPr>
        </p:nvSpPr>
        <p:spPr/>
        <p:txBody>
          <a:bodyPr/>
          <a:lstStyle/>
          <a:p>
            <a:pPr>
              <a:defRPr/>
            </a:pPr>
            <a:fld id="{44B50A89-AEE9-454C-B2A9-437B137527E0}" type="slidenum">
              <a:rPr lang="de-DE" smtClean="0"/>
              <a:pPr>
                <a:defRPr/>
              </a:pPr>
              <a:t>5</a:t>
            </a:fld>
            <a:endParaRPr lang="de-DE"/>
          </a:p>
        </p:txBody>
      </p:sp>
    </p:spTree>
    <p:extLst>
      <p:ext uri="{BB962C8B-B14F-4D97-AF65-F5344CB8AC3E}">
        <p14:creationId xmlns:p14="http://schemas.microsoft.com/office/powerpoint/2010/main" val="134377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34343-A2D8-6866-C274-C0CF713A55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13610C-877E-8021-507A-50F4D76461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F50EE5-BC5F-3D23-D177-3A23BE3003F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8EC6F11-2648-693C-8C46-8B59687C3B08}"/>
              </a:ext>
            </a:extLst>
          </p:cNvPr>
          <p:cNvSpPr>
            <a:spLocks noGrp="1"/>
          </p:cNvSpPr>
          <p:nvPr>
            <p:ph type="sldNum" sz="quarter" idx="5"/>
          </p:nvPr>
        </p:nvSpPr>
        <p:spPr/>
        <p:txBody>
          <a:bodyPr/>
          <a:lstStyle/>
          <a:p>
            <a:pPr>
              <a:defRPr/>
            </a:pPr>
            <a:fld id="{44B50A89-AEE9-454C-B2A9-437B137527E0}" type="slidenum">
              <a:rPr lang="de-DE" smtClean="0"/>
              <a:pPr>
                <a:defRPr/>
              </a:pPr>
              <a:t>6</a:t>
            </a:fld>
            <a:endParaRPr lang="de-DE"/>
          </a:p>
        </p:txBody>
      </p:sp>
    </p:spTree>
    <p:extLst>
      <p:ext uri="{BB962C8B-B14F-4D97-AF65-F5344CB8AC3E}">
        <p14:creationId xmlns:p14="http://schemas.microsoft.com/office/powerpoint/2010/main" val="205726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C0387-0EE2-7248-3E55-0A47A0C8B6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CD86D5-B460-42E3-352D-F21851803E4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903D5DA-79D0-5D5D-3925-66FE7C9BBBF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D265197-935C-97F1-3823-24401B2FBB64}"/>
              </a:ext>
            </a:extLst>
          </p:cNvPr>
          <p:cNvSpPr>
            <a:spLocks noGrp="1"/>
          </p:cNvSpPr>
          <p:nvPr>
            <p:ph type="sldNum" sz="quarter" idx="5"/>
          </p:nvPr>
        </p:nvSpPr>
        <p:spPr/>
        <p:txBody>
          <a:bodyPr/>
          <a:lstStyle/>
          <a:p>
            <a:pPr>
              <a:defRPr/>
            </a:pPr>
            <a:fld id="{44B50A89-AEE9-454C-B2A9-437B137527E0}" type="slidenum">
              <a:rPr lang="de-DE" smtClean="0"/>
              <a:pPr>
                <a:defRPr/>
              </a:pPr>
              <a:t>7</a:t>
            </a:fld>
            <a:endParaRPr lang="de-DE"/>
          </a:p>
        </p:txBody>
      </p:sp>
    </p:spTree>
    <p:extLst>
      <p:ext uri="{BB962C8B-B14F-4D97-AF65-F5344CB8AC3E}">
        <p14:creationId xmlns:p14="http://schemas.microsoft.com/office/powerpoint/2010/main" val="385097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9EC32-619C-0EC4-3D91-33B0DC9806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B060B15-61BA-7B75-E463-25EB6DD00A0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45815E5-191B-17C4-0EEC-FB9BAA7286A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6F48BD9-1CAE-C85A-928E-BD7BA4E2C3E2}"/>
              </a:ext>
            </a:extLst>
          </p:cNvPr>
          <p:cNvSpPr>
            <a:spLocks noGrp="1"/>
          </p:cNvSpPr>
          <p:nvPr>
            <p:ph type="sldNum" sz="quarter" idx="5"/>
          </p:nvPr>
        </p:nvSpPr>
        <p:spPr/>
        <p:txBody>
          <a:bodyPr/>
          <a:lstStyle/>
          <a:p>
            <a:pPr>
              <a:defRPr/>
            </a:pPr>
            <a:fld id="{44B50A89-AEE9-454C-B2A9-437B137527E0}" type="slidenum">
              <a:rPr lang="de-DE" smtClean="0"/>
              <a:pPr>
                <a:defRPr/>
              </a:pPr>
              <a:t>8</a:t>
            </a:fld>
            <a:endParaRPr lang="de-DE"/>
          </a:p>
        </p:txBody>
      </p:sp>
    </p:spTree>
    <p:extLst>
      <p:ext uri="{BB962C8B-B14F-4D97-AF65-F5344CB8AC3E}">
        <p14:creationId xmlns:p14="http://schemas.microsoft.com/office/powerpoint/2010/main" val="1711767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DF319-64C7-A4F6-A705-D2D2FC802E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0E2CB5-80BF-4F83-D596-97B8AC5B93C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75759E-A96D-E83E-6B8C-BEF3213ADD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0C4AC04-BC56-8673-AB75-DE457AEDEF43}"/>
              </a:ext>
            </a:extLst>
          </p:cNvPr>
          <p:cNvSpPr>
            <a:spLocks noGrp="1"/>
          </p:cNvSpPr>
          <p:nvPr>
            <p:ph type="sldNum" sz="quarter" idx="5"/>
          </p:nvPr>
        </p:nvSpPr>
        <p:spPr/>
        <p:txBody>
          <a:bodyPr/>
          <a:lstStyle/>
          <a:p>
            <a:pPr>
              <a:defRPr/>
            </a:pPr>
            <a:fld id="{44B50A89-AEE9-454C-B2A9-437B137527E0}" type="slidenum">
              <a:rPr lang="de-DE" smtClean="0"/>
              <a:pPr>
                <a:defRPr/>
              </a:pPr>
              <a:t>9</a:t>
            </a:fld>
            <a:endParaRPr lang="de-DE"/>
          </a:p>
        </p:txBody>
      </p:sp>
    </p:spTree>
    <p:extLst>
      <p:ext uri="{BB962C8B-B14F-4D97-AF65-F5344CB8AC3E}">
        <p14:creationId xmlns:p14="http://schemas.microsoft.com/office/powerpoint/2010/main" val="2944834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mit Bild + 1 Projektlogo">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683704" y="2340000"/>
            <a:ext cx="5400000" cy="2340000"/>
          </a:xfrm>
        </p:spPr>
        <p:txBody>
          <a:bodyPr anchor="b"/>
          <a:lstStyle>
            <a:lvl1pPr>
              <a:defRPr sz="6000"/>
            </a:lvl1pPr>
          </a:lstStyle>
          <a:p>
            <a:r>
              <a:rPr lang="de-DE" dirty="0" err="1"/>
              <a:t>TitelmasterforFFormat</a:t>
            </a:r>
            <a:r>
              <a:rPr lang="de-DE" dirty="0"/>
              <a:t> durch Klicken bearbeiten</a:t>
            </a:r>
          </a:p>
        </p:txBody>
      </p:sp>
      <p:sp>
        <p:nvSpPr>
          <p:cNvPr id="16" name="Textplatzhalter 15"/>
          <p:cNvSpPr>
            <a:spLocks noGrp="1"/>
          </p:cNvSpPr>
          <p:nvPr>
            <p:ph type="body" sz="quarter" idx="10"/>
          </p:nvPr>
        </p:nvSpPr>
        <p:spPr>
          <a:xfrm>
            <a:off x="683383" y="5124602"/>
            <a:ext cx="7119308" cy="684265"/>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3" name="Bildplatzhalter 12"/>
          <p:cNvSpPr>
            <a:spLocks noGrp="1"/>
          </p:cNvSpPr>
          <p:nvPr>
            <p:ph type="pic" sz="quarter" idx="18"/>
          </p:nvPr>
        </p:nvSpPr>
        <p:spPr>
          <a:xfrm>
            <a:off x="6660000" y="-1368000"/>
            <a:ext cx="6840000" cy="6840000"/>
          </a:xfrm>
          <a:prstGeom prst="ellipse">
            <a:avLst/>
          </a:prstGeom>
          <a:solidFill>
            <a:schemeClr val="accent6">
              <a:lumMod val="20000"/>
              <a:lumOff val="80000"/>
            </a:schemeClr>
          </a:solidFill>
        </p:spPr>
        <p:txBody>
          <a:bodyPr tIns="3348000" rtlCol="0">
            <a:noAutofit/>
          </a:bodyPr>
          <a:lstStyle>
            <a:lvl1pPr marL="0" indent="0" algn="ctr">
              <a:lnSpc>
                <a:spcPct val="100000"/>
              </a:lnSpc>
              <a:spcBef>
                <a:spcPts val="0"/>
              </a:spcBef>
              <a:buFontTx/>
              <a:buNone/>
              <a:defRPr>
                <a:solidFill>
                  <a:schemeClr val="tx1"/>
                </a:solidFill>
              </a:defRPr>
            </a:lvl1pPr>
          </a:lstStyle>
          <a:p>
            <a:pPr lvl="0"/>
            <a:r>
              <a:rPr lang="de-DE" noProof="0"/>
              <a:t>Bild durch Klicken auf Symbol hinzufügen</a:t>
            </a:r>
            <a:endParaRPr lang="de-DE" noProof="0" dirty="0"/>
          </a:p>
        </p:txBody>
      </p:sp>
      <p:sp>
        <p:nvSpPr>
          <p:cNvPr id="5" name="Bildplatzhalter 12"/>
          <p:cNvSpPr>
            <a:spLocks noGrp="1"/>
          </p:cNvSpPr>
          <p:nvPr>
            <p:ph type="pic" sz="quarter" idx="20" hasCustomPrompt="1"/>
          </p:nvPr>
        </p:nvSpPr>
        <p:spPr>
          <a:xfrm>
            <a:off x="5193713" y="306000"/>
            <a:ext cx="2160000" cy="2160000"/>
          </a:xfrm>
          <a:prstGeom prst="ellipse">
            <a:avLst/>
          </a:prstGeom>
          <a:solidFill>
            <a:schemeClr val="bg1"/>
          </a:solidFill>
        </p:spPr>
        <p:txBody>
          <a:bodyPr rtlCol="0" anchor="ctr">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Klicken auf Symbol hinzufügen</a:t>
            </a:r>
          </a:p>
        </p:txBody>
      </p:sp>
      <p:pic>
        <p:nvPicPr>
          <p:cNvPr id="8" name="Grafik 7" descr="&quot;&quot;">
            <a:extLst>
              <a:ext uri="{FF2B5EF4-FFF2-40B4-BE49-F238E27FC236}">
                <a16:creationId xmlns:a16="http://schemas.microsoft.com/office/drawing/2014/main" id="{9C2A97C1-B121-302D-51D0-F4FB42467383}"/>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2" name="Textplatzhalter 8">
            <a:extLst>
              <a:ext uri="{FF2B5EF4-FFF2-40B4-BE49-F238E27FC236}">
                <a16:creationId xmlns:a16="http://schemas.microsoft.com/office/drawing/2014/main" id="{189F9120-FE8B-FDF5-3519-452FBA92CEF5}"/>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5203159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Kapiteltrennfolie Rot mit Bild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EE43EA88-BE32-1CE0-2B9A-3A19C50B39B7}"/>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E63B8FAD-62A5-E9C7-C671-28BA307140B9}"/>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6" name="Titel 5"/>
          <p:cNvSpPr>
            <a:spLocks noGrp="1"/>
          </p:cNvSpPr>
          <p:nvPr>
            <p:ph type="title"/>
          </p:nvPr>
        </p:nvSpPr>
        <p:spPr>
          <a:xfrm>
            <a:off x="684000" y="2879999"/>
            <a:ext cx="6264000" cy="2520000"/>
          </a:xfrm>
        </p:spPr>
        <p:txBody>
          <a:bodyPr/>
          <a:lstStyle>
            <a:lvl1pPr>
              <a:defRPr sz="6000">
                <a:solidFill>
                  <a:schemeClr val="bg1"/>
                </a:solidFill>
              </a:defRPr>
            </a:lvl1pPr>
          </a:lstStyle>
          <a:p>
            <a:r>
              <a:rPr lang="de-DE" dirty="0"/>
              <a:t>Mastertitelformat bearbeiten</a:t>
            </a:r>
          </a:p>
        </p:txBody>
      </p:sp>
      <p:sp>
        <p:nvSpPr>
          <p:cNvPr id="5" name="Bildplatzhalter 12"/>
          <p:cNvSpPr>
            <a:spLocks noGrp="1"/>
          </p:cNvSpPr>
          <p:nvPr>
            <p:ph type="pic" sz="quarter" idx="18"/>
          </p:nvPr>
        </p:nvSpPr>
        <p:spPr>
          <a:xfrm>
            <a:off x="7128000" y="1372181"/>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4" name="Fußzeilenplatzhalter 6" descr="&quot;&quot;">
            <a:extLst>
              <a:ext uri="{FF2B5EF4-FFF2-40B4-BE49-F238E27FC236}">
                <a16:creationId xmlns:a16="http://schemas.microsoft.com/office/drawing/2014/main" id="{8E3FF93C-B0C3-9CFD-E49C-8FDBC3DD2B46}"/>
              </a:ext>
            </a:extLst>
          </p:cNvPr>
          <p:cNvSpPr>
            <a:spLocks noGrp="1"/>
          </p:cNvSpPr>
          <p:nvPr>
            <p:ph type="ftr" sz="quarter" idx="19"/>
          </p:nvPr>
        </p:nvSpPr>
        <p:spPr>
          <a:xfrm>
            <a:off x="684213" y="6364288"/>
            <a:ext cx="6731000" cy="144462"/>
          </a:xfrm>
        </p:spPr>
        <p:txBody>
          <a:bodyPr/>
          <a:lstStyle>
            <a:lvl1pPr>
              <a:defRPr dirty="0">
                <a:solidFill>
                  <a:schemeClr val="bg1"/>
                </a:solidFill>
              </a:defRPr>
            </a:lvl1pPr>
          </a:lstStyle>
          <a:p>
            <a:pPr>
              <a:defRPr/>
            </a:pPr>
            <a:r>
              <a:rPr lang="de-DE"/>
              <a:t>Künstliche Intelligenz</a:t>
            </a:r>
          </a:p>
        </p:txBody>
      </p:sp>
      <p:sp>
        <p:nvSpPr>
          <p:cNvPr id="7" name="Foliennummernplatzhalter 7" descr="&quot;&quot;">
            <a:extLst>
              <a:ext uri="{FF2B5EF4-FFF2-40B4-BE49-F238E27FC236}">
                <a16:creationId xmlns:a16="http://schemas.microsoft.com/office/drawing/2014/main" id="{B06D3754-5CD8-701A-9E9E-65BF90ADC3E6}"/>
              </a:ext>
            </a:extLst>
          </p:cNvPr>
          <p:cNvSpPr>
            <a:spLocks noGrp="1"/>
          </p:cNvSpPr>
          <p:nvPr>
            <p:ph type="sldNum" sz="quarter" idx="20"/>
          </p:nvPr>
        </p:nvSpPr>
        <p:spPr/>
        <p:txBody>
          <a:bodyPr/>
          <a:lstStyle>
            <a:lvl1pPr>
              <a:defRPr smtClean="0">
                <a:solidFill>
                  <a:schemeClr val="bg1"/>
                </a:solidFill>
              </a:defRPr>
            </a:lvl1pPr>
          </a:lstStyle>
          <a:p>
            <a:pPr>
              <a:defRPr/>
            </a:pPr>
            <a:fld id="{A326499E-8453-467D-A113-D8858D8C35A9}" type="slidenum">
              <a:rPr lang="de-DE"/>
              <a:pPr>
                <a:defRPr/>
              </a:pPr>
              <a:t>‹Nr.›</a:t>
            </a:fld>
            <a:endParaRPr lang="de-DE" dirty="0"/>
          </a:p>
        </p:txBody>
      </p:sp>
    </p:spTree>
    <p:extLst>
      <p:ext uri="{BB962C8B-B14F-4D97-AF65-F5344CB8AC3E}">
        <p14:creationId xmlns:p14="http://schemas.microsoft.com/office/powerpoint/2010/main" val="274605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genda einspaltig_Aufzählung_Zahlen_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10" name="Textplatzhalter 9"/>
          <p:cNvSpPr>
            <a:spLocks noGrp="1"/>
          </p:cNvSpPr>
          <p:nvPr>
            <p:ph type="body" sz="quarter" idx="31"/>
          </p:nvPr>
        </p:nvSpPr>
        <p:spPr>
          <a:xfrm>
            <a:off x="684212" y="2700000"/>
            <a:ext cx="10800000" cy="3240000"/>
          </a:xfrm>
        </p:spPr>
        <p:txBody>
          <a:bodyPr spcCol="360000"/>
          <a:lstStyle>
            <a:lvl1pPr marL="342000" indent="-342900">
              <a:lnSpc>
                <a:spcPct val="150000"/>
              </a:lnSpc>
              <a:spcAft>
                <a:spcPts val="0"/>
              </a:spcAft>
              <a:buFont typeface="+mj-lt"/>
              <a:buAutoNum type="arabicPeriod"/>
              <a:defRPr sz="1500" b="1">
                <a:solidFill>
                  <a:schemeClr val="tx1"/>
                </a:solidFill>
              </a:defRPr>
            </a:lvl1pPr>
            <a:lvl2pPr marL="609600" indent="-342900">
              <a:buFont typeface="+mj-lt"/>
              <a:buAutoNum type="arabicPeriod"/>
              <a:defRPr/>
            </a:lvl2pPr>
            <a:lvl3pPr marL="885825" indent="-342900">
              <a:buFont typeface="+mj-lt"/>
              <a:buAutoNum type="arabicPeriod"/>
              <a:defRPr/>
            </a:lvl3pPr>
            <a:lvl4pPr marL="1152525" indent="-342900">
              <a:buFont typeface="+mj-lt"/>
              <a:buAutoNum type="arabicPeriod"/>
              <a:defRPr/>
            </a:lvl4pPr>
            <a:lvl5pPr marL="1419225" indent="-342900">
              <a:buFont typeface="+mj-lt"/>
              <a:buAutoNum type="arabicPeriod"/>
              <a:defRPr/>
            </a:lvl5pPr>
          </a:lstStyle>
          <a:p>
            <a:pPr lvl="0"/>
            <a:r>
              <a:rPr lang="de-DE" dirty="0"/>
              <a:t>Mastertextformat bearbeiten</a:t>
            </a:r>
          </a:p>
        </p:txBody>
      </p:sp>
      <p:sp>
        <p:nvSpPr>
          <p:cNvPr id="3" name="Fußzeilenplatzhalter 5" descr="&quot;&quot;">
            <a:extLst>
              <a:ext uri="{FF2B5EF4-FFF2-40B4-BE49-F238E27FC236}">
                <a16:creationId xmlns:a16="http://schemas.microsoft.com/office/drawing/2014/main" id="{3F76EE9B-7CFA-0389-A663-C49362DD437A}"/>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8F911F0-C296-023E-8F6A-6E1D850D15C8}"/>
              </a:ext>
            </a:extLst>
          </p:cNvPr>
          <p:cNvSpPr>
            <a:spLocks noGrp="1"/>
          </p:cNvSpPr>
          <p:nvPr>
            <p:ph type="sldNum" sz="quarter" idx="33"/>
          </p:nvPr>
        </p:nvSpPr>
        <p:spPr/>
        <p:txBody>
          <a:bodyPr/>
          <a:lstStyle>
            <a:lvl1pPr>
              <a:defRPr/>
            </a:lvl1pPr>
          </a:lstStyle>
          <a:p>
            <a:pPr>
              <a:defRPr/>
            </a:pPr>
            <a:fld id="{A5B3578B-5568-4DD4-BE65-63BB2690069E}" type="slidenum">
              <a:rPr lang="de-DE"/>
              <a:pPr>
                <a:defRPr/>
              </a:pPr>
              <a:t>‹Nr.›</a:t>
            </a:fld>
            <a:endParaRPr lang="de-DE" dirty="0"/>
          </a:p>
        </p:txBody>
      </p:sp>
    </p:spTree>
    <p:extLst>
      <p:ext uri="{BB962C8B-B14F-4D97-AF65-F5344CB8AC3E}">
        <p14:creationId xmlns:p14="http://schemas.microsoft.com/office/powerpoint/2010/main" val="155576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mit Aufzählung,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Tree>
    <p:extLst>
      <p:ext uri="{BB962C8B-B14F-4D97-AF65-F5344CB8AC3E}">
        <p14:creationId xmlns:p14="http://schemas.microsoft.com/office/powerpoint/2010/main" val="316986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ext mit Aufzählung, Rot_mit Bild">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7668895"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
        <p:nvSpPr>
          <p:cNvPr id="7" name="Bildplatzhalter 20"/>
          <p:cNvSpPr>
            <a:spLocks noGrp="1"/>
          </p:cNvSpPr>
          <p:nvPr>
            <p:ph type="pic" sz="quarter" idx="34"/>
          </p:nvPr>
        </p:nvSpPr>
        <p:spPr>
          <a:xfrm>
            <a:off x="8528858" y="2700000"/>
            <a:ext cx="2953309" cy="3240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3869686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mit Aufzählung, Ebenen,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p>
            <a:r>
              <a:rPr lang="de-DE" dirty="0"/>
              <a:t>Mastertitelformat bearbeiten</a:t>
            </a:r>
          </a:p>
        </p:txBody>
      </p:sp>
      <p:sp>
        <p:nvSpPr>
          <p:cNvPr id="4" name="Textplatzhalter 3"/>
          <p:cNvSpPr>
            <a:spLocks noGrp="1"/>
          </p:cNvSpPr>
          <p:nvPr>
            <p:ph type="body" sz="quarter" idx="18"/>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Tree>
    <p:extLst>
      <p:ext uri="{BB962C8B-B14F-4D97-AF65-F5344CB8AC3E}">
        <p14:creationId xmlns:p14="http://schemas.microsoft.com/office/powerpoint/2010/main" val="323788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2-spaltig,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lvl1pPr>
          </a:lstStyle>
          <a:p>
            <a:r>
              <a:rPr lang="de-DE" dirty="0"/>
              <a:t>Mastertitelformat bearbeiten</a:t>
            </a:r>
          </a:p>
        </p:txBody>
      </p:sp>
      <p:sp>
        <p:nvSpPr>
          <p:cNvPr id="3" name="Textplatzhalter 2"/>
          <p:cNvSpPr>
            <a:spLocks noGrp="1"/>
          </p:cNvSpPr>
          <p:nvPr>
            <p:ph type="body" sz="quarter" idx="14"/>
          </p:nvPr>
        </p:nvSpPr>
        <p:spPr>
          <a:xfrm>
            <a:off x="683311"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92438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ild Kreis mit Text, Rot">
    <p:spTree>
      <p:nvGrpSpPr>
        <p:cNvPr id="1" name=""/>
        <p:cNvGrpSpPr/>
        <p:nvPr/>
      </p:nvGrpSpPr>
      <p:grpSpPr>
        <a:xfrm>
          <a:off x="0" y="0"/>
          <a:ext cx="0" cy="0"/>
          <a:chOff x="0" y="0"/>
          <a:chExt cx="0" cy="0"/>
        </a:xfrm>
      </p:grpSpPr>
      <p:sp>
        <p:nvSpPr>
          <p:cNvPr id="7" name="Titel 6"/>
          <p:cNvSpPr>
            <a:spLocks noGrp="1"/>
          </p:cNvSpPr>
          <p:nvPr>
            <p:ph type="title"/>
          </p:nvPr>
        </p:nvSpPr>
        <p:spPr>
          <a:xfrm>
            <a:off x="6659999" y="2052000"/>
            <a:ext cx="4803364" cy="756000"/>
          </a:xfrm>
        </p:spPr>
        <p:txBody>
          <a:bodyPr/>
          <a:lstStyle/>
          <a:p>
            <a:r>
              <a:rPr lang="de-DE" dirty="0"/>
              <a:t>Mastertitelformat bearbeiten</a:t>
            </a:r>
          </a:p>
        </p:txBody>
      </p:sp>
      <p:sp>
        <p:nvSpPr>
          <p:cNvPr id="3" name="Textplatzhalter 2"/>
          <p:cNvSpPr>
            <a:spLocks noGrp="1"/>
          </p:cNvSpPr>
          <p:nvPr>
            <p:ph type="body" sz="quarter" idx="15"/>
          </p:nvPr>
        </p:nvSpPr>
        <p:spPr>
          <a:xfrm>
            <a:off x="6660000" y="3060000"/>
            <a:ext cx="4803364" cy="2880000"/>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432000" y="1980000"/>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p:txBody>
          <a:bodyPr/>
          <a:lstStyle>
            <a:lvl1pPr>
              <a:defRPr/>
            </a:lvl1pPr>
          </a:lstStyle>
          <a:p>
            <a:pPr>
              <a:defRPr/>
            </a:pPr>
            <a:fld id="{61FE1DF2-B170-47DC-8B6A-E09896EA39CB}" type="slidenum">
              <a:rPr lang="de-DE"/>
              <a:pPr>
                <a:defRPr/>
              </a:pPr>
              <a:t>‹Nr.›</a:t>
            </a:fld>
            <a:endParaRPr lang="de-DE" dirty="0"/>
          </a:p>
        </p:txBody>
      </p:sp>
    </p:spTree>
    <p:extLst>
      <p:ext uri="{BB962C8B-B14F-4D97-AF65-F5344CB8AC3E}">
        <p14:creationId xmlns:p14="http://schemas.microsoft.com/office/powerpoint/2010/main" val="2817777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ilder Kreis mit Text, Rot">
    <p:spTree>
      <p:nvGrpSpPr>
        <p:cNvPr id="1" name=""/>
        <p:cNvGrpSpPr/>
        <p:nvPr/>
      </p:nvGrpSpPr>
      <p:grpSpPr>
        <a:xfrm>
          <a:off x="0" y="0"/>
          <a:ext cx="0" cy="0"/>
          <a:chOff x="0" y="0"/>
          <a:chExt cx="0" cy="0"/>
        </a:xfrm>
      </p:grpSpPr>
      <p:sp>
        <p:nvSpPr>
          <p:cNvPr id="7" name="Titel 6"/>
          <p:cNvSpPr>
            <a:spLocks noGrp="1"/>
          </p:cNvSpPr>
          <p:nvPr>
            <p:ph type="title"/>
          </p:nvPr>
        </p:nvSpPr>
        <p:spPr>
          <a:xfrm>
            <a:off x="4971244" y="4109318"/>
            <a:ext cx="3489015" cy="858163"/>
          </a:xfrm>
        </p:spPr>
        <p:txBody>
          <a:bodyPr/>
          <a:lstStyle/>
          <a:p>
            <a:r>
              <a:rPr lang="de-DE" dirty="0"/>
              <a:t>Mastertitelformat bearbeiten</a:t>
            </a:r>
          </a:p>
        </p:txBody>
      </p:sp>
      <p:sp>
        <p:nvSpPr>
          <p:cNvPr id="3" name="Textplatzhalter 2"/>
          <p:cNvSpPr>
            <a:spLocks noGrp="1"/>
          </p:cNvSpPr>
          <p:nvPr>
            <p:ph type="body" sz="quarter" idx="15"/>
          </p:nvPr>
        </p:nvSpPr>
        <p:spPr>
          <a:xfrm>
            <a:off x="4971244" y="5158443"/>
            <a:ext cx="4803364" cy="1028173"/>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646184" y="2424843"/>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p:txBody>
          <a:bodyPr/>
          <a:lstStyle>
            <a:lvl1pPr>
              <a:defRPr/>
            </a:lvl1pPr>
          </a:lstStyle>
          <a:p>
            <a:pPr>
              <a:defRPr/>
            </a:pPr>
            <a:fld id="{61FE1DF2-B170-47DC-8B6A-E09896EA39CB}" type="slidenum">
              <a:rPr lang="de-DE"/>
              <a:pPr>
                <a:defRPr/>
              </a:pPr>
              <a:t>‹Nr.›</a:t>
            </a:fld>
            <a:endParaRPr lang="de-DE" dirty="0"/>
          </a:p>
        </p:txBody>
      </p:sp>
      <p:sp>
        <p:nvSpPr>
          <p:cNvPr id="6" name="Bildplatzhalter 12"/>
          <p:cNvSpPr>
            <a:spLocks noGrp="1"/>
          </p:cNvSpPr>
          <p:nvPr>
            <p:ph type="pic" sz="quarter" idx="20"/>
          </p:nvPr>
        </p:nvSpPr>
        <p:spPr>
          <a:xfrm>
            <a:off x="7751866" y="-688800"/>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2920206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mit Bild 1zu1,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21" name="Bildplatzhalter 20"/>
          <p:cNvSpPr>
            <a:spLocks noGrp="1"/>
          </p:cNvSpPr>
          <p:nvPr>
            <p:ph type="pic" sz="quarter" idx="10"/>
          </p:nvPr>
        </p:nvSpPr>
        <p:spPr>
          <a:xfrm>
            <a:off x="6096000" y="0"/>
            <a:ext cx="60948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Künstliche Intelligenz</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9720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ext mit Bild 1zu1, Text gr_fett,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48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Künstliche Intelligenz</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69404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mit Text + Projektsignet">
    <p:spTree>
      <p:nvGrpSpPr>
        <p:cNvPr id="1" name=""/>
        <p:cNvGrpSpPr/>
        <p:nvPr/>
      </p:nvGrpSpPr>
      <p:grpSpPr>
        <a:xfrm>
          <a:off x="0" y="0"/>
          <a:ext cx="0" cy="0"/>
          <a:chOff x="0" y="0"/>
          <a:chExt cx="0" cy="0"/>
        </a:xfrm>
      </p:grpSpPr>
      <p:sp>
        <p:nvSpPr>
          <p:cNvPr id="5" name="Titel 4"/>
          <p:cNvSpPr>
            <a:spLocks noGrp="1"/>
          </p:cNvSpPr>
          <p:nvPr>
            <p:ph type="title"/>
          </p:nvPr>
        </p:nvSpPr>
        <p:spPr>
          <a:xfrm>
            <a:off x="683704" y="2628000"/>
            <a:ext cx="10800000" cy="1440000"/>
          </a:xfrm>
        </p:spPr>
        <p:txBody>
          <a:bodyPr anchor="b"/>
          <a:lstStyle>
            <a:lvl1pPr>
              <a:defRPr sz="6000"/>
            </a:lvl1pPr>
          </a:lstStyle>
          <a:p>
            <a:r>
              <a:rPr lang="de-DE"/>
              <a:t>Titelmasterformat durch Klicken bearbeiten</a:t>
            </a:r>
            <a:endParaRPr lang="de-DE" dirty="0"/>
          </a:p>
        </p:txBody>
      </p:sp>
      <p:sp>
        <p:nvSpPr>
          <p:cNvPr id="2" name="Textplatzhalter 15"/>
          <p:cNvSpPr>
            <a:spLocks noGrp="1"/>
          </p:cNvSpPr>
          <p:nvPr>
            <p:ph type="body" sz="quarter" idx="10"/>
          </p:nvPr>
        </p:nvSpPr>
        <p:spPr>
          <a:xfrm>
            <a:off x="684000" y="4368120"/>
            <a:ext cx="8640000" cy="1008000"/>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6" name="Ellipse 5">
            <a:extLst>
              <a:ext uri="{FF2B5EF4-FFF2-40B4-BE49-F238E27FC236}">
                <a16:creationId xmlns:a16="http://schemas.microsoft.com/office/drawing/2014/main" id="{3B190482-EE6F-7CF4-F258-B6D20778E7AD}"/>
              </a:ext>
            </a:extLst>
          </p:cNvPr>
          <p:cNvSpPr/>
          <p:nvPr userDrawn="1"/>
        </p:nvSpPr>
        <p:spPr>
          <a:xfrm>
            <a:off x="10424241" y="292122"/>
            <a:ext cx="1440000" cy="14389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Bildplatzhalter 12">
            <a:extLst>
              <a:ext uri="{FF2B5EF4-FFF2-40B4-BE49-F238E27FC236}">
                <a16:creationId xmlns:a16="http://schemas.microsoft.com/office/drawing/2014/main" id="{BEDBB238-E3E2-0F0D-E85C-F5421C11DA85}"/>
              </a:ext>
            </a:extLst>
          </p:cNvPr>
          <p:cNvSpPr>
            <a:spLocks noGrp="1"/>
          </p:cNvSpPr>
          <p:nvPr>
            <p:ph type="pic" sz="quarter" idx="21" hasCustomPrompt="1"/>
          </p:nvPr>
        </p:nvSpPr>
        <p:spPr>
          <a:xfrm>
            <a:off x="10424241" y="292122"/>
            <a:ext cx="1440000" cy="1440000"/>
          </a:xfrm>
          <a:prstGeom prst="ellipse">
            <a:avLst/>
          </a:prstGeom>
          <a:solidFill>
            <a:schemeClr val="bg1"/>
          </a:solidFill>
        </p:spPr>
        <p:txBody>
          <a:bodyPr rtlCol="0">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 hinzufügen</a:t>
            </a:r>
          </a:p>
        </p:txBody>
      </p:sp>
      <p:pic>
        <p:nvPicPr>
          <p:cNvPr id="8" name="Grafik 7" descr="&quot;&quot;">
            <a:extLst>
              <a:ext uri="{FF2B5EF4-FFF2-40B4-BE49-F238E27FC236}">
                <a16:creationId xmlns:a16="http://schemas.microsoft.com/office/drawing/2014/main" id="{7EEFD438-70D0-820B-3B32-2AB34F198745}"/>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4" name="Textplatzhalter 8">
            <a:extLst>
              <a:ext uri="{FF2B5EF4-FFF2-40B4-BE49-F238E27FC236}">
                <a16:creationId xmlns:a16="http://schemas.microsoft.com/office/drawing/2014/main" id="{6B50EF0D-7241-975E-A505-6F2906E7D0B9}"/>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1065575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Bild breit,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800" y="0"/>
            <a:ext cx="76962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69348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Bild 1zu2 breit,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973687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2 Bilder rechteckig,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682166" y="2759675"/>
            <a:ext cx="4178157" cy="3359465"/>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
        <p:nvSpPr>
          <p:cNvPr id="6" name="Bildplatzhalter 20"/>
          <p:cNvSpPr>
            <a:spLocks noGrp="1"/>
          </p:cNvSpPr>
          <p:nvPr>
            <p:ph type="pic" sz="quarter" idx="18"/>
          </p:nvPr>
        </p:nvSpPr>
        <p:spPr>
          <a:xfrm>
            <a:off x="6244281" y="2759675"/>
            <a:ext cx="4173713" cy="3355892"/>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2349057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Diagramm, Rot">
    <p:spTree>
      <p:nvGrpSpPr>
        <p:cNvPr id="1" name=""/>
        <p:cNvGrpSpPr/>
        <p:nvPr/>
      </p:nvGrpSpPr>
      <p:grpSpPr>
        <a:xfrm>
          <a:off x="0" y="0"/>
          <a:ext cx="0" cy="0"/>
          <a:chOff x="0" y="0"/>
          <a:chExt cx="0" cy="0"/>
        </a:xfrm>
      </p:grpSpPr>
      <p:sp>
        <p:nvSpPr>
          <p:cNvPr id="6" name="Titel 5"/>
          <p:cNvSpPr>
            <a:spLocks noGrp="1"/>
          </p:cNvSpPr>
          <p:nvPr>
            <p:ph type="title"/>
          </p:nvPr>
        </p:nvSpPr>
        <p:spPr>
          <a:xfrm>
            <a:off x="682167" y="2052000"/>
            <a:ext cx="3600000" cy="1219520"/>
          </a:xfrm>
        </p:spPr>
        <p:txBody>
          <a:bodyPr/>
          <a:lstStyle>
            <a:lvl1pPr>
              <a:defRPr sz="3000"/>
            </a:lvl1pPr>
          </a:lstStyle>
          <a:p>
            <a:r>
              <a:rPr lang="de-DE" dirty="0"/>
              <a:t>Mastertitelformat bearbeiten</a:t>
            </a:r>
          </a:p>
        </p:txBody>
      </p:sp>
      <p:sp>
        <p:nvSpPr>
          <p:cNvPr id="3" name="Textplatzhalter 2"/>
          <p:cNvSpPr>
            <a:spLocks noGrp="1"/>
          </p:cNvSpPr>
          <p:nvPr>
            <p:ph type="body" sz="quarter" idx="15"/>
          </p:nvPr>
        </p:nvSpPr>
        <p:spPr>
          <a:xfrm>
            <a:off x="682808" y="3505200"/>
            <a:ext cx="3600000" cy="24348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7" name="Diagrammplatzhalter 6"/>
          <p:cNvSpPr>
            <a:spLocks noGrp="1"/>
          </p:cNvSpPr>
          <p:nvPr>
            <p:ph type="chart" sz="quarter" idx="19"/>
          </p:nvPr>
        </p:nvSpPr>
        <p:spPr>
          <a:xfrm>
            <a:off x="5007588" y="1440000"/>
            <a:ext cx="6455775" cy="4500000"/>
          </a:xfrm>
        </p:spPr>
        <p:txBody>
          <a:bodyPr rtlCol="0">
            <a:noAutofit/>
          </a:bodyPr>
          <a:lstStyle/>
          <a:p>
            <a:pPr lvl="0"/>
            <a:endParaRPr lang="de-DE" noProof="0"/>
          </a:p>
        </p:txBody>
      </p:sp>
      <p:sp>
        <p:nvSpPr>
          <p:cNvPr id="2" name="Textplatzhalter 5"/>
          <p:cNvSpPr>
            <a:spLocks noGrp="1"/>
          </p:cNvSpPr>
          <p:nvPr>
            <p:ph type="body" sz="quarter" idx="18"/>
          </p:nvPr>
        </p:nvSpPr>
        <p:spPr>
          <a:xfrm>
            <a:off x="5015753" y="6050124"/>
            <a:ext cx="6455775" cy="261938"/>
          </a:xfrm>
        </p:spPr>
        <p:txBody>
          <a:bodyPr/>
          <a:lstStyle>
            <a:lvl1pPr marL="0" indent="0">
              <a:buFontTx/>
              <a:buNone/>
              <a:defRPr sz="1000"/>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de-DE"/>
              <a:t>Mastertextformat bearbeiten</a:t>
            </a:r>
          </a:p>
        </p:txBody>
      </p:sp>
      <p:sp>
        <p:nvSpPr>
          <p:cNvPr id="4" name="Fußzeilenplatzhalter 3" descr="&quot;&quot;">
            <a:extLst>
              <a:ext uri="{FF2B5EF4-FFF2-40B4-BE49-F238E27FC236}">
                <a16:creationId xmlns:a16="http://schemas.microsoft.com/office/drawing/2014/main" id="{0D296000-0DDF-F6EE-B400-6E94B0A129B5}"/>
              </a:ext>
            </a:extLst>
          </p:cNvPr>
          <p:cNvSpPr>
            <a:spLocks noGrp="1"/>
          </p:cNvSpPr>
          <p:nvPr>
            <p:ph type="ftr" sz="quarter" idx="20"/>
          </p:nvPr>
        </p:nvSpPr>
        <p:spPr/>
        <p:txBody>
          <a:bodyPr/>
          <a:lstStyle>
            <a:lvl1pPr>
              <a:defRPr/>
            </a:lvl1pPr>
          </a:lstStyle>
          <a:p>
            <a:pPr>
              <a:defRPr/>
            </a:pPr>
            <a:r>
              <a:rPr lang="de-DE"/>
              <a:t>Künstliche Intelligenz</a:t>
            </a:r>
          </a:p>
        </p:txBody>
      </p:sp>
      <p:sp>
        <p:nvSpPr>
          <p:cNvPr id="5" name="Foliennummernplatzhalter 4" descr="&quot;&quot;">
            <a:extLst>
              <a:ext uri="{FF2B5EF4-FFF2-40B4-BE49-F238E27FC236}">
                <a16:creationId xmlns:a16="http://schemas.microsoft.com/office/drawing/2014/main" id="{3FE1D608-C69E-F6E1-14B1-A05BFD9E1A23}"/>
              </a:ext>
            </a:extLst>
          </p:cNvPr>
          <p:cNvSpPr>
            <a:spLocks noGrp="1"/>
          </p:cNvSpPr>
          <p:nvPr>
            <p:ph type="sldNum" sz="quarter" idx="21"/>
          </p:nvPr>
        </p:nvSpPr>
        <p:spPr/>
        <p:txBody>
          <a:bodyPr/>
          <a:lstStyle>
            <a:lvl1pPr>
              <a:defRPr/>
            </a:lvl1pPr>
          </a:lstStyle>
          <a:p>
            <a:pPr>
              <a:defRPr/>
            </a:pPr>
            <a:fld id="{6C455AA7-CDE8-460C-9294-F9D8072C1E78}" type="slidenum">
              <a:rPr lang="de-DE"/>
              <a:pPr>
                <a:defRPr/>
              </a:pPr>
              <a:t>‹Nr.›</a:t>
            </a:fld>
            <a:endParaRPr lang="de-DE" dirty="0"/>
          </a:p>
        </p:txBody>
      </p:sp>
    </p:spTree>
    <p:extLst>
      <p:ext uri="{BB962C8B-B14F-4D97-AF65-F5344CB8AC3E}">
        <p14:creationId xmlns:p14="http://schemas.microsoft.com/office/powerpoint/2010/main" val="1695150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Kontakt mit Signet, Aufzählung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3240000" cy="763712"/>
          </a:xfrm>
        </p:spPr>
        <p:txBody>
          <a:bodyPr/>
          <a:lstStyle>
            <a:lvl1pPr>
              <a:defRPr>
                <a:solidFill>
                  <a:schemeClr val="tx1"/>
                </a:solidFill>
              </a:defRPr>
            </a:lvl1pPr>
          </a:lstStyle>
          <a:p>
            <a:r>
              <a:rPr lang="de-DE" dirty="0"/>
              <a:t>Mastertitelformat bearbeiten</a:t>
            </a:r>
          </a:p>
        </p:txBody>
      </p:sp>
      <p:sp>
        <p:nvSpPr>
          <p:cNvPr id="11" name="Bildplatzhalter 10" descr="Alternativtext nicht vergessen oder Bild als dekorativ markieren"/>
          <p:cNvSpPr>
            <a:spLocks noGrp="1" noChangeAspect="1"/>
          </p:cNvSpPr>
          <p:nvPr>
            <p:ph type="pic" sz="quarter" idx="34" hasCustomPrompt="1"/>
          </p:nvPr>
        </p:nvSpPr>
        <p:spPr>
          <a:xfrm>
            <a:off x="684000" y="3060000"/>
            <a:ext cx="1080000" cy="1080000"/>
          </a:xfrm>
          <a:prstGeom prst="ellipse">
            <a:avLst/>
          </a:prstGeom>
          <a:solidFill>
            <a:schemeClr val="bg2"/>
          </a:solidFill>
        </p:spPr>
        <p:txBody>
          <a:bodyPr rtlCol="0">
            <a:noAutofit/>
          </a:bodyPr>
          <a:lstStyle>
            <a:lvl1pPr marL="0" indent="0" algn="ctr">
              <a:buNone/>
              <a:defRPr/>
            </a:lvl1pPr>
          </a:lstStyle>
          <a:p>
            <a:pPr lvl="0"/>
            <a:r>
              <a:rPr lang="de-DE" noProof="0" dirty="0"/>
              <a:t> </a:t>
            </a:r>
          </a:p>
        </p:txBody>
      </p:sp>
      <p:sp>
        <p:nvSpPr>
          <p:cNvPr id="27" name="Textplatzhalter 25"/>
          <p:cNvSpPr>
            <a:spLocks noGrp="1"/>
          </p:cNvSpPr>
          <p:nvPr>
            <p:ph type="body" sz="quarter" idx="26"/>
          </p:nvPr>
        </p:nvSpPr>
        <p:spPr>
          <a:xfrm>
            <a:off x="684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Bildplatzhalter 10"/>
          <p:cNvSpPr>
            <a:spLocks noGrp="1" noChangeAspect="1"/>
          </p:cNvSpPr>
          <p:nvPr>
            <p:ph type="pic" sz="quarter" idx="36" hasCustomPrompt="1"/>
          </p:nvPr>
        </p:nvSpPr>
        <p:spPr>
          <a:xfrm>
            <a:off x="4320000" y="3060000"/>
            <a:ext cx="1080000" cy="1080000"/>
          </a:xfrm>
          <a:prstGeom prst="ellipse">
            <a:avLst/>
          </a:prstGeom>
          <a:solidFill>
            <a:schemeClr val="bg2"/>
          </a:solidFill>
        </p:spPr>
        <p:txBody>
          <a:bodyPr rtlCol="0">
            <a:noAutofit/>
          </a:bodyPr>
          <a:lstStyle>
            <a:lvl1pPr marL="0" indent="0" algn="ctr">
              <a:buFontTx/>
              <a:buNone/>
              <a:defRPr/>
            </a:lvl1pPr>
          </a:lstStyle>
          <a:p>
            <a:pPr lvl="0"/>
            <a:r>
              <a:rPr lang="de-DE" noProof="0" dirty="0"/>
              <a:t> </a:t>
            </a:r>
          </a:p>
        </p:txBody>
      </p:sp>
      <p:sp>
        <p:nvSpPr>
          <p:cNvPr id="2" name="Textplatzhalter 25"/>
          <p:cNvSpPr>
            <a:spLocks noGrp="1"/>
          </p:cNvSpPr>
          <p:nvPr>
            <p:ph type="body" sz="quarter" idx="30"/>
          </p:nvPr>
        </p:nvSpPr>
        <p:spPr>
          <a:xfrm>
            <a:off x="4320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0"/>
          <p:cNvSpPr>
            <a:spLocks noGrp="1" noChangeAspect="1"/>
          </p:cNvSpPr>
          <p:nvPr>
            <p:ph type="pic" sz="quarter" idx="35" hasCustomPrompt="1"/>
          </p:nvPr>
        </p:nvSpPr>
        <p:spPr>
          <a:xfrm>
            <a:off x="7920000" y="3060000"/>
            <a:ext cx="1080000" cy="1080000"/>
          </a:xfrm>
          <a:prstGeom prst="ellipse">
            <a:avLst/>
          </a:prstGeom>
          <a:solidFill>
            <a:schemeClr val="bg2"/>
          </a:solidFill>
        </p:spPr>
        <p:txBody>
          <a:bodyPr rtlCol="0">
            <a:noAutofit/>
          </a:bodyPr>
          <a:lstStyle>
            <a:lvl1pPr marL="0" indent="0" algn="ctr">
              <a:buFont typeface="Arial" panose="020B0604020202020204" pitchFamily="34" charset="0"/>
              <a:buNone/>
              <a:defRPr/>
            </a:lvl1pPr>
          </a:lstStyle>
          <a:p>
            <a:pPr lvl="0"/>
            <a:r>
              <a:rPr lang="de-DE" noProof="0" dirty="0"/>
              <a:t> </a:t>
            </a:r>
          </a:p>
        </p:txBody>
      </p:sp>
      <p:sp>
        <p:nvSpPr>
          <p:cNvPr id="3" name="Textplatzhalter 25"/>
          <p:cNvSpPr>
            <a:spLocks noGrp="1"/>
          </p:cNvSpPr>
          <p:nvPr>
            <p:ph type="body" sz="quarter" idx="31"/>
          </p:nvPr>
        </p:nvSpPr>
        <p:spPr>
          <a:xfrm>
            <a:off x="7920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3" descr="&quot;&quot;">
            <a:extLst>
              <a:ext uri="{FF2B5EF4-FFF2-40B4-BE49-F238E27FC236}">
                <a16:creationId xmlns:a16="http://schemas.microsoft.com/office/drawing/2014/main" id="{90E54561-619A-615E-C6E6-28394F4E302C}"/>
              </a:ext>
            </a:extLst>
          </p:cNvPr>
          <p:cNvSpPr>
            <a:spLocks noGrp="1"/>
          </p:cNvSpPr>
          <p:nvPr>
            <p:ph type="ftr" sz="quarter" idx="37"/>
          </p:nvPr>
        </p:nvSpPr>
        <p:spPr/>
        <p:txBody>
          <a:bodyPr/>
          <a:lstStyle>
            <a:lvl1pPr>
              <a:defRPr/>
            </a:lvl1pPr>
          </a:lstStyle>
          <a:p>
            <a:pPr>
              <a:defRPr/>
            </a:pPr>
            <a:r>
              <a:rPr lang="de-DE"/>
              <a:t>Künstliche Intelligenz</a:t>
            </a:r>
          </a:p>
        </p:txBody>
      </p:sp>
      <p:sp>
        <p:nvSpPr>
          <p:cNvPr id="5" name="Foliennummernplatzhalter 9" descr="&quot;&quot;">
            <a:extLst>
              <a:ext uri="{FF2B5EF4-FFF2-40B4-BE49-F238E27FC236}">
                <a16:creationId xmlns:a16="http://schemas.microsoft.com/office/drawing/2014/main" id="{9121973A-D265-CD23-8EB6-A04DF9D4B07F}"/>
              </a:ext>
            </a:extLst>
          </p:cNvPr>
          <p:cNvSpPr>
            <a:spLocks noGrp="1"/>
          </p:cNvSpPr>
          <p:nvPr>
            <p:ph type="sldNum" sz="quarter" idx="38"/>
          </p:nvPr>
        </p:nvSpPr>
        <p:spPr/>
        <p:txBody>
          <a:bodyPr/>
          <a:lstStyle>
            <a:lvl1pPr>
              <a:defRPr/>
            </a:lvl1pPr>
          </a:lstStyle>
          <a:p>
            <a:pPr>
              <a:defRPr/>
            </a:pPr>
            <a:fld id="{21F178CC-692F-425A-8124-A97DC1F2B1CA}" type="slidenum">
              <a:rPr lang="de-DE"/>
              <a:pPr>
                <a:defRPr/>
              </a:pPr>
              <a:t>‹Nr.›</a:t>
            </a:fld>
            <a:endParaRPr lang="de-DE" dirty="0"/>
          </a:p>
        </p:txBody>
      </p:sp>
      <p:sp>
        <p:nvSpPr>
          <p:cNvPr id="6" name="Bildplatzhalter 12">
            <a:extLst>
              <a:ext uri="{FF2B5EF4-FFF2-40B4-BE49-F238E27FC236}">
                <a16:creationId xmlns:a16="http://schemas.microsoft.com/office/drawing/2014/main" id="{2D57F7A9-2FFC-ACA3-C47F-223D5CB8D96D}"/>
              </a:ext>
            </a:extLst>
          </p:cNvPr>
          <p:cNvSpPr>
            <a:spLocks noGrp="1"/>
          </p:cNvSpPr>
          <p:nvPr>
            <p:ph type="pic" sz="quarter" idx="27"/>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Bild durch Klicken auf Symbol hinzufügen</a:t>
            </a:r>
          </a:p>
        </p:txBody>
      </p:sp>
    </p:spTree>
    <p:extLst>
      <p:ext uri="{BB962C8B-B14F-4D97-AF65-F5344CB8AC3E}">
        <p14:creationId xmlns:p14="http://schemas.microsoft.com/office/powerpoint/2010/main" val="2709329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pressum mit Signet, Aufzählung Rot">
    <p:spTree>
      <p:nvGrpSpPr>
        <p:cNvPr id="1" name=""/>
        <p:cNvGrpSpPr/>
        <p:nvPr/>
      </p:nvGrpSpPr>
      <p:grpSpPr>
        <a:xfrm>
          <a:off x="0" y="0"/>
          <a:ext cx="0" cy="0"/>
          <a:chOff x="0" y="0"/>
          <a:chExt cx="0" cy="0"/>
        </a:xfrm>
      </p:grpSpPr>
      <p:sp>
        <p:nvSpPr>
          <p:cNvPr id="8"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10" name="Textplatzhalter 9"/>
          <p:cNvSpPr>
            <a:spLocks noGrp="1"/>
          </p:cNvSpPr>
          <p:nvPr>
            <p:ph type="body" sz="quarter" idx="19"/>
          </p:nvPr>
        </p:nvSpPr>
        <p:spPr>
          <a:xfrm>
            <a:off x="682312" y="4680000"/>
            <a:ext cx="2880000" cy="1246888"/>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a:t>Mastertextformat bearbeiten</a:t>
            </a:r>
          </a:p>
          <a:p>
            <a:pPr lvl="1"/>
            <a:r>
              <a:rPr lang="de-DE"/>
              <a:t>Zweite Ebene</a:t>
            </a:r>
          </a:p>
          <a:p>
            <a:pPr lvl="2"/>
            <a:r>
              <a:rPr lang="de-DE"/>
              <a:t>Dritte Ebene</a:t>
            </a:r>
          </a:p>
        </p:txBody>
      </p:sp>
      <p:sp>
        <p:nvSpPr>
          <p:cNvPr id="12" name="Textplatzhalter 9"/>
          <p:cNvSpPr>
            <a:spLocks noGrp="1"/>
          </p:cNvSpPr>
          <p:nvPr>
            <p:ph type="body" sz="quarter" idx="21"/>
          </p:nvPr>
        </p:nvSpPr>
        <p:spPr>
          <a:xfrm>
            <a:off x="3959999" y="4680000"/>
            <a:ext cx="7549689" cy="1246888"/>
          </a:xfrm>
          <a:prstGeom prst="rect">
            <a:avLst/>
          </a:prstGeom>
        </p:spPr>
        <p:txBody>
          <a:bodyPr numCol="2" spcCol="360000">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a:t>Mastertextformat bearbeiten</a:t>
            </a:r>
          </a:p>
          <a:p>
            <a:pPr lvl="1"/>
            <a:r>
              <a:rPr lang="de-DE"/>
              <a:t>Zweite Ebene</a:t>
            </a:r>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Tree>
    <p:extLst>
      <p:ext uri="{BB962C8B-B14F-4D97-AF65-F5344CB8AC3E}">
        <p14:creationId xmlns:p14="http://schemas.microsoft.com/office/powerpoint/2010/main" val="3430796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Nachweise mit Signet">
    <p:spTree>
      <p:nvGrpSpPr>
        <p:cNvPr id="1" name=""/>
        <p:cNvGrpSpPr/>
        <p:nvPr/>
      </p:nvGrpSpPr>
      <p:grpSpPr>
        <a:xfrm>
          <a:off x="0" y="0"/>
          <a:ext cx="0" cy="0"/>
          <a:chOff x="0" y="0"/>
          <a:chExt cx="0" cy="0"/>
        </a:xfrm>
      </p:grpSpPr>
      <p:sp>
        <p:nvSpPr>
          <p:cNvPr id="10" name="Textplatzhalter 9"/>
          <p:cNvSpPr>
            <a:spLocks noGrp="1"/>
          </p:cNvSpPr>
          <p:nvPr>
            <p:ph type="body" sz="quarter" idx="19" hasCustomPrompt="1"/>
          </p:nvPr>
        </p:nvSpPr>
        <p:spPr>
          <a:xfrm>
            <a:off x="684213" y="2831427"/>
            <a:ext cx="8700585" cy="1572519"/>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0"/>
            <a:endParaRPr lang="de-DE" dirty="0"/>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4213" y="2028306"/>
            <a:ext cx="1667417" cy="565266"/>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2985047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QR-Code, Legefigur">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2314" y="3103418"/>
            <a:ext cx="2321351" cy="3017295"/>
          </a:xfrm>
          <a:solidFill>
            <a:schemeClr val="bg2"/>
          </a:solidFill>
        </p:spPr>
        <p:txBody>
          <a:bodyPr anchor="ctr"/>
          <a:lstStyle>
            <a:lvl1pPr marL="0" indent="0" algn="ctr">
              <a:buFontTx/>
              <a:buNone/>
              <a:defRPr sz="1200"/>
            </a:lvl1pPr>
          </a:lstStyle>
          <a:p>
            <a:r>
              <a:rPr lang="de-DE" dirty="0"/>
              <a:t>Hier Bildeinsetzen</a:t>
            </a:r>
            <a:endParaRPr lang="en-GB" dirty="0"/>
          </a:p>
        </p:txBody>
      </p:sp>
      <p:sp>
        <p:nvSpPr>
          <p:cNvPr id="9" name="Bildplatzhalter 5">
            <a:extLst>
              <a:ext uri="{FF2B5EF4-FFF2-40B4-BE49-F238E27FC236}">
                <a16:creationId xmlns:a16="http://schemas.microsoft.com/office/drawing/2014/main" id="{142145FA-7210-C94C-5F60-51F60B72252E}"/>
              </a:ext>
            </a:extLst>
          </p:cNvPr>
          <p:cNvSpPr>
            <a:spLocks noGrp="1"/>
          </p:cNvSpPr>
          <p:nvPr>
            <p:ph type="pic" sz="quarter" idx="30" hasCustomPrompt="1"/>
          </p:nvPr>
        </p:nvSpPr>
        <p:spPr>
          <a:xfrm>
            <a:off x="4473966" y="3103418"/>
            <a:ext cx="1603688" cy="1603688"/>
          </a:xfrm>
          <a:solidFill>
            <a:schemeClr val="bg2"/>
          </a:solidFill>
        </p:spPr>
        <p:txBody>
          <a:bodyPr anchor="ctr"/>
          <a:lstStyle>
            <a:lvl1pPr marL="0" indent="0" algn="ctr">
              <a:buFontTx/>
              <a:buNone/>
              <a:defRPr sz="1200"/>
            </a:lvl1pPr>
          </a:lstStyle>
          <a:p>
            <a:r>
              <a:rPr lang="de-DE" dirty="0"/>
              <a:t>Hier QR-Code einsetzen</a:t>
            </a:r>
            <a:endParaRPr lang="en-GB" dirty="0"/>
          </a:p>
        </p:txBody>
      </p:sp>
      <p:sp>
        <p:nvSpPr>
          <p:cNvPr id="11" name="Titelplatzhalter 15"/>
          <p:cNvSpPr>
            <a:spLocks noGrp="1"/>
          </p:cNvSpPr>
          <p:nvPr>
            <p:ph type="title"/>
          </p:nvPr>
        </p:nvSpPr>
        <p:spPr>
          <a:xfrm>
            <a:off x="682313" y="2052001"/>
            <a:ext cx="6821176" cy="862996"/>
          </a:xfrm>
          <a:prstGeom prst="rect">
            <a:avLst/>
          </a:prstGeom>
        </p:spPr>
        <p:txBody>
          <a:bodyPr rtlCol="0">
            <a:noAutofit/>
          </a:bodyPr>
          <a:lstStyle>
            <a:lvl1pPr>
              <a:lnSpc>
                <a:spcPts val="6200"/>
              </a:lnSpc>
              <a:spcAft>
                <a:spcPts val="5500"/>
              </a:spcAft>
              <a:defRPr sz="3000" baseline="0">
                <a:solidFill>
                  <a:schemeClr val="tx1"/>
                </a:solidFill>
              </a:defRPr>
            </a:lvl1pPr>
          </a:lstStyle>
          <a:p>
            <a:endParaRPr lang="de-DE" dirty="0"/>
          </a:p>
        </p:txBody>
      </p:sp>
      <p:sp>
        <p:nvSpPr>
          <p:cNvPr id="8" name="Bildplatzhalter 5">
            <a:extLst>
              <a:ext uri="{FF2B5EF4-FFF2-40B4-BE49-F238E27FC236}">
                <a16:creationId xmlns:a16="http://schemas.microsoft.com/office/drawing/2014/main" id="{0DF909A3-5717-EA72-FC8B-DDD6970980A5}"/>
              </a:ext>
            </a:extLst>
          </p:cNvPr>
          <p:cNvSpPr>
            <a:spLocks noGrp="1"/>
          </p:cNvSpPr>
          <p:nvPr>
            <p:ph type="pic" sz="quarter" idx="31" hasCustomPrompt="1"/>
          </p:nvPr>
        </p:nvSpPr>
        <p:spPr>
          <a:xfrm>
            <a:off x="7547956" y="3103418"/>
            <a:ext cx="3915382" cy="2534047"/>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3909998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mpressum_Signet, Rot">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11"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8" name="Textplatzhalter 9"/>
          <p:cNvSpPr>
            <a:spLocks noGrp="1"/>
          </p:cNvSpPr>
          <p:nvPr>
            <p:ph type="body" sz="quarter" idx="19" hasCustomPrompt="1"/>
          </p:nvPr>
        </p:nvSpPr>
        <p:spPr>
          <a:xfrm>
            <a:off x="682313" y="4110681"/>
            <a:ext cx="4832663" cy="1050088"/>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936907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ank, Verfasser, Förderlogo, Signet, Rot">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4235836B-6F1B-5BE5-8404-E8975B663ECD}"/>
              </a:ext>
            </a:extLst>
          </p:cNvPr>
          <p:cNvSpPr>
            <a:spLocks noGrp="1"/>
          </p:cNvSpPr>
          <p:nvPr>
            <p:ph type="pic" sz="quarter" idx="29" hasCustomPrompt="1"/>
          </p:nvPr>
        </p:nvSpPr>
        <p:spPr>
          <a:xfrm>
            <a:off x="9906000" y="4323200"/>
            <a:ext cx="1603688" cy="1603688"/>
          </a:xfrm>
          <a:solidFill>
            <a:schemeClr val="bg2"/>
          </a:solidFill>
        </p:spPr>
        <p:txBody>
          <a:bodyPr anchor="ctr"/>
          <a:lstStyle>
            <a:lvl1pPr marL="0" indent="0" algn="ctr">
              <a:buFontTx/>
              <a:buNone/>
              <a:defRPr sz="1200"/>
            </a:lvl1pPr>
          </a:lstStyle>
          <a:p>
            <a:r>
              <a:rPr lang="de-DE" dirty="0"/>
              <a:t>Hier Förderlogo einsetzen</a:t>
            </a:r>
            <a:endParaRPr lang="en-GB" dirty="0"/>
          </a:p>
        </p:txBody>
      </p:sp>
      <p:sp>
        <p:nvSpPr>
          <p:cNvPr id="3" name="Textplatzhalter 9"/>
          <p:cNvSpPr>
            <a:spLocks noGrp="1"/>
          </p:cNvSpPr>
          <p:nvPr>
            <p:ph type="body" sz="quarter" idx="19" hasCustomPrompt="1"/>
          </p:nvPr>
        </p:nvSpPr>
        <p:spPr>
          <a:xfrm>
            <a:off x="657597" y="4514334"/>
            <a:ext cx="4832663" cy="794715"/>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1">
                <a:solidFill>
                  <a:schemeClr val="tx2"/>
                </a:solidFill>
              </a:defRPr>
            </a:lvl1pPr>
            <a:lvl2pPr marL="0" indent="0">
              <a:lnSpc>
                <a:spcPct val="100000"/>
              </a:lnSpc>
              <a:spcAft>
                <a:spcPts val="0"/>
              </a:spcAft>
              <a:buNone/>
              <a:defRPr b="0" baseline="0"/>
            </a:lvl2pPr>
          </a:lstStyle>
          <a:p>
            <a:pPr lvl="0"/>
            <a:r>
              <a:rPr lang="de-DE" dirty="0"/>
              <a:t>Mastertextformat bearbeiten</a:t>
            </a:r>
          </a:p>
          <a:p>
            <a:pPr lvl="1"/>
            <a:r>
              <a:rPr lang="de-DE" dirty="0"/>
              <a:t>Zweite Zeile</a:t>
            </a:r>
          </a:p>
          <a:p>
            <a:pPr lvl="1"/>
            <a:r>
              <a:rPr lang="de-DE" dirty="0"/>
              <a:t>Dritte Zeile</a:t>
            </a:r>
          </a:p>
        </p:txBody>
      </p:sp>
      <p:sp>
        <p:nvSpPr>
          <p:cNvPr id="4"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6"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7"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684213" y="6364288"/>
            <a:ext cx="8999537" cy="144462"/>
          </a:xfrm>
        </p:spPr>
        <p:txBody>
          <a:bodyPr/>
          <a:lstStyle>
            <a:lvl1pPr>
              <a:defRPr/>
            </a:lvl1pPr>
          </a:lstStyle>
          <a:p>
            <a:pPr>
              <a:defRPr/>
            </a:pPr>
            <a:r>
              <a:rPr lang="de-DE"/>
              <a:t>Künstliche Intelligenz</a:t>
            </a:r>
          </a:p>
        </p:txBody>
      </p:sp>
      <p:sp>
        <p:nvSpPr>
          <p:cNvPr id="8"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a:xfrm>
            <a:off x="10825163" y="6364288"/>
            <a:ext cx="638175" cy="144462"/>
          </a:xfrm>
        </p:spPr>
        <p:txBody>
          <a:bodyPr/>
          <a:lstStyle>
            <a:lvl1pPr>
              <a:defRPr/>
            </a:lvl1pPr>
          </a:lstStyle>
          <a:p>
            <a:pPr>
              <a:defRPr/>
            </a:pPr>
            <a:fld id="{37193EB5-2FB1-4136-A25E-233A53750E21}" type="slidenum">
              <a:rPr lang="de-DE"/>
              <a:pPr>
                <a:defRPr/>
              </a:pPr>
              <a:t>‹Nr.›</a:t>
            </a:fld>
            <a:endParaRPr lang="de-DE" dirty="0"/>
          </a:p>
        </p:txBody>
      </p:sp>
    </p:spTree>
    <p:extLst>
      <p:ext uri="{BB962C8B-B14F-4D97-AF65-F5344CB8AC3E}">
        <p14:creationId xmlns:p14="http://schemas.microsoft.com/office/powerpoint/2010/main" val="414307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23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hlussfolie">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9C89E406-2C4D-95AD-D60B-BE78093D69F0}"/>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4" name="Grafik 3" descr="&quot;&quot;">
            <a:extLst>
              <a:ext uri="{FF2B5EF4-FFF2-40B4-BE49-F238E27FC236}">
                <a16:creationId xmlns:a16="http://schemas.microsoft.com/office/drawing/2014/main" id="{74C37DFB-BCE7-4062-54BB-080BD9D031B1}"/>
              </a:ext>
            </a:extLst>
          </p:cNvPr>
          <p:cNvPicPr>
            <a:picLocks noChangeAspect="1"/>
          </p:cNvPicPr>
          <p:nvPr userDrawn="1"/>
        </p:nvPicPr>
        <p:blipFill>
          <a:blip r:embed="rId2"/>
          <a:stretch>
            <a:fillRect/>
          </a:stretch>
        </p:blipFill>
        <p:spPr>
          <a:xfrm>
            <a:off x="2860426" y="2680201"/>
            <a:ext cx="6471148" cy="1497599"/>
          </a:xfrm>
          <a:prstGeom prst="rect">
            <a:avLst/>
          </a:prstGeom>
        </p:spPr>
      </p:pic>
    </p:spTree>
    <p:extLst>
      <p:ext uri="{BB962C8B-B14F-4D97-AF65-F5344CB8AC3E}">
        <p14:creationId xmlns:p14="http://schemas.microsoft.com/office/powerpoint/2010/main" val="2838211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el mit Bild + 1 Projektlogo">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683704" y="2340000"/>
            <a:ext cx="5400000" cy="2340000"/>
          </a:xfrm>
        </p:spPr>
        <p:txBody>
          <a:bodyPr anchor="b"/>
          <a:lstStyle>
            <a:lvl1pPr>
              <a:defRPr sz="6000"/>
            </a:lvl1pPr>
          </a:lstStyle>
          <a:p>
            <a:r>
              <a:rPr lang="de-DE" dirty="0" err="1"/>
              <a:t>TitelmasterforFFormat</a:t>
            </a:r>
            <a:r>
              <a:rPr lang="de-DE" dirty="0"/>
              <a:t> durch Klicken bearbeiten</a:t>
            </a:r>
          </a:p>
        </p:txBody>
      </p:sp>
      <p:sp>
        <p:nvSpPr>
          <p:cNvPr id="16" name="Textplatzhalter 15"/>
          <p:cNvSpPr>
            <a:spLocks noGrp="1"/>
          </p:cNvSpPr>
          <p:nvPr>
            <p:ph type="body" sz="quarter" idx="10"/>
          </p:nvPr>
        </p:nvSpPr>
        <p:spPr>
          <a:xfrm>
            <a:off x="683383" y="5124602"/>
            <a:ext cx="7119308" cy="684265"/>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3" name="Bildplatzhalter 12"/>
          <p:cNvSpPr>
            <a:spLocks noGrp="1"/>
          </p:cNvSpPr>
          <p:nvPr>
            <p:ph type="pic" sz="quarter" idx="18"/>
          </p:nvPr>
        </p:nvSpPr>
        <p:spPr>
          <a:xfrm>
            <a:off x="6660000" y="-1368000"/>
            <a:ext cx="6840000" cy="6840000"/>
          </a:xfrm>
          <a:prstGeom prst="ellipse">
            <a:avLst/>
          </a:prstGeom>
          <a:solidFill>
            <a:schemeClr val="accent6">
              <a:lumMod val="20000"/>
              <a:lumOff val="80000"/>
            </a:schemeClr>
          </a:solidFill>
        </p:spPr>
        <p:txBody>
          <a:bodyPr tIns="3348000" rtlCol="0">
            <a:noAutofit/>
          </a:bodyPr>
          <a:lstStyle>
            <a:lvl1pPr marL="0" indent="0" algn="ctr">
              <a:lnSpc>
                <a:spcPct val="100000"/>
              </a:lnSpc>
              <a:spcBef>
                <a:spcPts val="0"/>
              </a:spcBef>
              <a:buFontTx/>
              <a:buNone/>
              <a:defRPr>
                <a:solidFill>
                  <a:schemeClr val="tx1"/>
                </a:solidFill>
              </a:defRPr>
            </a:lvl1pPr>
          </a:lstStyle>
          <a:p>
            <a:pPr lvl="0"/>
            <a:r>
              <a:rPr lang="de-DE" noProof="0"/>
              <a:t>Bild durch Klicken auf Symbol hinzufügen</a:t>
            </a:r>
            <a:endParaRPr lang="de-DE" noProof="0" dirty="0"/>
          </a:p>
        </p:txBody>
      </p:sp>
      <p:sp>
        <p:nvSpPr>
          <p:cNvPr id="5" name="Bildplatzhalter 12"/>
          <p:cNvSpPr>
            <a:spLocks noGrp="1"/>
          </p:cNvSpPr>
          <p:nvPr>
            <p:ph type="pic" sz="quarter" idx="20" hasCustomPrompt="1"/>
          </p:nvPr>
        </p:nvSpPr>
        <p:spPr>
          <a:xfrm>
            <a:off x="5193713" y="306000"/>
            <a:ext cx="2160000" cy="2160000"/>
          </a:xfrm>
          <a:prstGeom prst="ellipse">
            <a:avLst/>
          </a:prstGeom>
          <a:solidFill>
            <a:schemeClr val="bg1"/>
          </a:solidFill>
        </p:spPr>
        <p:txBody>
          <a:bodyPr rtlCol="0" anchor="ctr">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Klicken auf Symbol hinzufügen</a:t>
            </a:r>
          </a:p>
        </p:txBody>
      </p:sp>
      <p:pic>
        <p:nvPicPr>
          <p:cNvPr id="8" name="Grafik 7" descr="&quot;&quot;">
            <a:extLst>
              <a:ext uri="{FF2B5EF4-FFF2-40B4-BE49-F238E27FC236}">
                <a16:creationId xmlns:a16="http://schemas.microsoft.com/office/drawing/2014/main" id="{9C2A97C1-B121-302D-51D0-F4FB42467383}"/>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2" name="Textplatzhalter 8">
            <a:extLst>
              <a:ext uri="{FF2B5EF4-FFF2-40B4-BE49-F238E27FC236}">
                <a16:creationId xmlns:a16="http://schemas.microsoft.com/office/drawing/2014/main" id="{189F9120-FE8B-FDF5-3519-452FBA92CEF5}"/>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355460294"/>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Aufzählun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lnSpc>
                <a:spcPct val="150000"/>
              </a:lnSpc>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a:p>
            <a:pPr lvl="0"/>
            <a:endParaRPr lang="de-DE" dirty="0"/>
          </a:p>
        </p:txBody>
      </p:sp>
    </p:spTree>
    <p:extLst>
      <p:ext uri="{BB962C8B-B14F-4D97-AF65-F5344CB8AC3E}">
        <p14:creationId xmlns:p14="http://schemas.microsoft.com/office/powerpoint/2010/main" val="2783074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ext-Bild 1zu2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600816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el mit Text + Projektsignet">
    <p:spTree>
      <p:nvGrpSpPr>
        <p:cNvPr id="1" name=""/>
        <p:cNvGrpSpPr/>
        <p:nvPr/>
      </p:nvGrpSpPr>
      <p:grpSpPr>
        <a:xfrm>
          <a:off x="0" y="0"/>
          <a:ext cx="0" cy="0"/>
          <a:chOff x="0" y="0"/>
          <a:chExt cx="0" cy="0"/>
        </a:xfrm>
      </p:grpSpPr>
      <p:sp>
        <p:nvSpPr>
          <p:cNvPr id="5" name="Titel 4"/>
          <p:cNvSpPr>
            <a:spLocks noGrp="1"/>
          </p:cNvSpPr>
          <p:nvPr>
            <p:ph type="title"/>
          </p:nvPr>
        </p:nvSpPr>
        <p:spPr>
          <a:xfrm>
            <a:off x="683704" y="2628000"/>
            <a:ext cx="10800000" cy="1440000"/>
          </a:xfrm>
        </p:spPr>
        <p:txBody>
          <a:bodyPr anchor="b"/>
          <a:lstStyle>
            <a:lvl1pPr>
              <a:defRPr sz="6000"/>
            </a:lvl1pPr>
          </a:lstStyle>
          <a:p>
            <a:r>
              <a:rPr lang="de-DE"/>
              <a:t>Titelmasterformat durch Klicken bearbeiten</a:t>
            </a:r>
            <a:endParaRPr lang="de-DE" dirty="0"/>
          </a:p>
        </p:txBody>
      </p:sp>
      <p:sp>
        <p:nvSpPr>
          <p:cNvPr id="2" name="Textplatzhalter 15"/>
          <p:cNvSpPr>
            <a:spLocks noGrp="1"/>
          </p:cNvSpPr>
          <p:nvPr>
            <p:ph type="body" sz="quarter" idx="10"/>
          </p:nvPr>
        </p:nvSpPr>
        <p:spPr>
          <a:xfrm>
            <a:off x="684000" y="4368120"/>
            <a:ext cx="8640000" cy="1008000"/>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6" name="Ellipse 5">
            <a:extLst>
              <a:ext uri="{FF2B5EF4-FFF2-40B4-BE49-F238E27FC236}">
                <a16:creationId xmlns:a16="http://schemas.microsoft.com/office/drawing/2014/main" id="{3B190482-EE6F-7CF4-F258-B6D20778E7AD}"/>
              </a:ext>
            </a:extLst>
          </p:cNvPr>
          <p:cNvSpPr/>
          <p:nvPr userDrawn="1"/>
        </p:nvSpPr>
        <p:spPr>
          <a:xfrm>
            <a:off x="10424241" y="292122"/>
            <a:ext cx="1440000" cy="14389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Bildplatzhalter 12">
            <a:extLst>
              <a:ext uri="{FF2B5EF4-FFF2-40B4-BE49-F238E27FC236}">
                <a16:creationId xmlns:a16="http://schemas.microsoft.com/office/drawing/2014/main" id="{BEDBB238-E3E2-0F0D-E85C-F5421C11DA85}"/>
              </a:ext>
            </a:extLst>
          </p:cNvPr>
          <p:cNvSpPr>
            <a:spLocks noGrp="1"/>
          </p:cNvSpPr>
          <p:nvPr>
            <p:ph type="pic" sz="quarter" idx="21" hasCustomPrompt="1"/>
          </p:nvPr>
        </p:nvSpPr>
        <p:spPr>
          <a:xfrm>
            <a:off x="10424241" y="292122"/>
            <a:ext cx="1440000" cy="1440000"/>
          </a:xfrm>
          <a:prstGeom prst="ellipse">
            <a:avLst/>
          </a:prstGeom>
          <a:solidFill>
            <a:schemeClr val="bg1"/>
          </a:solidFill>
        </p:spPr>
        <p:txBody>
          <a:bodyPr rtlCol="0">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 hinzufügen</a:t>
            </a:r>
          </a:p>
        </p:txBody>
      </p:sp>
      <p:pic>
        <p:nvPicPr>
          <p:cNvPr id="8" name="Grafik 7" descr="&quot;&quot;">
            <a:extLst>
              <a:ext uri="{FF2B5EF4-FFF2-40B4-BE49-F238E27FC236}">
                <a16:creationId xmlns:a16="http://schemas.microsoft.com/office/drawing/2014/main" id="{7EEFD438-70D0-820B-3B32-2AB34F198745}"/>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4" name="Textplatzhalter 8">
            <a:extLst>
              <a:ext uri="{FF2B5EF4-FFF2-40B4-BE49-F238E27FC236}">
                <a16:creationId xmlns:a16="http://schemas.microsoft.com/office/drawing/2014/main" id="{6B50EF0D-7241-975E-A505-6F2906E7D0B9}"/>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124267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ext-Bild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799" y="0"/>
            <a:ext cx="7734994"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2217822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_Kapiteltrennfolie-Weiß mit V-Element, Violett">
    <p:spTree>
      <p:nvGrpSpPr>
        <p:cNvPr id="1" name=""/>
        <p:cNvGrpSpPr/>
        <p:nvPr/>
      </p:nvGrpSpPr>
      <p:grpSpPr>
        <a:xfrm>
          <a:off x="0" y="0"/>
          <a:ext cx="0" cy="0"/>
          <a:chOff x="0" y="0"/>
          <a:chExt cx="0" cy="0"/>
        </a:xfrm>
      </p:grpSpPr>
      <p:pic>
        <p:nvPicPr>
          <p:cNvPr id="2" name="Grafik 1" descr="&quot;&quot;">
            <a:extLst>
              <a:ext uri="{FF2B5EF4-FFF2-40B4-BE49-F238E27FC236}">
                <a16:creationId xmlns:a16="http://schemas.microsoft.com/office/drawing/2014/main" id="{0684CDE7-2B62-A61D-11C4-07F22325636C}"/>
              </a:ext>
            </a:extLst>
          </p:cNvPr>
          <p:cNvPicPr>
            <a:picLocks noChangeAspect="1"/>
          </p:cNvPicPr>
          <p:nvPr userDrawn="1"/>
        </p:nvPicPr>
        <p:blipFill>
          <a:blip r:embed="rId2"/>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301008" cy="2520000"/>
          </a:xfrm>
        </p:spPr>
        <p:txBody>
          <a:bodyPr anchor="ctr"/>
          <a:lstStyle>
            <a:lvl1pPr>
              <a:defRPr sz="6000">
                <a:solidFill>
                  <a:srgbClr val="61328A"/>
                </a:solidFill>
              </a:defRPr>
            </a:lvl1pPr>
          </a:lstStyle>
          <a:p>
            <a:r>
              <a:rPr lang="de-DE" dirty="0"/>
              <a:t>Mastertitelformat bearbeiten</a:t>
            </a:r>
          </a:p>
        </p:txBody>
      </p:sp>
      <p:sp>
        <p:nvSpPr>
          <p:cNvPr id="3" name="Fußzeilenplatzhalter 4" descr="&quot;&quot;">
            <a:extLst>
              <a:ext uri="{FF2B5EF4-FFF2-40B4-BE49-F238E27FC236}">
                <a16:creationId xmlns:a16="http://schemas.microsoft.com/office/drawing/2014/main" id="{A13E0A39-5D4D-2231-807F-65770660D212}"/>
              </a:ext>
            </a:extLst>
          </p:cNvPr>
          <p:cNvSpPr>
            <a:spLocks noGrp="1"/>
          </p:cNvSpPr>
          <p:nvPr>
            <p:ph type="ftr" sz="quarter" idx="10"/>
          </p:nvPr>
        </p:nvSpPr>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A47AFF51-7B9D-4FCA-E593-BB92F9F05BA2}"/>
              </a:ext>
            </a:extLst>
          </p:cNvPr>
          <p:cNvSpPr>
            <a:spLocks noGrp="1"/>
          </p:cNvSpPr>
          <p:nvPr>
            <p:ph type="sldNum" sz="quarter" idx="11"/>
          </p:nvPr>
        </p:nvSpPr>
        <p:spPr/>
        <p:txBody>
          <a:bodyPr/>
          <a:lstStyle>
            <a:lvl1pPr>
              <a:defRPr/>
            </a:lvl1pPr>
          </a:lstStyle>
          <a:p>
            <a:pPr>
              <a:defRPr/>
            </a:pPr>
            <a:fld id="{D493D051-DEC9-4BD4-97FB-BB71921529C2}" type="slidenum">
              <a:rPr lang="de-DE"/>
              <a:pPr>
                <a:defRPr/>
              </a:pPr>
              <a:t>‹Nr.›</a:t>
            </a:fld>
            <a:endParaRPr lang="de-DE" dirty="0"/>
          </a:p>
        </p:txBody>
      </p:sp>
    </p:spTree>
    <p:extLst>
      <p:ext uri="{BB962C8B-B14F-4D97-AF65-F5344CB8AC3E}">
        <p14:creationId xmlns:p14="http://schemas.microsoft.com/office/powerpoint/2010/main" val="579593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Kapiteltrennfolie Rot mit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F1F0F999-DC5E-955F-60E1-81B2F4D26E0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86232541-D44A-5076-A394-1F2E45D37B8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22E4F2AB-8245-0996-E723-AD29C83E4B5C}"/>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250904" cy="2520000"/>
          </a:xfrm>
        </p:spPr>
        <p:txBody>
          <a:bodyPr anchor="ctr"/>
          <a:lstStyle>
            <a:lvl1pPr>
              <a:defRPr sz="6000" b="1">
                <a:solidFill>
                  <a:schemeClr val="bg1"/>
                </a:solidFill>
              </a:defRPr>
            </a:lvl1pPr>
          </a:lstStyle>
          <a:p>
            <a:r>
              <a:rPr lang="de-DE" dirty="0"/>
              <a:t>Mastertitelformat bearbeiten</a:t>
            </a:r>
          </a:p>
        </p:txBody>
      </p:sp>
      <p:sp>
        <p:nvSpPr>
          <p:cNvPr id="6" name="Fußzeilenplatzhalter 4" descr="&quot;&quot;">
            <a:extLst>
              <a:ext uri="{FF2B5EF4-FFF2-40B4-BE49-F238E27FC236}">
                <a16:creationId xmlns:a16="http://schemas.microsoft.com/office/drawing/2014/main" id="{C577EC5F-F29B-98EB-4C94-A94AFF3A3C9B}"/>
              </a:ext>
            </a:extLst>
          </p:cNvPr>
          <p:cNvSpPr>
            <a:spLocks noGrp="1"/>
          </p:cNvSpPr>
          <p:nvPr>
            <p:ph type="ftr" sz="quarter" idx="10"/>
          </p:nvPr>
        </p:nvSpPr>
        <p:spPr/>
        <p:txBody>
          <a:bodyPr/>
          <a:lstStyle>
            <a:lvl1pPr>
              <a:defRPr dirty="0">
                <a:solidFill>
                  <a:schemeClr val="bg1"/>
                </a:solidFill>
              </a:defRPr>
            </a:lvl1pPr>
          </a:lstStyle>
          <a:p>
            <a:pPr>
              <a:defRPr/>
            </a:pPr>
            <a:r>
              <a:rPr lang="de-DE"/>
              <a:t>Künstliche Intelligenz</a:t>
            </a:r>
          </a:p>
        </p:txBody>
      </p:sp>
      <p:sp>
        <p:nvSpPr>
          <p:cNvPr id="7" name="Foliennummernplatzhalter 5" descr="&quot;&quot;">
            <a:extLst>
              <a:ext uri="{FF2B5EF4-FFF2-40B4-BE49-F238E27FC236}">
                <a16:creationId xmlns:a16="http://schemas.microsoft.com/office/drawing/2014/main" id="{58B8FC8A-D778-0C10-7B2E-3C7131A0791F}"/>
              </a:ext>
            </a:extLst>
          </p:cNvPr>
          <p:cNvSpPr>
            <a:spLocks noGrp="1"/>
          </p:cNvSpPr>
          <p:nvPr>
            <p:ph type="sldNum" sz="quarter" idx="11"/>
          </p:nvPr>
        </p:nvSpPr>
        <p:spPr/>
        <p:txBody>
          <a:bodyPr/>
          <a:lstStyle>
            <a:lvl1pPr>
              <a:defRPr smtClean="0">
                <a:solidFill>
                  <a:schemeClr val="bg1"/>
                </a:solidFill>
              </a:defRPr>
            </a:lvl1pPr>
          </a:lstStyle>
          <a:p>
            <a:pPr>
              <a:defRPr/>
            </a:pPr>
            <a:fld id="{AC328D57-7D4E-41E9-AC3D-DD0D861DAC6C}" type="slidenum">
              <a:rPr lang="de-DE"/>
              <a:pPr>
                <a:defRPr/>
              </a:pPr>
              <a:t>‹Nr.›</a:t>
            </a:fld>
            <a:endParaRPr lang="de-DE" dirty="0"/>
          </a:p>
        </p:txBody>
      </p:sp>
    </p:spTree>
    <p:extLst>
      <p:ext uri="{BB962C8B-B14F-4D97-AF65-F5344CB8AC3E}">
        <p14:creationId xmlns:p14="http://schemas.microsoft.com/office/powerpoint/2010/main" val="2493349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Kapiteltrennfolie Rot mit Text +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73C19936-3A98-4569-0F0B-F0C90F67E6B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23CC3A55-B045-86B2-2CAA-5A75BA8F4C6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94214249-2E90-9A31-005C-480B1AA517AB}"/>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00000" y="2160000"/>
            <a:ext cx="7920000" cy="1620000"/>
          </a:xfrm>
        </p:spPr>
        <p:txBody>
          <a:bodyPr anchor="ctr"/>
          <a:lstStyle>
            <a:lvl1pPr>
              <a:defRPr sz="6000">
                <a:solidFill>
                  <a:schemeClr val="bg1"/>
                </a:solidFill>
              </a:defRPr>
            </a:lvl1pPr>
          </a:lstStyle>
          <a:p>
            <a:r>
              <a:rPr lang="de-DE" dirty="0"/>
              <a:t>Mastertitelformat bearbeiten</a:t>
            </a:r>
          </a:p>
        </p:txBody>
      </p:sp>
      <p:sp>
        <p:nvSpPr>
          <p:cNvPr id="9" name="Textplatzhalter 8"/>
          <p:cNvSpPr>
            <a:spLocks noGrp="1"/>
          </p:cNvSpPr>
          <p:nvPr>
            <p:ph type="body" sz="quarter" idx="12"/>
          </p:nvPr>
        </p:nvSpPr>
        <p:spPr>
          <a:xfrm>
            <a:off x="2772000" y="3960000"/>
            <a:ext cx="7848000" cy="720000"/>
          </a:xfrm>
        </p:spPr>
        <p:txBody>
          <a:bodyPr/>
          <a:lstStyle>
            <a:lvl1pPr marL="0" indent="0">
              <a:buFontTx/>
              <a:buNone/>
              <a:defRPr sz="2500">
                <a:solidFill>
                  <a:schemeClr val="bg1"/>
                </a:solidFill>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lvl="0"/>
            <a:r>
              <a:rPr lang="de-DE"/>
              <a:t>Mastertextformat bearbeiten</a:t>
            </a:r>
          </a:p>
        </p:txBody>
      </p:sp>
      <p:sp>
        <p:nvSpPr>
          <p:cNvPr id="6" name="Fußzeilenplatzhalter 4">
            <a:extLst>
              <a:ext uri="{FF2B5EF4-FFF2-40B4-BE49-F238E27FC236}">
                <a16:creationId xmlns:a16="http://schemas.microsoft.com/office/drawing/2014/main" id="{FEE4695B-137F-8F78-19B8-4E25E0C3913F}"/>
              </a:ext>
            </a:extLst>
          </p:cNvPr>
          <p:cNvSpPr>
            <a:spLocks noGrp="1"/>
          </p:cNvSpPr>
          <p:nvPr>
            <p:ph type="ftr" sz="quarter" idx="13"/>
          </p:nvPr>
        </p:nvSpPr>
        <p:spPr/>
        <p:txBody>
          <a:bodyPr/>
          <a:lstStyle>
            <a:lvl1pPr>
              <a:defRPr>
                <a:solidFill>
                  <a:schemeClr val="bg1"/>
                </a:solidFill>
              </a:defRPr>
            </a:lvl1pPr>
          </a:lstStyle>
          <a:p>
            <a:pPr>
              <a:defRPr/>
            </a:pPr>
            <a:r>
              <a:rPr lang="de-DE"/>
              <a:t>Künstliche Intelligenz</a:t>
            </a:r>
            <a:endParaRPr lang="de-DE" dirty="0"/>
          </a:p>
        </p:txBody>
      </p:sp>
      <p:sp>
        <p:nvSpPr>
          <p:cNvPr id="7" name="Foliennummernplatzhalter 5">
            <a:extLst>
              <a:ext uri="{FF2B5EF4-FFF2-40B4-BE49-F238E27FC236}">
                <a16:creationId xmlns:a16="http://schemas.microsoft.com/office/drawing/2014/main" id="{AC8B719A-2A88-79A5-904C-5CC28BEECF1A}"/>
              </a:ext>
            </a:extLst>
          </p:cNvPr>
          <p:cNvSpPr>
            <a:spLocks noGrp="1"/>
          </p:cNvSpPr>
          <p:nvPr>
            <p:ph type="sldNum" sz="quarter" idx="14"/>
          </p:nvPr>
        </p:nvSpPr>
        <p:spPr/>
        <p:txBody>
          <a:bodyPr/>
          <a:lstStyle>
            <a:lvl1pPr>
              <a:defRPr smtClean="0">
                <a:solidFill>
                  <a:schemeClr val="bg1"/>
                </a:solidFill>
              </a:defRPr>
            </a:lvl1pPr>
          </a:lstStyle>
          <a:p>
            <a:pPr>
              <a:defRPr/>
            </a:pPr>
            <a:fld id="{BAC20764-E662-44D7-A7C9-2BA6BCE1B53E}" type="slidenum">
              <a:rPr lang="de-DE"/>
              <a:pPr>
                <a:defRPr/>
              </a:pPr>
              <a:t>‹Nr.›</a:t>
            </a:fld>
            <a:endParaRPr lang="de-DE" dirty="0"/>
          </a:p>
        </p:txBody>
      </p:sp>
    </p:spTree>
    <p:extLst>
      <p:ext uri="{BB962C8B-B14F-4D97-AF65-F5344CB8AC3E}">
        <p14:creationId xmlns:p14="http://schemas.microsoft.com/office/powerpoint/2010/main" val="1214912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Kapiteltrennfolie Rot mit Bild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72CA99-EA49-F223-77B2-29C7907480A0}"/>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F3520D5-1C4D-0B36-72E9-323B2DA896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2167" y="684000"/>
            <a:ext cx="2971324" cy="688181"/>
          </a:xfrm>
          <a:prstGeom prst="rect">
            <a:avLst/>
          </a:prstGeom>
        </p:spPr>
      </p:pic>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864000" y="1899444"/>
            <a:ext cx="3060000" cy="3059112"/>
          </a:xfrm>
          <a:prstGeom prst="ellipse">
            <a:avLst/>
          </a:prstGeom>
          <a:solidFill>
            <a:schemeClr val="accent6">
              <a:lumMod val="20000"/>
              <a:lumOff val="80000"/>
            </a:schemeClr>
          </a:solidFill>
        </p:spPr>
        <p:txBody>
          <a:bodyPr/>
          <a:lstStyle>
            <a:lvl1pPr marL="0" indent="0" algn="ctr">
              <a:buFontTx/>
              <a:buNone/>
              <a:defRPr/>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10" name="Titel 10">
            <a:extLst>
              <a:ext uri="{FF2B5EF4-FFF2-40B4-BE49-F238E27FC236}">
                <a16:creationId xmlns:a16="http://schemas.microsoft.com/office/drawing/2014/main" id="{043F4D98-DB46-2DB3-91BB-CFFC1ED53234}"/>
              </a:ext>
            </a:extLst>
          </p:cNvPr>
          <p:cNvSpPr>
            <a:spLocks noGrp="1"/>
          </p:cNvSpPr>
          <p:nvPr>
            <p:ph type="title"/>
          </p:nvPr>
        </p:nvSpPr>
        <p:spPr>
          <a:xfrm>
            <a:off x="4788000" y="1979999"/>
            <a:ext cx="6660000" cy="3059111"/>
          </a:xfrm>
        </p:spPr>
        <p:txBody>
          <a:bodyPr anchor="ctr" anchorCtr="0"/>
          <a:lstStyle>
            <a:lvl1pPr>
              <a:defRPr sz="4000">
                <a:solidFill>
                  <a:schemeClr val="bg1"/>
                </a:solidFill>
              </a:defRPr>
            </a:lvl1pPr>
          </a:lstStyle>
          <a:p>
            <a:r>
              <a:rPr lang="de-DE" dirty="0"/>
              <a:t>Mastertitelformat bearbeiten</a:t>
            </a:r>
          </a:p>
        </p:txBody>
      </p:sp>
      <p:sp>
        <p:nvSpPr>
          <p:cNvPr id="12" name="Textplatzhalter 8">
            <a:extLst>
              <a:ext uri="{FF2B5EF4-FFF2-40B4-BE49-F238E27FC236}">
                <a16:creationId xmlns:a16="http://schemas.microsoft.com/office/drawing/2014/main" id="{6BF04115-4028-EFED-FD56-8B3EBD3FE75F}"/>
              </a:ext>
            </a:extLst>
          </p:cNvPr>
          <p:cNvSpPr>
            <a:spLocks noGrp="1"/>
          </p:cNvSpPr>
          <p:nvPr>
            <p:ph type="body" sz="quarter" idx="12" hasCustomPrompt="1"/>
          </p:nvPr>
        </p:nvSpPr>
        <p:spPr>
          <a:xfrm>
            <a:off x="4788000" y="5220001"/>
            <a:ext cx="6660000" cy="552150"/>
          </a:xfrm>
        </p:spPr>
        <p:txBody>
          <a:bodyPr wrap="none" anchor="b" anchorCtr="0"/>
          <a:lstStyle>
            <a:lvl1pPr marL="0" indent="0">
              <a:lnSpc>
                <a:spcPct val="100000"/>
              </a:lnSpc>
              <a:buFontTx/>
              <a:buNone/>
              <a:defRPr sz="2000" b="1">
                <a:solidFill>
                  <a:schemeClr val="bg1"/>
                </a:solidFill>
                <a:latin typeface="+mn-lt"/>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de-DE" dirty="0"/>
              <a:t>Vorname Nachname, Position </a:t>
            </a:r>
          </a:p>
        </p:txBody>
      </p:sp>
      <p:sp>
        <p:nvSpPr>
          <p:cNvPr id="14" name="Fußzeilenplatzhalter 4">
            <a:extLst>
              <a:ext uri="{FF2B5EF4-FFF2-40B4-BE49-F238E27FC236}">
                <a16:creationId xmlns:a16="http://schemas.microsoft.com/office/drawing/2014/main" id="{1200AF5C-E765-EFC2-7EAE-5992B95CEF69}"/>
              </a:ext>
              <a:ext uri="{C183D7F6-B498-43B3-948B-1728B52AA6E4}">
                <adec:decorative xmlns:adec="http://schemas.microsoft.com/office/drawing/2017/decorative" val="1"/>
              </a:ext>
            </a:extLst>
          </p:cNvPr>
          <p:cNvSpPr>
            <a:spLocks noGrp="1"/>
          </p:cNvSpPr>
          <p:nvPr>
            <p:ph type="ftr" sz="quarter" idx="10"/>
          </p:nvPr>
        </p:nvSpPr>
        <p:spPr>
          <a:xfrm>
            <a:off x="684000" y="6364800"/>
            <a:ext cx="9000000" cy="144000"/>
          </a:xfrm>
        </p:spPr>
        <p:txBody>
          <a:bodyPr/>
          <a:lstStyle>
            <a:lvl1pPr>
              <a:defRPr>
                <a:solidFill>
                  <a:schemeClr val="bg1"/>
                </a:solidFill>
              </a:defRPr>
            </a:lvl1pPr>
          </a:lstStyle>
          <a:p>
            <a:r>
              <a:rPr lang="de-DE"/>
              <a:t>Künstliche Intelligenz</a:t>
            </a:r>
            <a:endParaRPr lang="de-DE" dirty="0"/>
          </a:p>
        </p:txBody>
      </p:sp>
      <p:sp>
        <p:nvSpPr>
          <p:cNvPr id="15" name="Foliennummernplatzhalter 5">
            <a:extLst>
              <a:ext uri="{FF2B5EF4-FFF2-40B4-BE49-F238E27FC236}">
                <a16:creationId xmlns:a16="http://schemas.microsoft.com/office/drawing/2014/main" id="{0E67AB33-B3FF-84B6-162A-6C99DA548458}"/>
              </a:ext>
              <a:ext uri="{C183D7F6-B498-43B3-948B-1728B52AA6E4}">
                <adec:decorative xmlns:adec="http://schemas.microsoft.com/office/drawing/2017/decorative" val="1"/>
              </a:ext>
            </a:extLst>
          </p:cNvPr>
          <p:cNvSpPr>
            <a:spLocks noGrp="1"/>
          </p:cNvSpPr>
          <p:nvPr>
            <p:ph type="sldNum" sz="quarter" idx="11"/>
          </p:nvPr>
        </p:nvSpPr>
        <p:spPr>
          <a:xfrm>
            <a:off x="10824754" y="6364799"/>
            <a:ext cx="638610" cy="144000"/>
          </a:xfrm>
        </p:spPr>
        <p:txBody>
          <a:bodyPr/>
          <a:lstStyle>
            <a:lvl1pPr>
              <a:defRPr>
                <a:solidFill>
                  <a:schemeClr val="bg1"/>
                </a:solidFill>
              </a:defRPr>
            </a:lvl1pPr>
          </a:lstStyle>
          <a:p>
            <a:fld id="{787E03C7-2EF3-4EAE-8D72-52E7B904C3C0}" type="slidenum">
              <a:rPr lang="de-DE" smtClean="0"/>
              <a:pPr/>
              <a:t>‹Nr.›</a:t>
            </a:fld>
            <a:endParaRPr lang="de-DE" dirty="0"/>
          </a:p>
        </p:txBody>
      </p:sp>
    </p:spTree>
    <p:extLst>
      <p:ext uri="{BB962C8B-B14F-4D97-AF65-F5344CB8AC3E}">
        <p14:creationId xmlns:p14="http://schemas.microsoft.com/office/powerpoint/2010/main" val="152612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ext mit Aufzählung,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Tree>
    <p:extLst>
      <p:ext uri="{BB962C8B-B14F-4D97-AF65-F5344CB8AC3E}">
        <p14:creationId xmlns:p14="http://schemas.microsoft.com/office/powerpoint/2010/main" val="1701587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Kapiteltrennfolie Violett mit Bild und Tex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Künstliche Intelligenz</a:t>
            </a:r>
          </a:p>
        </p:txBody>
      </p:sp>
    </p:spTree>
    <p:extLst>
      <p:ext uri="{BB962C8B-B14F-4D97-AF65-F5344CB8AC3E}">
        <p14:creationId xmlns:p14="http://schemas.microsoft.com/office/powerpoint/2010/main" val="2396940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Kapiteltrennfolie Rot mit Bild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EE43EA88-BE32-1CE0-2B9A-3A19C50B39B7}"/>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E63B8FAD-62A5-E9C7-C671-28BA307140B9}"/>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6" name="Titel 5"/>
          <p:cNvSpPr>
            <a:spLocks noGrp="1"/>
          </p:cNvSpPr>
          <p:nvPr>
            <p:ph type="title"/>
          </p:nvPr>
        </p:nvSpPr>
        <p:spPr>
          <a:xfrm>
            <a:off x="684000" y="2879999"/>
            <a:ext cx="6264000" cy="2520000"/>
          </a:xfrm>
        </p:spPr>
        <p:txBody>
          <a:bodyPr/>
          <a:lstStyle>
            <a:lvl1pPr>
              <a:defRPr sz="6000">
                <a:solidFill>
                  <a:schemeClr val="bg1"/>
                </a:solidFill>
              </a:defRPr>
            </a:lvl1pPr>
          </a:lstStyle>
          <a:p>
            <a:r>
              <a:rPr lang="de-DE" dirty="0"/>
              <a:t>Mastertitelformat bearbeiten</a:t>
            </a:r>
          </a:p>
        </p:txBody>
      </p:sp>
      <p:sp>
        <p:nvSpPr>
          <p:cNvPr id="5" name="Bildplatzhalter 12"/>
          <p:cNvSpPr>
            <a:spLocks noGrp="1"/>
          </p:cNvSpPr>
          <p:nvPr>
            <p:ph type="pic" sz="quarter" idx="18"/>
          </p:nvPr>
        </p:nvSpPr>
        <p:spPr>
          <a:xfrm>
            <a:off x="7128000" y="1372181"/>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4" name="Fußzeilenplatzhalter 6" descr="&quot;&quot;">
            <a:extLst>
              <a:ext uri="{FF2B5EF4-FFF2-40B4-BE49-F238E27FC236}">
                <a16:creationId xmlns:a16="http://schemas.microsoft.com/office/drawing/2014/main" id="{8E3FF93C-B0C3-9CFD-E49C-8FDBC3DD2B46}"/>
              </a:ext>
            </a:extLst>
          </p:cNvPr>
          <p:cNvSpPr>
            <a:spLocks noGrp="1"/>
          </p:cNvSpPr>
          <p:nvPr>
            <p:ph type="ftr" sz="quarter" idx="19"/>
          </p:nvPr>
        </p:nvSpPr>
        <p:spPr>
          <a:xfrm>
            <a:off x="684213" y="6364288"/>
            <a:ext cx="6731000" cy="144462"/>
          </a:xfrm>
        </p:spPr>
        <p:txBody>
          <a:bodyPr/>
          <a:lstStyle>
            <a:lvl1pPr>
              <a:defRPr dirty="0">
                <a:solidFill>
                  <a:schemeClr val="bg1"/>
                </a:solidFill>
              </a:defRPr>
            </a:lvl1pPr>
          </a:lstStyle>
          <a:p>
            <a:pPr>
              <a:defRPr/>
            </a:pPr>
            <a:r>
              <a:rPr lang="de-DE"/>
              <a:t>Künstliche Intelligenz</a:t>
            </a:r>
          </a:p>
        </p:txBody>
      </p:sp>
      <p:sp>
        <p:nvSpPr>
          <p:cNvPr id="7" name="Foliennummernplatzhalter 7" descr="&quot;&quot;">
            <a:extLst>
              <a:ext uri="{FF2B5EF4-FFF2-40B4-BE49-F238E27FC236}">
                <a16:creationId xmlns:a16="http://schemas.microsoft.com/office/drawing/2014/main" id="{B06D3754-5CD8-701A-9E9E-65BF90ADC3E6}"/>
              </a:ext>
            </a:extLst>
          </p:cNvPr>
          <p:cNvSpPr>
            <a:spLocks noGrp="1"/>
          </p:cNvSpPr>
          <p:nvPr>
            <p:ph type="sldNum" sz="quarter" idx="20"/>
          </p:nvPr>
        </p:nvSpPr>
        <p:spPr/>
        <p:txBody>
          <a:bodyPr/>
          <a:lstStyle>
            <a:lvl1pPr>
              <a:defRPr smtClean="0">
                <a:solidFill>
                  <a:schemeClr val="bg1"/>
                </a:solidFill>
              </a:defRPr>
            </a:lvl1pPr>
          </a:lstStyle>
          <a:p>
            <a:pPr>
              <a:defRPr/>
            </a:pPr>
            <a:fld id="{A326499E-8453-467D-A113-D8858D8C35A9}" type="slidenum">
              <a:rPr lang="de-DE"/>
              <a:pPr>
                <a:defRPr/>
              </a:pPr>
              <a:t>‹Nr.›</a:t>
            </a:fld>
            <a:endParaRPr lang="de-DE" dirty="0"/>
          </a:p>
        </p:txBody>
      </p:sp>
    </p:spTree>
    <p:extLst>
      <p:ext uri="{BB962C8B-B14F-4D97-AF65-F5344CB8AC3E}">
        <p14:creationId xmlns:p14="http://schemas.microsoft.com/office/powerpoint/2010/main" val="4047017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Agenda einspalti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lvl1pPr>
          </a:lstStyle>
          <a:p>
            <a:r>
              <a:rPr lang="de-DE"/>
              <a:t>Mastertitelformat bearbeiten</a:t>
            </a:r>
            <a:endParaRPr lang="de-DE" dirty="0"/>
          </a:p>
        </p:txBody>
      </p:sp>
      <p:sp>
        <p:nvSpPr>
          <p:cNvPr id="10" name="Textplatzhalter 9"/>
          <p:cNvSpPr>
            <a:spLocks noGrp="1"/>
          </p:cNvSpPr>
          <p:nvPr>
            <p:ph type="body" sz="quarter" idx="31"/>
          </p:nvPr>
        </p:nvSpPr>
        <p:spPr>
          <a:xfrm>
            <a:off x="684212" y="2700000"/>
            <a:ext cx="10800000" cy="3240000"/>
          </a:xfrm>
        </p:spPr>
        <p:txBody>
          <a:bodyPr spcCol="360000"/>
          <a:lstStyle>
            <a:lvl1pPr marL="342000" indent="-342900">
              <a:lnSpc>
                <a:spcPct val="150000"/>
              </a:lnSpc>
              <a:spcAft>
                <a:spcPts val="0"/>
              </a:spcAft>
              <a:buFont typeface="+mj-lt"/>
              <a:buAutoNum type="arabicPeriod"/>
              <a:defRPr sz="1500" b="1">
                <a:solidFill>
                  <a:schemeClr val="tx1"/>
                </a:solidFill>
              </a:defRPr>
            </a:lvl1pPr>
            <a:lvl2pPr marL="609600" indent="-342900">
              <a:buFont typeface="+mj-lt"/>
              <a:buAutoNum type="arabicPeriod"/>
              <a:defRPr/>
            </a:lvl2pPr>
            <a:lvl3pPr marL="885825" indent="-342900">
              <a:buFont typeface="+mj-lt"/>
              <a:buAutoNum type="arabicPeriod"/>
              <a:defRPr/>
            </a:lvl3pPr>
            <a:lvl4pPr marL="1152525" indent="-342900">
              <a:buFont typeface="+mj-lt"/>
              <a:buAutoNum type="arabicPeriod"/>
              <a:defRPr/>
            </a:lvl4pPr>
            <a:lvl5pPr marL="1419225" indent="-342900">
              <a:buFont typeface="+mj-lt"/>
              <a:buAutoNum type="arabicPeriod"/>
              <a:defRPr/>
            </a:lvl5pPr>
          </a:lstStyle>
          <a:p>
            <a:pPr lvl="0"/>
            <a:r>
              <a:rPr lang="de-DE" dirty="0"/>
              <a:t>Mastertextformat bearbeiten</a:t>
            </a:r>
          </a:p>
        </p:txBody>
      </p:sp>
      <p:sp>
        <p:nvSpPr>
          <p:cNvPr id="3" name="Fußzeilenplatzhalter 5" descr="&quot;&quot;">
            <a:extLst>
              <a:ext uri="{FF2B5EF4-FFF2-40B4-BE49-F238E27FC236}">
                <a16:creationId xmlns:a16="http://schemas.microsoft.com/office/drawing/2014/main" id="{3F76EE9B-7CFA-0389-A663-C49362DD437A}"/>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8F911F0-C296-023E-8F6A-6E1D850D15C8}"/>
              </a:ext>
            </a:extLst>
          </p:cNvPr>
          <p:cNvSpPr>
            <a:spLocks noGrp="1"/>
          </p:cNvSpPr>
          <p:nvPr>
            <p:ph type="sldNum" sz="quarter" idx="33"/>
          </p:nvPr>
        </p:nvSpPr>
        <p:spPr/>
        <p:txBody>
          <a:bodyPr/>
          <a:lstStyle>
            <a:lvl1pPr>
              <a:defRPr/>
            </a:lvl1pPr>
          </a:lstStyle>
          <a:p>
            <a:pPr>
              <a:defRPr/>
            </a:pPr>
            <a:fld id="{A5B3578B-5568-4DD4-BE65-63BB2690069E}" type="slidenum">
              <a:rPr lang="de-DE"/>
              <a:pPr>
                <a:defRPr/>
              </a:pPr>
              <a:t>‹Nr.›</a:t>
            </a:fld>
            <a:endParaRPr lang="de-DE" dirty="0"/>
          </a:p>
        </p:txBody>
      </p:sp>
    </p:spTree>
    <p:extLst>
      <p:ext uri="{BB962C8B-B14F-4D97-AF65-F5344CB8AC3E}">
        <p14:creationId xmlns:p14="http://schemas.microsoft.com/office/powerpoint/2010/main" val="2915313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ufzählun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lnSpc>
                <a:spcPct val="150000"/>
              </a:lnSpc>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a:p>
            <a:pPr lvl="0"/>
            <a:endParaRPr lang="de-DE" dirty="0"/>
          </a:p>
        </p:txBody>
      </p:sp>
    </p:spTree>
    <p:extLst>
      <p:ext uri="{BB962C8B-B14F-4D97-AF65-F5344CB8AC3E}">
        <p14:creationId xmlns:p14="http://schemas.microsoft.com/office/powerpoint/2010/main" val="426554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Aufzählung, Ebenen,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p>
            <a:r>
              <a:rPr lang="de-DE" dirty="0"/>
              <a:t>Mastertitelformat bearbeiten</a:t>
            </a:r>
          </a:p>
        </p:txBody>
      </p:sp>
      <p:sp>
        <p:nvSpPr>
          <p:cNvPr id="4" name="Textplatzhalter 3"/>
          <p:cNvSpPr>
            <a:spLocks noGrp="1"/>
          </p:cNvSpPr>
          <p:nvPr>
            <p:ph type="body" sz="quarter" idx="18"/>
          </p:nvPr>
        </p:nvSpPr>
        <p:spPr>
          <a:xfrm>
            <a:off x="682625" y="2700000"/>
            <a:ext cx="10799763" cy="3240000"/>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Tree>
    <p:extLst>
      <p:ext uri="{BB962C8B-B14F-4D97-AF65-F5344CB8AC3E}">
        <p14:creationId xmlns:p14="http://schemas.microsoft.com/office/powerpoint/2010/main" val="2847565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ext mit Aufzählung, Violett_mit Bild">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rgbClr val="61328A"/>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7668895"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
        <p:nvSpPr>
          <p:cNvPr id="7" name="Bildplatzhalter 20"/>
          <p:cNvSpPr>
            <a:spLocks noGrp="1"/>
          </p:cNvSpPr>
          <p:nvPr>
            <p:ph type="pic" sz="quarter" idx="34"/>
          </p:nvPr>
        </p:nvSpPr>
        <p:spPr>
          <a:xfrm>
            <a:off x="8528858" y="2700000"/>
            <a:ext cx="2953309" cy="3240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721567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 2-spaltig,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lvl1pPr>
          </a:lstStyle>
          <a:p>
            <a:r>
              <a:rPr lang="de-DE" dirty="0"/>
              <a:t>Mastertitelformat bearbeiten</a:t>
            </a:r>
          </a:p>
        </p:txBody>
      </p:sp>
      <p:sp>
        <p:nvSpPr>
          <p:cNvPr id="3" name="Textplatzhalter 2"/>
          <p:cNvSpPr>
            <a:spLocks noGrp="1"/>
          </p:cNvSpPr>
          <p:nvPr>
            <p:ph type="body" sz="quarter" idx="14"/>
          </p:nvPr>
        </p:nvSpPr>
        <p:spPr>
          <a:xfrm>
            <a:off x="683311"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51756" y="2712218"/>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endParaRPr lang="de-DE" dirty="0"/>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3239990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Bild Kreis mit Text, Violett">
    <p:spTree>
      <p:nvGrpSpPr>
        <p:cNvPr id="1" name=""/>
        <p:cNvGrpSpPr/>
        <p:nvPr/>
      </p:nvGrpSpPr>
      <p:grpSpPr>
        <a:xfrm>
          <a:off x="0" y="0"/>
          <a:ext cx="0" cy="0"/>
          <a:chOff x="0" y="0"/>
          <a:chExt cx="0" cy="0"/>
        </a:xfrm>
      </p:grpSpPr>
      <p:sp>
        <p:nvSpPr>
          <p:cNvPr id="7" name="Titel 6"/>
          <p:cNvSpPr>
            <a:spLocks noGrp="1"/>
          </p:cNvSpPr>
          <p:nvPr>
            <p:ph type="title"/>
          </p:nvPr>
        </p:nvSpPr>
        <p:spPr>
          <a:xfrm>
            <a:off x="6659999" y="2052000"/>
            <a:ext cx="4803364" cy="756000"/>
          </a:xfrm>
        </p:spPr>
        <p:txBody>
          <a:bodyPr/>
          <a:lstStyle/>
          <a:p>
            <a:r>
              <a:rPr lang="de-DE" dirty="0"/>
              <a:t>Mastertitelformat bearbeiten</a:t>
            </a:r>
          </a:p>
        </p:txBody>
      </p:sp>
      <p:sp>
        <p:nvSpPr>
          <p:cNvPr id="3" name="Textplatzhalter 2"/>
          <p:cNvSpPr>
            <a:spLocks noGrp="1"/>
          </p:cNvSpPr>
          <p:nvPr>
            <p:ph type="body" sz="quarter" idx="15"/>
          </p:nvPr>
        </p:nvSpPr>
        <p:spPr>
          <a:xfrm>
            <a:off x="6660000" y="3060000"/>
            <a:ext cx="4803364" cy="2880000"/>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432000" y="1980000"/>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6"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598314" y="6391017"/>
            <a:ext cx="8999537" cy="144462"/>
          </a:xfrm>
        </p:spPr>
        <p:txBody>
          <a:bodyPr/>
          <a:lstStyle>
            <a:lvl1pPr>
              <a:defRPr/>
            </a:lvl1pPr>
          </a:lstStyle>
          <a:p>
            <a:pPr>
              <a:defRPr/>
            </a:pPr>
            <a:r>
              <a:rPr lang="de-DE"/>
              <a:t>Künstliche Intelligenz</a:t>
            </a:r>
            <a:endParaRPr lang="de-DE" dirty="0"/>
          </a:p>
        </p:txBody>
      </p:sp>
      <p:sp>
        <p:nvSpPr>
          <p:cNvPr id="9"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23"/>
          </p:nvPr>
        </p:nvSpPr>
        <p:spPr>
          <a:xfrm>
            <a:off x="10825188" y="6391017"/>
            <a:ext cx="638175" cy="144462"/>
          </a:xfrm>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4007982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ilder Kreis mit Text, Violett">
    <p:spTree>
      <p:nvGrpSpPr>
        <p:cNvPr id="1" name=""/>
        <p:cNvGrpSpPr/>
        <p:nvPr/>
      </p:nvGrpSpPr>
      <p:grpSpPr>
        <a:xfrm>
          <a:off x="0" y="0"/>
          <a:ext cx="0" cy="0"/>
          <a:chOff x="0" y="0"/>
          <a:chExt cx="0" cy="0"/>
        </a:xfrm>
      </p:grpSpPr>
      <p:sp>
        <p:nvSpPr>
          <p:cNvPr id="7" name="Titel 6"/>
          <p:cNvSpPr>
            <a:spLocks noGrp="1"/>
          </p:cNvSpPr>
          <p:nvPr>
            <p:ph type="title"/>
          </p:nvPr>
        </p:nvSpPr>
        <p:spPr>
          <a:xfrm>
            <a:off x="4971244" y="4109318"/>
            <a:ext cx="3489015" cy="858163"/>
          </a:xfrm>
        </p:spPr>
        <p:txBody>
          <a:bodyPr/>
          <a:lstStyle/>
          <a:p>
            <a:r>
              <a:rPr lang="de-DE" dirty="0"/>
              <a:t>Mastertitelformat bearbeiten</a:t>
            </a:r>
          </a:p>
        </p:txBody>
      </p:sp>
      <p:sp>
        <p:nvSpPr>
          <p:cNvPr id="3" name="Textplatzhalter 2"/>
          <p:cNvSpPr>
            <a:spLocks noGrp="1"/>
          </p:cNvSpPr>
          <p:nvPr>
            <p:ph type="body" sz="quarter" idx="15"/>
          </p:nvPr>
        </p:nvSpPr>
        <p:spPr>
          <a:xfrm>
            <a:off x="4971244" y="5158443"/>
            <a:ext cx="4803364" cy="1028173"/>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646184" y="2424843"/>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a:xfrm>
            <a:off x="10989104" y="6454661"/>
            <a:ext cx="638175" cy="144462"/>
          </a:xfrm>
        </p:spPr>
        <p:txBody>
          <a:bodyPr/>
          <a:lstStyle>
            <a:lvl1pPr>
              <a:defRPr/>
            </a:lvl1pPr>
          </a:lstStyle>
          <a:p>
            <a:pPr>
              <a:defRPr/>
            </a:pPr>
            <a:fld id="{61FE1DF2-B170-47DC-8B6A-E09896EA39CB}" type="slidenum">
              <a:rPr lang="de-DE"/>
              <a:pPr>
                <a:defRPr/>
              </a:pPr>
              <a:t>‹Nr.›</a:t>
            </a:fld>
            <a:endParaRPr lang="de-DE" dirty="0"/>
          </a:p>
        </p:txBody>
      </p:sp>
      <p:sp>
        <p:nvSpPr>
          <p:cNvPr id="6" name="Bildplatzhalter 12"/>
          <p:cNvSpPr>
            <a:spLocks noGrp="1"/>
          </p:cNvSpPr>
          <p:nvPr>
            <p:ph type="pic" sz="quarter" idx="20"/>
          </p:nvPr>
        </p:nvSpPr>
        <p:spPr>
          <a:xfrm>
            <a:off x="7751866" y="-688800"/>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9"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598314" y="6454661"/>
            <a:ext cx="8999537" cy="144462"/>
          </a:xfrm>
        </p:spPr>
        <p:txBody>
          <a:bodyPr/>
          <a:lstStyle>
            <a:lvl1pPr>
              <a:defRPr/>
            </a:lvl1pPr>
          </a:lstStyle>
          <a:p>
            <a:pPr>
              <a:defRPr/>
            </a:pPr>
            <a:r>
              <a:rPr lang="de-DE"/>
              <a:t>Künstliche Intelligenz</a:t>
            </a:r>
            <a:endParaRPr lang="de-DE" dirty="0"/>
          </a:p>
        </p:txBody>
      </p:sp>
    </p:spTree>
    <p:extLst>
      <p:ext uri="{BB962C8B-B14F-4D97-AF65-F5344CB8AC3E}">
        <p14:creationId xmlns:p14="http://schemas.microsoft.com/office/powerpoint/2010/main" val="297141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ext mit Bild 1zu1,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Künstliche Intelligenz</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70308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Kapiteltrennfolie-Weiß mit V-Element, Rot">
    <p:spTree>
      <p:nvGrpSpPr>
        <p:cNvPr id="1" name=""/>
        <p:cNvGrpSpPr/>
        <p:nvPr/>
      </p:nvGrpSpPr>
      <p:grpSpPr>
        <a:xfrm>
          <a:off x="0" y="0"/>
          <a:ext cx="0" cy="0"/>
          <a:chOff x="0" y="0"/>
          <a:chExt cx="0" cy="0"/>
        </a:xfrm>
      </p:grpSpPr>
      <p:pic>
        <p:nvPicPr>
          <p:cNvPr id="2" name="Grafik 1" descr="&quot;&quot;">
            <a:extLst>
              <a:ext uri="{FF2B5EF4-FFF2-40B4-BE49-F238E27FC236}">
                <a16:creationId xmlns:a16="http://schemas.microsoft.com/office/drawing/2014/main" id="{0684CDE7-2B62-A61D-11C4-07F22325636C}"/>
              </a:ext>
            </a:extLst>
          </p:cNvPr>
          <p:cNvPicPr>
            <a:picLocks noChangeAspect="1"/>
          </p:cNvPicPr>
          <p:nvPr userDrawn="1"/>
        </p:nvPicPr>
        <p:blipFill>
          <a:blip r:embed="rId2"/>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301008" cy="2520000"/>
          </a:xfrm>
        </p:spPr>
        <p:txBody>
          <a:bodyPr anchor="ctr"/>
          <a:lstStyle>
            <a:lvl1pPr>
              <a:defRPr sz="6000"/>
            </a:lvl1pPr>
          </a:lstStyle>
          <a:p>
            <a:r>
              <a:rPr lang="de-DE" dirty="0"/>
              <a:t>Mastertitelformat bearbeiten</a:t>
            </a:r>
          </a:p>
        </p:txBody>
      </p:sp>
      <p:sp>
        <p:nvSpPr>
          <p:cNvPr id="3" name="Fußzeilenplatzhalter 4" descr="&quot;&quot;">
            <a:extLst>
              <a:ext uri="{FF2B5EF4-FFF2-40B4-BE49-F238E27FC236}">
                <a16:creationId xmlns:a16="http://schemas.microsoft.com/office/drawing/2014/main" id="{A13E0A39-5D4D-2231-807F-65770660D212}"/>
              </a:ext>
            </a:extLst>
          </p:cNvPr>
          <p:cNvSpPr>
            <a:spLocks noGrp="1"/>
          </p:cNvSpPr>
          <p:nvPr>
            <p:ph type="ftr" sz="quarter" idx="10"/>
          </p:nvPr>
        </p:nvSpPr>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A47AFF51-7B9D-4FCA-E593-BB92F9F05BA2}"/>
              </a:ext>
            </a:extLst>
          </p:cNvPr>
          <p:cNvSpPr>
            <a:spLocks noGrp="1"/>
          </p:cNvSpPr>
          <p:nvPr>
            <p:ph type="sldNum" sz="quarter" idx="11"/>
          </p:nvPr>
        </p:nvSpPr>
        <p:spPr/>
        <p:txBody>
          <a:bodyPr/>
          <a:lstStyle>
            <a:lvl1pPr>
              <a:defRPr/>
            </a:lvl1pPr>
          </a:lstStyle>
          <a:p>
            <a:pPr>
              <a:defRPr/>
            </a:pPr>
            <a:fld id="{D493D051-DEC9-4BD4-97FB-BB71921529C2}" type="slidenum">
              <a:rPr lang="de-DE"/>
              <a:pPr>
                <a:defRPr/>
              </a:pPr>
              <a:t>‹Nr.›</a:t>
            </a:fld>
            <a:endParaRPr lang="de-DE" dirty="0"/>
          </a:p>
        </p:txBody>
      </p:sp>
    </p:spTree>
    <p:extLst>
      <p:ext uri="{BB962C8B-B14F-4D97-AF65-F5344CB8AC3E}">
        <p14:creationId xmlns:p14="http://schemas.microsoft.com/office/powerpoint/2010/main" val="1867707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ext mit Bild 1zu1, Text gr_fet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Künstliche Intelligenz</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807115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ext-Bild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799" y="0"/>
            <a:ext cx="7734994"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892956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ext-Bild 1zu2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853632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ext-2 Bilder rechteckig,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682166" y="2759675"/>
            <a:ext cx="4178157" cy="3359465"/>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Künstliche Intelligenz</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
        <p:nvSpPr>
          <p:cNvPr id="6" name="Bildplatzhalter 20"/>
          <p:cNvSpPr>
            <a:spLocks noGrp="1"/>
          </p:cNvSpPr>
          <p:nvPr>
            <p:ph type="pic" sz="quarter" idx="18"/>
          </p:nvPr>
        </p:nvSpPr>
        <p:spPr>
          <a:xfrm>
            <a:off x="6244281" y="2759675"/>
            <a:ext cx="4173713" cy="3355892"/>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118897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ext-Diagramm, Violett">
    <p:spTree>
      <p:nvGrpSpPr>
        <p:cNvPr id="1" name=""/>
        <p:cNvGrpSpPr/>
        <p:nvPr/>
      </p:nvGrpSpPr>
      <p:grpSpPr>
        <a:xfrm>
          <a:off x="0" y="0"/>
          <a:ext cx="0" cy="0"/>
          <a:chOff x="0" y="0"/>
          <a:chExt cx="0" cy="0"/>
        </a:xfrm>
      </p:grpSpPr>
      <p:sp>
        <p:nvSpPr>
          <p:cNvPr id="6" name="Titel 5"/>
          <p:cNvSpPr>
            <a:spLocks noGrp="1"/>
          </p:cNvSpPr>
          <p:nvPr>
            <p:ph type="title"/>
          </p:nvPr>
        </p:nvSpPr>
        <p:spPr>
          <a:xfrm>
            <a:off x="682167" y="2052000"/>
            <a:ext cx="3600000" cy="1219520"/>
          </a:xfrm>
        </p:spPr>
        <p:txBody>
          <a:bodyPr/>
          <a:lstStyle>
            <a:lvl1pPr>
              <a:defRPr sz="3000"/>
            </a:lvl1pPr>
          </a:lstStyle>
          <a:p>
            <a:r>
              <a:rPr lang="de-DE" dirty="0"/>
              <a:t>Mastertitelformat bearbeiten</a:t>
            </a:r>
          </a:p>
        </p:txBody>
      </p:sp>
      <p:sp>
        <p:nvSpPr>
          <p:cNvPr id="3" name="Textplatzhalter 2"/>
          <p:cNvSpPr>
            <a:spLocks noGrp="1"/>
          </p:cNvSpPr>
          <p:nvPr>
            <p:ph type="body" sz="quarter" idx="15"/>
          </p:nvPr>
        </p:nvSpPr>
        <p:spPr>
          <a:xfrm>
            <a:off x="682808" y="3505200"/>
            <a:ext cx="3600000" cy="24348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7" name="Diagrammplatzhalter 6"/>
          <p:cNvSpPr>
            <a:spLocks noGrp="1"/>
          </p:cNvSpPr>
          <p:nvPr>
            <p:ph type="chart" sz="quarter" idx="19"/>
          </p:nvPr>
        </p:nvSpPr>
        <p:spPr>
          <a:xfrm>
            <a:off x="5007588" y="1440000"/>
            <a:ext cx="6455775" cy="4500000"/>
          </a:xfrm>
        </p:spPr>
        <p:txBody>
          <a:bodyPr rtlCol="0">
            <a:noAutofit/>
          </a:bodyPr>
          <a:lstStyle/>
          <a:p>
            <a:pPr lvl="0"/>
            <a:endParaRPr lang="de-DE" noProof="0"/>
          </a:p>
        </p:txBody>
      </p:sp>
      <p:sp>
        <p:nvSpPr>
          <p:cNvPr id="2" name="Textplatzhalter 5"/>
          <p:cNvSpPr>
            <a:spLocks noGrp="1"/>
          </p:cNvSpPr>
          <p:nvPr>
            <p:ph type="body" sz="quarter" idx="18"/>
          </p:nvPr>
        </p:nvSpPr>
        <p:spPr>
          <a:xfrm>
            <a:off x="5015753" y="6050124"/>
            <a:ext cx="6455775" cy="261938"/>
          </a:xfrm>
        </p:spPr>
        <p:txBody>
          <a:bodyPr/>
          <a:lstStyle>
            <a:lvl1pPr marL="0" indent="0">
              <a:buFontTx/>
              <a:buNone/>
              <a:defRPr sz="1000"/>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de-DE"/>
              <a:t>Mastertextformat bearbeiten</a:t>
            </a:r>
          </a:p>
        </p:txBody>
      </p:sp>
      <p:sp>
        <p:nvSpPr>
          <p:cNvPr id="4" name="Fußzeilenplatzhalter 3" descr="&quot;&quot;">
            <a:extLst>
              <a:ext uri="{FF2B5EF4-FFF2-40B4-BE49-F238E27FC236}">
                <a16:creationId xmlns:a16="http://schemas.microsoft.com/office/drawing/2014/main" id="{0D296000-0DDF-F6EE-B400-6E94B0A129B5}"/>
              </a:ext>
            </a:extLst>
          </p:cNvPr>
          <p:cNvSpPr>
            <a:spLocks noGrp="1"/>
          </p:cNvSpPr>
          <p:nvPr>
            <p:ph type="ftr" sz="quarter" idx="20"/>
          </p:nvPr>
        </p:nvSpPr>
        <p:spPr/>
        <p:txBody>
          <a:bodyPr/>
          <a:lstStyle>
            <a:lvl1pPr>
              <a:defRPr/>
            </a:lvl1pPr>
          </a:lstStyle>
          <a:p>
            <a:pPr>
              <a:defRPr/>
            </a:pPr>
            <a:r>
              <a:rPr lang="de-DE"/>
              <a:t>Künstliche Intelligenz</a:t>
            </a:r>
          </a:p>
        </p:txBody>
      </p:sp>
      <p:sp>
        <p:nvSpPr>
          <p:cNvPr id="5" name="Foliennummernplatzhalter 4" descr="&quot;&quot;">
            <a:extLst>
              <a:ext uri="{FF2B5EF4-FFF2-40B4-BE49-F238E27FC236}">
                <a16:creationId xmlns:a16="http://schemas.microsoft.com/office/drawing/2014/main" id="{3FE1D608-C69E-F6E1-14B1-A05BFD9E1A23}"/>
              </a:ext>
            </a:extLst>
          </p:cNvPr>
          <p:cNvSpPr>
            <a:spLocks noGrp="1"/>
          </p:cNvSpPr>
          <p:nvPr>
            <p:ph type="sldNum" sz="quarter" idx="21"/>
          </p:nvPr>
        </p:nvSpPr>
        <p:spPr/>
        <p:txBody>
          <a:bodyPr/>
          <a:lstStyle>
            <a:lvl1pPr>
              <a:defRPr/>
            </a:lvl1pPr>
          </a:lstStyle>
          <a:p>
            <a:pPr>
              <a:defRPr/>
            </a:pPr>
            <a:fld id="{6C455AA7-CDE8-460C-9294-F9D8072C1E78}" type="slidenum">
              <a:rPr lang="de-DE"/>
              <a:pPr>
                <a:defRPr/>
              </a:pPr>
              <a:t>‹Nr.›</a:t>
            </a:fld>
            <a:endParaRPr lang="de-DE" dirty="0"/>
          </a:p>
        </p:txBody>
      </p:sp>
    </p:spTree>
    <p:extLst>
      <p:ext uri="{BB962C8B-B14F-4D97-AF65-F5344CB8AC3E}">
        <p14:creationId xmlns:p14="http://schemas.microsoft.com/office/powerpoint/2010/main" val="4014989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Kontakt mit Signet, Aufzählung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3240000" cy="763712"/>
          </a:xfrm>
        </p:spPr>
        <p:txBody>
          <a:bodyPr/>
          <a:lstStyle>
            <a:lvl1pPr>
              <a:defRPr>
                <a:solidFill>
                  <a:srgbClr val="61328A"/>
                </a:solidFill>
              </a:defRPr>
            </a:lvl1pPr>
          </a:lstStyle>
          <a:p>
            <a:r>
              <a:rPr lang="de-DE" dirty="0"/>
              <a:t>Mastertitelformat bearbeiten</a:t>
            </a:r>
          </a:p>
        </p:txBody>
      </p:sp>
      <p:sp>
        <p:nvSpPr>
          <p:cNvPr id="11" name="Bildplatzhalter 10" descr="Alternativtext nicht vergessen oder Bild als dekorativ markieren"/>
          <p:cNvSpPr>
            <a:spLocks noGrp="1" noChangeAspect="1"/>
          </p:cNvSpPr>
          <p:nvPr>
            <p:ph type="pic" sz="quarter" idx="34" hasCustomPrompt="1"/>
          </p:nvPr>
        </p:nvSpPr>
        <p:spPr>
          <a:xfrm>
            <a:off x="684000" y="3060000"/>
            <a:ext cx="1080000" cy="1080000"/>
          </a:xfrm>
          <a:prstGeom prst="ellipse">
            <a:avLst/>
          </a:prstGeom>
          <a:solidFill>
            <a:schemeClr val="bg2"/>
          </a:solidFill>
        </p:spPr>
        <p:txBody>
          <a:bodyPr rtlCol="0">
            <a:noAutofit/>
          </a:bodyPr>
          <a:lstStyle>
            <a:lvl1pPr marL="0" indent="0" algn="ctr">
              <a:buNone/>
              <a:defRPr/>
            </a:lvl1pPr>
          </a:lstStyle>
          <a:p>
            <a:pPr lvl="0"/>
            <a:r>
              <a:rPr lang="de-DE" noProof="0" dirty="0"/>
              <a:t> </a:t>
            </a:r>
          </a:p>
        </p:txBody>
      </p:sp>
      <p:sp>
        <p:nvSpPr>
          <p:cNvPr id="27" name="Textplatzhalter 25"/>
          <p:cNvSpPr>
            <a:spLocks noGrp="1"/>
          </p:cNvSpPr>
          <p:nvPr>
            <p:ph type="body" sz="quarter" idx="26"/>
          </p:nvPr>
        </p:nvSpPr>
        <p:spPr>
          <a:xfrm>
            <a:off x="684000" y="4499999"/>
            <a:ext cx="3240000" cy="1740087"/>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10"/>
          <p:cNvSpPr>
            <a:spLocks noGrp="1" noChangeAspect="1"/>
          </p:cNvSpPr>
          <p:nvPr>
            <p:ph type="pic" sz="quarter" idx="36" hasCustomPrompt="1"/>
          </p:nvPr>
        </p:nvSpPr>
        <p:spPr>
          <a:xfrm>
            <a:off x="4320000" y="3060000"/>
            <a:ext cx="1080000" cy="1080000"/>
          </a:xfrm>
          <a:prstGeom prst="ellipse">
            <a:avLst/>
          </a:prstGeom>
          <a:solidFill>
            <a:schemeClr val="bg2"/>
          </a:solidFill>
        </p:spPr>
        <p:txBody>
          <a:bodyPr rtlCol="0">
            <a:noAutofit/>
          </a:bodyPr>
          <a:lstStyle>
            <a:lvl1pPr marL="0" indent="0" algn="ctr">
              <a:buFontTx/>
              <a:buNone/>
              <a:defRPr/>
            </a:lvl1pPr>
          </a:lstStyle>
          <a:p>
            <a:pPr lvl="0"/>
            <a:r>
              <a:rPr lang="de-DE" noProof="0" dirty="0"/>
              <a:t> </a:t>
            </a:r>
          </a:p>
        </p:txBody>
      </p:sp>
      <p:sp>
        <p:nvSpPr>
          <p:cNvPr id="2" name="Textplatzhalter 25"/>
          <p:cNvSpPr>
            <a:spLocks noGrp="1"/>
          </p:cNvSpPr>
          <p:nvPr>
            <p:ph type="body" sz="quarter" idx="30"/>
          </p:nvPr>
        </p:nvSpPr>
        <p:spPr>
          <a:xfrm>
            <a:off x="4320000" y="4500000"/>
            <a:ext cx="3240000" cy="1740086"/>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Bildplatzhalter 10"/>
          <p:cNvSpPr>
            <a:spLocks noGrp="1" noChangeAspect="1"/>
          </p:cNvSpPr>
          <p:nvPr>
            <p:ph type="pic" sz="quarter" idx="35" hasCustomPrompt="1"/>
          </p:nvPr>
        </p:nvSpPr>
        <p:spPr>
          <a:xfrm>
            <a:off x="7920000" y="3060000"/>
            <a:ext cx="1080000" cy="1080000"/>
          </a:xfrm>
          <a:prstGeom prst="ellipse">
            <a:avLst/>
          </a:prstGeom>
          <a:solidFill>
            <a:schemeClr val="bg2"/>
          </a:solidFill>
        </p:spPr>
        <p:txBody>
          <a:bodyPr rtlCol="0">
            <a:noAutofit/>
          </a:bodyPr>
          <a:lstStyle>
            <a:lvl1pPr marL="0" indent="0" algn="ctr">
              <a:buFont typeface="Arial" panose="020B0604020202020204" pitchFamily="34" charset="0"/>
              <a:buNone/>
              <a:defRPr/>
            </a:lvl1pPr>
          </a:lstStyle>
          <a:p>
            <a:pPr lvl="0"/>
            <a:r>
              <a:rPr lang="de-DE" noProof="0" dirty="0"/>
              <a:t> </a:t>
            </a:r>
          </a:p>
        </p:txBody>
      </p:sp>
      <p:sp>
        <p:nvSpPr>
          <p:cNvPr id="3" name="Textplatzhalter 25"/>
          <p:cNvSpPr>
            <a:spLocks noGrp="1"/>
          </p:cNvSpPr>
          <p:nvPr>
            <p:ph type="body" sz="quarter" idx="31"/>
          </p:nvPr>
        </p:nvSpPr>
        <p:spPr>
          <a:xfrm>
            <a:off x="7920000" y="4500000"/>
            <a:ext cx="3240000" cy="1740086"/>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descr="&quot;&quot;">
            <a:extLst>
              <a:ext uri="{FF2B5EF4-FFF2-40B4-BE49-F238E27FC236}">
                <a16:creationId xmlns:a16="http://schemas.microsoft.com/office/drawing/2014/main" id="{90E54561-619A-615E-C6E6-28394F4E302C}"/>
              </a:ext>
            </a:extLst>
          </p:cNvPr>
          <p:cNvSpPr>
            <a:spLocks noGrp="1"/>
          </p:cNvSpPr>
          <p:nvPr>
            <p:ph type="ftr" sz="quarter" idx="37"/>
          </p:nvPr>
        </p:nvSpPr>
        <p:spPr/>
        <p:txBody>
          <a:bodyPr/>
          <a:lstStyle>
            <a:lvl1pPr>
              <a:defRPr/>
            </a:lvl1pPr>
          </a:lstStyle>
          <a:p>
            <a:pPr>
              <a:defRPr/>
            </a:pPr>
            <a:r>
              <a:rPr lang="de-DE"/>
              <a:t>Künstliche Intelligenz</a:t>
            </a:r>
          </a:p>
        </p:txBody>
      </p:sp>
      <p:sp>
        <p:nvSpPr>
          <p:cNvPr id="5" name="Foliennummernplatzhalter 9" descr="&quot;&quot;">
            <a:extLst>
              <a:ext uri="{FF2B5EF4-FFF2-40B4-BE49-F238E27FC236}">
                <a16:creationId xmlns:a16="http://schemas.microsoft.com/office/drawing/2014/main" id="{9121973A-D265-CD23-8EB6-A04DF9D4B07F}"/>
              </a:ext>
            </a:extLst>
          </p:cNvPr>
          <p:cNvSpPr>
            <a:spLocks noGrp="1"/>
          </p:cNvSpPr>
          <p:nvPr>
            <p:ph type="sldNum" sz="quarter" idx="38"/>
          </p:nvPr>
        </p:nvSpPr>
        <p:spPr/>
        <p:txBody>
          <a:bodyPr/>
          <a:lstStyle>
            <a:lvl1pPr>
              <a:defRPr/>
            </a:lvl1pPr>
          </a:lstStyle>
          <a:p>
            <a:pPr>
              <a:defRPr/>
            </a:pPr>
            <a:fld id="{21F178CC-692F-425A-8124-A97DC1F2B1CA}" type="slidenum">
              <a:rPr lang="de-DE"/>
              <a:pPr>
                <a:defRPr/>
              </a:pPr>
              <a:t>‹Nr.›</a:t>
            </a:fld>
            <a:endParaRPr lang="de-DE" dirty="0"/>
          </a:p>
        </p:txBody>
      </p:sp>
      <p:sp>
        <p:nvSpPr>
          <p:cNvPr id="6" name="Bildplatzhalter 12">
            <a:extLst>
              <a:ext uri="{FF2B5EF4-FFF2-40B4-BE49-F238E27FC236}">
                <a16:creationId xmlns:a16="http://schemas.microsoft.com/office/drawing/2014/main" id="{2D57F7A9-2FFC-ACA3-C47F-223D5CB8D96D}"/>
              </a:ext>
            </a:extLst>
          </p:cNvPr>
          <p:cNvSpPr>
            <a:spLocks noGrp="1"/>
          </p:cNvSpPr>
          <p:nvPr>
            <p:ph type="pic" sz="quarter" idx="27"/>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Bild durch Klicken auf Symbol hinzufügen</a:t>
            </a:r>
          </a:p>
        </p:txBody>
      </p:sp>
    </p:spTree>
    <p:extLst>
      <p:ext uri="{BB962C8B-B14F-4D97-AF65-F5344CB8AC3E}">
        <p14:creationId xmlns:p14="http://schemas.microsoft.com/office/powerpoint/2010/main" val="3625289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Impressum mit Signet, Aufzählung, Violett">
    <p:spTree>
      <p:nvGrpSpPr>
        <p:cNvPr id="1" name=""/>
        <p:cNvGrpSpPr/>
        <p:nvPr/>
      </p:nvGrpSpPr>
      <p:grpSpPr>
        <a:xfrm>
          <a:off x="0" y="0"/>
          <a:ext cx="0" cy="0"/>
          <a:chOff x="0" y="0"/>
          <a:chExt cx="0" cy="0"/>
        </a:xfrm>
      </p:grpSpPr>
      <p:sp>
        <p:nvSpPr>
          <p:cNvPr id="8"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rgbClr val="61328A"/>
                </a:solidFill>
              </a:defRPr>
            </a:lvl1pPr>
          </a:lstStyle>
          <a:p>
            <a:endParaRPr lang="de-DE" dirty="0"/>
          </a:p>
        </p:txBody>
      </p:sp>
      <p:sp>
        <p:nvSpPr>
          <p:cNvPr id="10" name="Textplatzhalter 9"/>
          <p:cNvSpPr>
            <a:spLocks noGrp="1"/>
          </p:cNvSpPr>
          <p:nvPr>
            <p:ph type="body" sz="quarter" idx="19"/>
          </p:nvPr>
        </p:nvSpPr>
        <p:spPr>
          <a:xfrm>
            <a:off x="682312" y="4680000"/>
            <a:ext cx="2880000" cy="1246888"/>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vl3pPr>
              <a:lnSpc>
                <a:spcPct val="150000"/>
              </a:lnSpc>
              <a:spcAft>
                <a:spcPts val="0"/>
              </a:spcAft>
              <a:buClr>
                <a:srgbClr val="61328A"/>
              </a:buClr>
              <a:defRPr/>
            </a:lvl3pPr>
          </a:lstStyle>
          <a:p>
            <a:pPr lvl="0"/>
            <a:r>
              <a:rPr lang="de-DE" dirty="0"/>
              <a:t>Mastertextformat bearbeiten</a:t>
            </a:r>
          </a:p>
          <a:p>
            <a:pPr lvl="1"/>
            <a:r>
              <a:rPr lang="de-DE" dirty="0"/>
              <a:t>Zweite Ebene</a:t>
            </a:r>
          </a:p>
          <a:p>
            <a:pPr lvl="2"/>
            <a:r>
              <a:rPr lang="de-DE" dirty="0"/>
              <a:t>Dritte Ebene</a:t>
            </a:r>
          </a:p>
        </p:txBody>
      </p:sp>
      <p:sp>
        <p:nvSpPr>
          <p:cNvPr id="12" name="Textplatzhalter 9"/>
          <p:cNvSpPr>
            <a:spLocks noGrp="1"/>
          </p:cNvSpPr>
          <p:nvPr>
            <p:ph type="body" sz="quarter" idx="21"/>
          </p:nvPr>
        </p:nvSpPr>
        <p:spPr>
          <a:xfrm>
            <a:off x="3959999" y="4680000"/>
            <a:ext cx="7549689" cy="1246888"/>
          </a:xfrm>
          <a:prstGeom prst="rect">
            <a:avLst/>
          </a:prstGeom>
        </p:spPr>
        <p:txBody>
          <a:bodyPr numCol="2" spcCol="360000">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stStyle>
          <a:p>
            <a:pPr lvl="0"/>
            <a:r>
              <a:rPr lang="de-DE" dirty="0"/>
              <a:t>Mastertextformat bearbeiten</a:t>
            </a:r>
          </a:p>
          <a:p>
            <a:pPr lvl="1"/>
            <a:r>
              <a:rPr lang="de-DE" dirty="0"/>
              <a:t>Zweite Ebene</a:t>
            </a:r>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Tree>
    <p:extLst>
      <p:ext uri="{BB962C8B-B14F-4D97-AF65-F5344CB8AC3E}">
        <p14:creationId xmlns:p14="http://schemas.microsoft.com/office/powerpoint/2010/main" val="3556458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Nachweise mit Signet">
    <p:spTree>
      <p:nvGrpSpPr>
        <p:cNvPr id="1" name=""/>
        <p:cNvGrpSpPr/>
        <p:nvPr/>
      </p:nvGrpSpPr>
      <p:grpSpPr>
        <a:xfrm>
          <a:off x="0" y="0"/>
          <a:ext cx="0" cy="0"/>
          <a:chOff x="0" y="0"/>
          <a:chExt cx="0" cy="0"/>
        </a:xfrm>
      </p:grpSpPr>
      <p:sp>
        <p:nvSpPr>
          <p:cNvPr id="10" name="Textplatzhalter 9"/>
          <p:cNvSpPr>
            <a:spLocks noGrp="1"/>
          </p:cNvSpPr>
          <p:nvPr>
            <p:ph type="body" sz="quarter" idx="19" hasCustomPrompt="1"/>
          </p:nvPr>
        </p:nvSpPr>
        <p:spPr>
          <a:xfrm>
            <a:off x="684213" y="2831427"/>
            <a:ext cx="8700585" cy="1572519"/>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0"/>
            <a:endParaRPr lang="de-DE" dirty="0"/>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4213" y="2028306"/>
            <a:ext cx="1667417" cy="565266"/>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991118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QR-Code, Legefigur">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2314" y="3103418"/>
            <a:ext cx="2321351" cy="3017295"/>
          </a:xfrm>
          <a:solidFill>
            <a:schemeClr val="bg2"/>
          </a:solidFill>
        </p:spPr>
        <p:txBody>
          <a:bodyPr anchor="ctr"/>
          <a:lstStyle>
            <a:lvl1pPr marL="0" indent="0" algn="ctr">
              <a:buFontTx/>
              <a:buNone/>
              <a:defRPr sz="1200"/>
            </a:lvl1pPr>
          </a:lstStyle>
          <a:p>
            <a:r>
              <a:rPr lang="de-DE" dirty="0"/>
              <a:t>Hier Bildeinsetzen</a:t>
            </a:r>
            <a:endParaRPr lang="en-GB" dirty="0"/>
          </a:p>
        </p:txBody>
      </p:sp>
      <p:sp>
        <p:nvSpPr>
          <p:cNvPr id="9" name="Bildplatzhalter 5">
            <a:extLst>
              <a:ext uri="{FF2B5EF4-FFF2-40B4-BE49-F238E27FC236}">
                <a16:creationId xmlns:a16="http://schemas.microsoft.com/office/drawing/2014/main" id="{142145FA-7210-C94C-5F60-51F60B72252E}"/>
              </a:ext>
            </a:extLst>
          </p:cNvPr>
          <p:cNvSpPr>
            <a:spLocks noGrp="1"/>
          </p:cNvSpPr>
          <p:nvPr>
            <p:ph type="pic" sz="quarter" idx="30" hasCustomPrompt="1"/>
          </p:nvPr>
        </p:nvSpPr>
        <p:spPr>
          <a:xfrm>
            <a:off x="4473966" y="3103418"/>
            <a:ext cx="1603688" cy="1603688"/>
          </a:xfrm>
          <a:solidFill>
            <a:schemeClr val="bg2"/>
          </a:solidFill>
        </p:spPr>
        <p:txBody>
          <a:bodyPr anchor="ctr"/>
          <a:lstStyle>
            <a:lvl1pPr marL="0" indent="0" algn="ctr">
              <a:buFontTx/>
              <a:buNone/>
              <a:defRPr sz="1200"/>
            </a:lvl1pPr>
          </a:lstStyle>
          <a:p>
            <a:r>
              <a:rPr lang="de-DE" dirty="0"/>
              <a:t>Hier QR-Code einsetzen</a:t>
            </a:r>
            <a:endParaRPr lang="en-GB" dirty="0"/>
          </a:p>
        </p:txBody>
      </p:sp>
      <p:sp>
        <p:nvSpPr>
          <p:cNvPr id="11" name="Titelplatzhalter 15"/>
          <p:cNvSpPr>
            <a:spLocks noGrp="1"/>
          </p:cNvSpPr>
          <p:nvPr>
            <p:ph type="title"/>
          </p:nvPr>
        </p:nvSpPr>
        <p:spPr>
          <a:xfrm>
            <a:off x="682313" y="2052001"/>
            <a:ext cx="6821176" cy="862996"/>
          </a:xfrm>
          <a:prstGeom prst="rect">
            <a:avLst/>
          </a:prstGeom>
        </p:spPr>
        <p:txBody>
          <a:bodyPr rtlCol="0">
            <a:noAutofit/>
          </a:bodyPr>
          <a:lstStyle>
            <a:lvl1pPr>
              <a:lnSpc>
                <a:spcPts val="6200"/>
              </a:lnSpc>
              <a:spcAft>
                <a:spcPts val="5500"/>
              </a:spcAft>
              <a:defRPr sz="3000" baseline="0">
                <a:solidFill>
                  <a:schemeClr val="tx1"/>
                </a:solidFill>
              </a:defRPr>
            </a:lvl1pPr>
          </a:lstStyle>
          <a:p>
            <a:endParaRPr lang="de-DE" dirty="0"/>
          </a:p>
        </p:txBody>
      </p:sp>
      <p:sp>
        <p:nvSpPr>
          <p:cNvPr id="8" name="Bildplatzhalter 5">
            <a:extLst>
              <a:ext uri="{FF2B5EF4-FFF2-40B4-BE49-F238E27FC236}">
                <a16:creationId xmlns:a16="http://schemas.microsoft.com/office/drawing/2014/main" id="{0DF909A3-5717-EA72-FC8B-DDD6970980A5}"/>
              </a:ext>
            </a:extLst>
          </p:cNvPr>
          <p:cNvSpPr>
            <a:spLocks noGrp="1"/>
          </p:cNvSpPr>
          <p:nvPr>
            <p:ph type="pic" sz="quarter" idx="31" hasCustomPrompt="1"/>
          </p:nvPr>
        </p:nvSpPr>
        <p:spPr>
          <a:xfrm>
            <a:off x="7547956" y="3103418"/>
            <a:ext cx="3915382" cy="2534047"/>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19821069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mpressum_Signet, Violett">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11"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rgbClr val="61328A"/>
                </a:solidFill>
              </a:defRPr>
            </a:lvl1pPr>
          </a:lstStyle>
          <a:p>
            <a:endParaRPr lang="de-DE" dirty="0"/>
          </a:p>
        </p:txBody>
      </p:sp>
      <p:sp>
        <p:nvSpPr>
          <p:cNvPr id="8" name="Textplatzhalter 9"/>
          <p:cNvSpPr>
            <a:spLocks noGrp="1"/>
          </p:cNvSpPr>
          <p:nvPr>
            <p:ph type="body" sz="quarter" idx="19" hasCustomPrompt="1"/>
          </p:nvPr>
        </p:nvSpPr>
        <p:spPr>
          <a:xfrm>
            <a:off x="682313" y="4110681"/>
            <a:ext cx="4832663" cy="1050088"/>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vl3pPr>
              <a:lnSpc>
                <a:spcPct val="150000"/>
              </a:lnSpc>
              <a:spcAft>
                <a:spcPts val="0"/>
              </a:spcAft>
              <a:buClr>
                <a:srgbClr val="61328A"/>
              </a:buClr>
              <a:defRPr/>
            </a:lvl3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62051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Kapiteltrennfolie Rot mit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F1F0F999-DC5E-955F-60E1-81B2F4D26E0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86232541-D44A-5076-A394-1F2E45D37B8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22E4F2AB-8245-0996-E723-AD29C83E4B5C}"/>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250904" cy="2520000"/>
          </a:xfrm>
        </p:spPr>
        <p:txBody>
          <a:bodyPr anchor="ctr"/>
          <a:lstStyle>
            <a:lvl1pPr>
              <a:defRPr sz="6000" b="1">
                <a:solidFill>
                  <a:schemeClr val="bg1"/>
                </a:solidFill>
              </a:defRPr>
            </a:lvl1pPr>
          </a:lstStyle>
          <a:p>
            <a:r>
              <a:rPr lang="de-DE" dirty="0"/>
              <a:t>Mastertitelformat bearbeiten</a:t>
            </a:r>
          </a:p>
        </p:txBody>
      </p:sp>
      <p:sp>
        <p:nvSpPr>
          <p:cNvPr id="6" name="Fußzeilenplatzhalter 4" descr="&quot;&quot;">
            <a:extLst>
              <a:ext uri="{FF2B5EF4-FFF2-40B4-BE49-F238E27FC236}">
                <a16:creationId xmlns:a16="http://schemas.microsoft.com/office/drawing/2014/main" id="{C577EC5F-F29B-98EB-4C94-A94AFF3A3C9B}"/>
              </a:ext>
            </a:extLst>
          </p:cNvPr>
          <p:cNvSpPr>
            <a:spLocks noGrp="1"/>
          </p:cNvSpPr>
          <p:nvPr>
            <p:ph type="ftr" sz="quarter" idx="10"/>
          </p:nvPr>
        </p:nvSpPr>
        <p:spPr/>
        <p:txBody>
          <a:bodyPr/>
          <a:lstStyle>
            <a:lvl1pPr>
              <a:defRPr dirty="0">
                <a:solidFill>
                  <a:schemeClr val="bg1"/>
                </a:solidFill>
              </a:defRPr>
            </a:lvl1pPr>
          </a:lstStyle>
          <a:p>
            <a:pPr>
              <a:defRPr/>
            </a:pPr>
            <a:r>
              <a:rPr lang="de-DE"/>
              <a:t>Künstliche Intelligenz</a:t>
            </a:r>
          </a:p>
        </p:txBody>
      </p:sp>
      <p:sp>
        <p:nvSpPr>
          <p:cNvPr id="7" name="Foliennummernplatzhalter 5" descr="&quot;&quot;">
            <a:extLst>
              <a:ext uri="{FF2B5EF4-FFF2-40B4-BE49-F238E27FC236}">
                <a16:creationId xmlns:a16="http://schemas.microsoft.com/office/drawing/2014/main" id="{58B8FC8A-D778-0C10-7B2E-3C7131A0791F}"/>
              </a:ext>
            </a:extLst>
          </p:cNvPr>
          <p:cNvSpPr>
            <a:spLocks noGrp="1"/>
          </p:cNvSpPr>
          <p:nvPr>
            <p:ph type="sldNum" sz="quarter" idx="11"/>
          </p:nvPr>
        </p:nvSpPr>
        <p:spPr/>
        <p:txBody>
          <a:bodyPr/>
          <a:lstStyle>
            <a:lvl1pPr>
              <a:defRPr smtClean="0">
                <a:solidFill>
                  <a:schemeClr val="bg1"/>
                </a:solidFill>
              </a:defRPr>
            </a:lvl1pPr>
          </a:lstStyle>
          <a:p>
            <a:pPr>
              <a:defRPr/>
            </a:pPr>
            <a:fld id="{AC328D57-7D4E-41E9-AC3D-DD0D861DAC6C}" type="slidenum">
              <a:rPr lang="de-DE"/>
              <a:pPr>
                <a:defRPr/>
              </a:pPr>
              <a:t>‹Nr.›</a:t>
            </a:fld>
            <a:endParaRPr lang="de-DE" dirty="0"/>
          </a:p>
        </p:txBody>
      </p:sp>
    </p:spTree>
    <p:extLst>
      <p:ext uri="{BB962C8B-B14F-4D97-AF65-F5344CB8AC3E}">
        <p14:creationId xmlns:p14="http://schemas.microsoft.com/office/powerpoint/2010/main" val="322857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Dank, Verfasser, Förderlogo, Signet, Violett">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4235836B-6F1B-5BE5-8404-E8975B663ECD}"/>
              </a:ext>
            </a:extLst>
          </p:cNvPr>
          <p:cNvSpPr>
            <a:spLocks noGrp="1"/>
          </p:cNvSpPr>
          <p:nvPr>
            <p:ph type="pic" sz="quarter" idx="29" hasCustomPrompt="1"/>
          </p:nvPr>
        </p:nvSpPr>
        <p:spPr>
          <a:xfrm>
            <a:off x="9906000" y="4323200"/>
            <a:ext cx="1603688" cy="1603688"/>
          </a:xfrm>
          <a:solidFill>
            <a:schemeClr val="bg2"/>
          </a:solidFill>
        </p:spPr>
        <p:txBody>
          <a:bodyPr anchor="ctr"/>
          <a:lstStyle>
            <a:lvl1pPr marL="0" indent="0" algn="ctr">
              <a:buFontTx/>
              <a:buNone/>
              <a:defRPr sz="1200"/>
            </a:lvl1pPr>
          </a:lstStyle>
          <a:p>
            <a:r>
              <a:rPr lang="de-DE" dirty="0"/>
              <a:t>Hier Förderlogo einsetzen</a:t>
            </a:r>
            <a:endParaRPr lang="en-GB" dirty="0"/>
          </a:p>
        </p:txBody>
      </p:sp>
      <p:sp>
        <p:nvSpPr>
          <p:cNvPr id="3" name="Textplatzhalter 9"/>
          <p:cNvSpPr>
            <a:spLocks noGrp="1"/>
          </p:cNvSpPr>
          <p:nvPr>
            <p:ph type="body" sz="quarter" idx="19" hasCustomPrompt="1"/>
          </p:nvPr>
        </p:nvSpPr>
        <p:spPr>
          <a:xfrm>
            <a:off x="657597" y="4514334"/>
            <a:ext cx="4832663" cy="794715"/>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1">
                <a:solidFill>
                  <a:srgbClr val="61328A"/>
                </a:solidFill>
              </a:defRPr>
            </a:lvl1pPr>
            <a:lvl2pPr marL="0" indent="0">
              <a:spcAft>
                <a:spcPts val="0"/>
              </a:spcAft>
              <a:buNone/>
              <a:defRPr b="0" baseline="0"/>
            </a:lvl2pPr>
          </a:lstStyle>
          <a:p>
            <a:pPr lvl="0"/>
            <a:r>
              <a:rPr lang="de-DE" dirty="0"/>
              <a:t>Mastertextformat bearbeiten</a:t>
            </a:r>
          </a:p>
          <a:p>
            <a:pPr lvl="1"/>
            <a:r>
              <a:rPr lang="de-DE" dirty="0"/>
              <a:t>Zweite Zeile</a:t>
            </a:r>
          </a:p>
          <a:p>
            <a:pPr lvl="1"/>
            <a:r>
              <a:rPr lang="de-DE" dirty="0"/>
              <a:t>Dritte Zeile</a:t>
            </a:r>
          </a:p>
        </p:txBody>
      </p:sp>
      <p:sp>
        <p:nvSpPr>
          <p:cNvPr id="4"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6"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7"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684213" y="6364288"/>
            <a:ext cx="8999537" cy="144462"/>
          </a:xfrm>
        </p:spPr>
        <p:txBody>
          <a:bodyPr/>
          <a:lstStyle>
            <a:lvl1pPr>
              <a:defRPr/>
            </a:lvl1pPr>
          </a:lstStyle>
          <a:p>
            <a:pPr>
              <a:defRPr/>
            </a:pPr>
            <a:r>
              <a:rPr lang="de-DE"/>
              <a:t>Künstliche Intelligenz</a:t>
            </a:r>
          </a:p>
        </p:txBody>
      </p:sp>
      <p:sp>
        <p:nvSpPr>
          <p:cNvPr id="8"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a:xfrm>
            <a:off x="10825163" y="6364288"/>
            <a:ext cx="638175" cy="144462"/>
          </a:xfrm>
        </p:spPr>
        <p:txBody>
          <a:bodyPr/>
          <a:lstStyle>
            <a:lvl1pPr>
              <a:defRPr/>
            </a:lvl1pPr>
          </a:lstStyle>
          <a:p>
            <a:pPr>
              <a:defRPr/>
            </a:pPr>
            <a:fld id="{37193EB5-2FB1-4136-A25E-233A53750E21}" type="slidenum">
              <a:rPr lang="de-DE"/>
              <a:pPr>
                <a:defRPr/>
              </a:pPr>
              <a:t>‹Nr.›</a:t>
            </a:fld>
            <a:endParaRPr lang="de-DE" dirty="0"/>
          </a:p>
        </p:txBody>
      </p:sp>
    </p:spTree>
    <p:extLst>
      <p:ext uri="{BB962C8B-B14F-4D97-AF65-F5344CB8AC3E}">
        <p14:creationId xmlns:p14="http://schemas.microsoft.com/office/powerpoint/2010/main" val="1527766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chlussfolie">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9C89E406-2C4D-95AD-D60B-BE78093D69F0}"/>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4" name="Grafik 3" descr="&quot;&quot;">
            <a:extLst>
              <a:ext uri="{FF2B5EF4-FFF2-40B4-BE49-F238E27FC236}">
                <a16:creationId xmlns:a16="http://schemas.microsoft.com/office/drawing/2014/main" id="{74C37DFB-BCE7-4062-54BB-080BD9D031B1}"/>
              </a:ext>
            </a:extLst>
          </p:cNvPr>
          <p:cNvPicPr>
            <a:picLocks noChangeAspect="1"/>
          </p:cNvPicPr>
          <p:nvPr userDrawn="1"/>
        </p:nvPicPr>
        <p:blipFill>
          <a:blip r:embed="rId2"/>
          <a:stretch>
            <a:fillRect/>
          </a:stretch>
        </p:blipFill>
        <p:spPr>
          <a:xfrm>
            <a:off x="2860426" y="2680201"/>
            <a:ext cx="6471148" cy="1497599"/>
          </a:xfrm>
          <a:prstGeom prst="rect">
            <a:avLst/>
          </a:prstGeom>
        </p:spPr>
      </p:pic>
    </p:spTree>
    <p:extLst>
      <p:ext uri="{BB962C8B-B14F-4D97-AF65-F5344CB8AC3E}">
        <p14:creationId xmlns:p14="http://schemas.microsoft.com/office/powerpoint/2010/main" val="805989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Kapiteltrennfolie Weiß mit Bild, Ro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Künstliche Intelligenz</a:t>
            </a:r>
          </a:p>
        </p:txBody>
      </p:sp>
    </p:spTree>
    <p:extLst>
      <p:ext uri="{BB962C8B-B14F-4D97-AF65-F5344CB8AC3E}">
        <p14:creationId xmlns:p14="http://schemas.microsoft.com/office/powerpoint/2010/main" val="1126553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ext mit Aufzählung, Ebenen + H2,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351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286059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404" y="31777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10" name="Textplatzhalter 9"/>
          <p:cNvSpPr>
            <a:spLocks noGrp="1"/>
          </p:cNvSpPr>
          <p:nvPr>
            <p:ph type="body" sz="quarter" idx="21"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2909033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351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348075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799763" cy="2727244"/>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Textplatzhalter 9"/>
          <p:cNvSpPr>
            <a:spLocks noGrp="1"/>
          </p:cNvSpPr>
          <p:nvPr>
            <p:ph type="body" sz="quarter" idx="21" hasCustomPrompt="1"/>
          </p:nvPr>
        </p:nvSpPr>
        <p:spPr>
          <a:xfrm>
            <a:off x="682167" y="263399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935226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142538" cy="1147110"/>
          </a:xfrm>
        </p:spPr>
        <p:txBody>
          <a:bodyPr/>
          <a:lstStyle>
            <a:lvl1pPr marL="288000">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1854918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142538" cy="1147110"/>
          </a:xfrm>
        </p:spPr>
        <p:txBody>
          <a:bodyPr/>
          <a:lstStyle>
            <a:lvl1pPr marL="288000">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167" y="271830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804198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rgbClr val="61328A"/>
                </a:solidFill>
              </a:defRPr>
            </a:lvl1pPr>
          </a:lstStyle>
          <a:p>
            <a:r>
              <a:rPr lang="de-DE" dirty="0"/>
              <a:t>Mastertitelformat bearbeiten</a:t>
            </a:r>
          </a:p>
        </p:txBody>
      </p:sp>
      <p:sp>
        <p:nvSpPr>
          <p:cNvPr id="4" name="Textplatzhalter 3"/>
          <p:cNvSpPr>
            <a:spLocks noGrp="1"/>
          </p:cNvSpPr>
          <p:nvPr>
            <p:ph type="body" sz="quarter" idx="18" hasCustomPrompt="1"/>
          </p:nvPr>
        </p:nvSpPr>
        <p:spPr>
          <a:xfrm>
            <a:off x="682625" y="3212756"/>
            <a:ext cx="10142538" cy="114711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167" y="272265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644166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Kapiteltrennfolie Rot mit Text +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73C19936-3A98-4569-0F0B-F0C90F67E6B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23CC3A55-B045-86B2-2CAA-5A75BA8F4C6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94214249-2E90-9A31-005C-480B1AA517AB}"/>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00000" y="2160000"/>
            <a:ext cx="7920000" cy="1620000"/>
          </a:xfrm>
        </p:spPr>
        <p:txBody>
          <a:bodyPr anchor="ctr"/>
          <a:lstStyle>
            <a:lvl1pPr>
              <a:defRPr sz="6000">
                <a:solidFill>
                  <a:schemeClr val="bg1"/>
                </a:solidFill>
              </a:defRPr>
            </a:lvl1pPr>
          </a:lstStyle>
          <a:p>
            <a:r>
              <a:rPr lang="de-DE" dirty="0"/>
              <a:t>Mastertitelformat bearbeiten</a:t>
            </a:r>
          </a:p>
        </p:txBody>
      </p:sp>
      <p:sp>
        <p:nvSpPr>
          <p:cNvPr id="9" name="Textplatzhalter 8"/>
          <p:cNvSpPr>
            <a:spLocks noGrp="1"/>
          </p:cNvSpPr>
          <p:nvPr>
            <p:ph type="body" sz="quarter" idx="12"/>
          </p:nvPr>
        </p:nvSpPr>
        <p:spPr>
          <a:xfrm>
            <a:off x="2772000" y="3960000"/>
            <a:ext cx="7848000" cy="720000"/>
          </a:xfrm>
        </p:spPr>
        <p:txBody>
          <a:bodyPr/>
          <a:lstStyle>
            <a:lvl1pPr marL="0" indent="0">
              <a:buFontTx/>
              <a:buNone/>
              <a:defRPr sz="2500">
                <a:solidFill>
                  <a:schemeClr val="bg1"/>
                </a:solidFill>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lvl="0"/>
            <a:r>
              <a:rPr lang="de-DE"/>
              <a:t>Mastertextformat bearbeiten</a:t>
            </a:r>
          </a:p>
        </p:txBody>
      </p:sp>
      <p:sp>
        <p:nvSpPr>
          <p:cNvPr id="6" name="Fußzeilenplatzhalter 4">
            <a:extLst>
              <a:ext uri="{FF2B5EF4-FFF2-40B4-BE49-F238E27FC236}">
                <a16:creationId xmlns:a16="http://schemas.microsoft.com/office/drawing/2014/main" id="{FEE4695B-137F-8F78-19B8-4E25E0C3913F}"/>
              </a:ext>
            </a:extLst>
          </p:cNvPr>
          <p:cNvSpPr>
            <a:spLocks noGrp="1"/>
          </p:cNvSpPr>
          <p:nvPr>
            <p:ph type="ftr" sz="quarter" idx="13"/>
          </p:nvPr>
        </p:nvSpPr>
        <p:spPr/>
        <p:txBody>
          <a:bodyPr/>
          <a:lstStyle>
            <a:lvl1pPr>
              <a:defRPr>
                <a:solidFill>
                  <a:schemeClr val="bg1"/>
                </a:solidFill>
              </a:defRPr>
            </a:lvl1pPr>
          </a:lstStyle>
          <a:p>
            <a:pPr>
              <a:defRPr/>
            </a:pPr>
            <a:r>
              <a:rPr lang="de-DE"/>
              <a:t>Künstliche Intelligenz</a:t>
            </a:r>
            <a:endParaRPr lang="de-DE" dirty="0"/>
          </a:p>
        </p:txBody>
      </p:sp>
      <p:sp>
        <p:nvSpPr>
          <p:cNvPr id="7" name="Foliennummernplatzhalter 5">
            <a:extLst>
              <a:ext uri="{FF2B5EF4-FFF2-40B4-BE49-F238E27FC236}">
                <a16:creationId xmlns:a16="http://schemas.microsoft.com/office/drawing/2014/main" id="{AC8B719A-2A88-79A5-904C-5CC28BEECF1A}"/>
              </a:ext>
            </a:extLst>
          </p:cNvPr>
          <p:cNvSpPr>
            <a:spLocks noGrp="1"/>
          </p:cNvSpPr>
          <p:nvPr>
            <p:ph type="sldNum" sz="quarter" idx="14"/>
          </p:nvPr>
        </p:nvSpPr>
        <p:spPr/>
        <p:txBody>
          <a:bodyPr/>
          <a:lstStyle>
            <a:lvl1pPr>
              <a:defRPr smtClean="0">
                <a:solidFill>
                  <a:schemeClr val="bg1"/>
                </a:solidFill>
              </a:defRPr>
            </a:lvl1pPr>
          </a:lstStyle>
          <a:p>
            <a:pPr>
              <a:defRPr/>
            </a:pPr>
            <a:fld id="{BAC20764-E662-44D7-A7C9-2BA6BCE1B53E}" type="slidenum">
              <a:rPr lang="de-DE"/>
              <a:pPr>
                <a:defRPr/>
              </a:pPr>
              <a:t>‹Nr.›</a:t>
            </a:fld>
            <a:endParaRPr lang="de-DE" dirty="0"/>
          </a:p>
        </p:txBody>
      </p:sp>
    </p:spTree>
    <p:extLst>
      <p:ext uri="{BB962C8B-B14F-4D97-AF65-F5344CB8AC3E}">
        <p14:creationId xmlns:p14="http://schemas.microsoft.com/office/powerpoint/2010/main" val="1772692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und Bild,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26942"/>
            <a:ext cx="9001125" cy="2513058"/>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743796"/>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3711880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und Bild,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26942"/>
            <a:ext cx="9001125" cy="2513058"/>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17957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ext mit H2 und Aufzählung mit Ebenen und Bild rund,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9001125" cy="2727244"/>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Künstliche Intelligenz</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bg1"/>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636703"/>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9384988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ext 2-spaltig mit H2 und Bildern,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2"/>
          <p:cNvSpPr>
            <a:spLocks noGrp="1"/>
          </p:cNvSpPr>
          <p:nvPr>
            <p:ph type="body" sz="quarter" idx="19"/>
          </p:nvPr>
        </p:nvSpPr>
        <p:spPr>
          <a:xfrm>
            <a:off x="657827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1"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4396480" y="3204517"/>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2" name="Bildplatzhalter 12">
            <a:extLst>
              <a:ext uri="{FF2B5EF4-FFF2-40B4-BE49-F238E27FC236}">
                <a16:creationId xmlns:a16="http://schemas.microsoft.com/office/drawing/2014/main" id="{47335FEB-B2C4-F5ED-2ED5-9E652F721B7C}"/>
              </a:ext>
            </a:extLst>
          </p:cNvPr>
          <p:cNvSpPr>
            <a:spLocks noGrp="1"/>
          </p:cNvSpPr>
          <p:nvPr>
            <p:ph type="pic" sz="quarter" idx="20"/>
          </p:nvPr>
        </p:nvSpPr>
        <p:spPr>
          <a:xfrm>
            <a:off x="10328673" y="4365454"/>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3" name="Textplatzhalter 2"/>
          <p:cNvSpPr>
            <a:spLocks noGrp="1"/>
          </p:cNvSpPr>
          <p:nvPr>
            <p:ph type="body" sz="quarter" idx="21"/>
          </p:nvPr>
        </p:nvSpPr>
        <p:spPr>
          <a:xfrm>
            <a:off x="679964"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4" name="Textplatzhalter 9"/>
          <p:cNvSpPr>
            <a:spLocks noGrp="1"/>
          </p:cNvSpPr>
          <p:nvPr>
            <p:ph type="body" sz="quarter" idx="22"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
        <p:nvSpPr>
          <p:cNvPr id="15" name="Textplatzhalter 9"/>
          <p:cNvSpPr>
            <a:spLocks noGrp="1"/>
          </p:cNvSpPr>
          <p:nvPr>
            <p:ph type="body" sz="quarter" idx="23" hasCustomPrompt="1"/>
          </p:nvPr>
        </p:nvSpPr>
        <p:spPr>
          <a:xfrm>
            <a:off x="6578278"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1013469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ext 2-spaltig mit H2 und Bildern rund, Violett">
    <p:spTree>
      <p:nvGrpSpPr>
        <p:cNvPr id="1" name=""/>
        <p:cNvGrpSpPr/>
        <p:nvPr/>
      </p:nvGrpSpPr>
      <p:grpSpPr>
        <a:xfrm>
          <a:off x="0" y="0"/>
          <a:ext cx="0" cy="0"/>
          <a:chOff x="0" y="0"/>
          <a:chExt cx="0" cy="0"/>
        </a:xfrm>
      </p:grpSpPr>
      <p:sp>
        <p:nvSpPr>
          <p:cNvPr id="9" name="Titel 8"/>
          <p:cNvSpPr>
            <a:spLocks noGrp="1"/>
          </p:cNvSpPr>
          <p:nvPr>
            <p:ph type="title"/>
          </p:nvPr>
        </p:nvSpPr>
        <p:spPr>
          <a:xfrm>
            <a:off x="663338" y="2052001"/>
            <a:ext cx="10800000" cy="396000"/>
          </a:xfrm>
        </p:spPr>
        <p:txBody>
          <a:bodyPr/>
          <a:lstStyle>
            <a:lvl1pPr>
              <a:defRPr>
                <a:solidFill>
                  <a:srgbClr val="61328A"/>
                </a:solidFill>
              </a:defRPr>
            </a:lvl1pPr>
          </a:lstStyle>
          <a:p>
            <a:r>
              <a:rPr lang="de-DE" dirty="0"/>
              <a:t>Mastertitelformat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2"/>
          <p:cNvSpPr>
            <a:spLocks noGrp="1"/>
          </p:cNvSpPr>
          <p:nvPr>
            <p:ph type="body" sz="quarter" idx="19"/>
          </p:nvPr>
        </p:nvSpPr>
        <p:spPr>
          <a:xfrm>
            <a:off x="657827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1"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4396480" y="3204517"/>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2" name="Bildplatzhalter 12">
            <a:extLst>
              <a:ext uri="{FF2B5EF4-FFF2-40B4-BE49-F238E27FC236}">
                <a16:creationId xmlns:a16="http://schemas.microsoft.com/office/drawing/2014/main" id="{47335FEB-B2C4-F5ED-2ED5-9E652F721B7C}"/>
              </a:ext>
            </a:extLst>
          </p:cNvPr>
          <p:cNvSpPr>
            <a:spLocks noGrp="1"/>
          </p:cNvSpPr>
          <p:nvPr>
            <p:ph type="pic" sz="quarter" idx="20"/>
          </p:nvPr>
        </p:nvSpPr>
        <p:spPr>
          <a:xfrm>
            <a:off x="10328673" y="4365454"/>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3" name="Textplatzhalter 2"/>
          <p:cNvSpPr>
            <a:spLocks noGrp="1"/>
          </p:cNvSpPr>
          <p:nvPr>
            <p:ph type="body" sz="quarter" idx="21"/>
          </p:nvPr>
        </p:nvSpPr>
        <p:spPr>
          <a:xfrm>
            <a:off x="66333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4" name="Textplatzhalter 9"/>
          <p:cNvSpPr>
            <a:spLocks noGrp="1"/>
          </p:cNvSpPr>
          <p:nvPr>
            <p:ph type="body" sz="quarter" idx="22" hasCustomPrompt="1"/>
          </p:nvPr>
        </p:nvSpPr>
        <p:spPr>
          <a:xfrm>
            <a:off x="663338" y="2628259"/>
            <a:ext cx="5153025" cy="387350"/>
          </a:xfrm>
        </p:spPr>
        <p:txBody>
          <a:bodyPr/>
          <a:lstStyle>
            <a:lvl1pPr marL="0" indent="0">
              <a:buNone/>
              <a:defRPr sz="2000" b="1">
                <a:solidFill>
                  <a:srgbClr val="61328A"/>
                </a:solidFill>
              </a:defRPr>
            </a:lvl1pPr>
          </a:lstStyle>
          <a:p>
            <a:pPr lvl="0"/>
            <a:r>
              <a:rPr lang="de-DE" dirty="0"/>
              <a:t>Untertitel</a:t>
            </a:r>
          </a:p>
        </p:txBody>
      </p:sp>
      <p:sp>
        <p:nvSpPr>
          <p:cNvPr id="15" name="Textplatzhalter 9"/>
          <p:cNvSpPr>
            <a:spLocks noGrp="1"/>
          </p:cNvSpPr>
          <p:nvPr>
            <p:ph type="body" sz="quarter" idx="23" hasCustomPrompt="1"/>
          </p:nvPr>
        </p:nvSpPr>
        <p:spPr>
          <a:xfrm>
            <a:off x="6578278" y="262825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3058498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ext 2-spaltig mit H2,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Textplatzhalter 2"/>
          <p:cNvSpPr>
            <a:spLocks noGrp="1"/>
          </p:cNvSpPr>
          <p:nvPr>
            <p:ph type="body" sz="quarter" idx="14"/>
          </p:nvPr>
        </p:nvSpPr>
        <p:spPr>
          <a:xfrm>
            <a:off x="683311" y="3204518"/>
            <a:ext cx="4930411"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204518"/>
            <a:ext cx="4930411" cy="2735482"/>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2"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
        <p:nvSpPr>
          <p:cNvPr id="11" name="Textplatzhalter 9"/>
          <p:cNvSpPr>
            <a:spLocks noGrp="1"/>
          </p:cNvSpPr>
          <p:nvPr>
            <p:ph type="body" sz="quarter" idx="23" hasCustomPrompt="1"/>
          </p:nvPr>
        </p:nvSpPr>
        <p:spPr>
          <a:xfrm>
            <a:off x="6578278"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3516080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ext 2-spaltig mit H2, Rot,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Textplatzhalter 2"/>
          <p:cNvSpPr>
            <a:spLocks noGrp="1"/>
          </p:cNvSpPr>
          <p:nvPr>
            <p:ph type="body" sz="quarter" idx="14"/>
          </p:nvPr>
        </p:nvSpPr>
        <p:spPr>
          <a:xfrm>
            <a:off x="683311" y="3402227"/>
            <a:ext cx="4930411" cy="2537773"/>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402227"/>
            <a:ext cx="4930411" cy="2537773"/>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
        <p:nvSpPr>
          <p:cNvPr id="11" name="Textplatzhalter 9"/>
          <p:cNvSpPr>
            <a:spLocks noGrp="1"/>
          </p:cNvSpPr>
          <p:nvPr>
            <p:ph type="body" sz="quarter" idx="22" hasCustomPrompt="1"/>
          </p:nvPr>
        </p:nvSpPr>
        <p:spPr>
          <a:xfrm>
            <a:off x="6578278"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2122913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ext 2-spaltig mit H2,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Textplatzhalter 2"/>
          <p:cNvSpPr>
            <a:spLocks noGrp="1"/>
          </p:cNvSpPr>
          <p:nvPr>
            <p:ph type="body" sz="quarter" idx="14"/>
          </p:nvPr>
        </p:nvSpPr>
        <p:spPr>
          <a:xfrm>
            <a:off x="683311" y="3204518"/>
            <a:ext cx="4930411"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204518"/>
            <a:ext cx="4930411" cy="2735482"/>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Künstliche Intelligenz</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1" hasCustomPrompt="1"/>
          </p:nvPr>
        </p:nvSpPr>
        <p:spPr>
          <a:xfrm>
            <a:off x="682167" y="2632584"/>
            <a:ext cx="5153025" cy="387350"/>
          </a:xfrm>
        </p:spPr>
        <p:txBody>
          <a:bodyPr/>
          <a:lstStyle>
            <a:lvl1pPr marL="0" indent="0">
              <a:buNone/>
              <a:defRPr sz="2000" b="1">
                <a:solidFill>
                  <a:srgbClr val="61328A"/>
                </a:solidFill>
              </a:defRPr>
            </a:lvl1pPr>
          </a:lstStyle>
          <a:p>
            <a:pPr lvl="0"/>
            <a:r>
              <a:rPr lang="de-DE" dirty="0"/>
              <a:t>Untertitel</a:t>
            </a:r>
          </a:p>
        </p:txBody>
      </p:sp>
      <p:sp>
        <p:nvSpPr>
          <p:cNvPr id="11" name="Textplatzhalter 9"/>
          <p:cNvSpPr>
            <a:spLocks noGrp="1"/>
          </p:cNvSpPr>
          <p:nvPr>
            <p:ph type="body" sz="quarter" idx="22" hasCustomPrompt="1"/>
          </p:nvPr>
        </p:nvSpPr>
        <p:spPr>
          <a:xfrm>
            <a:off x="6578278" y="2632584"/>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22721538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großen Aufzählungspunkte">
    <p:spTree>
      <p:nvGrpSpPr>
        <p:cNvPr id="1" name=""/>
        <p:cNvGrpSpPr/>
        <p:nvPr/>
      </p:nvGrpSpPr>
      <p:grpSpPr>
        <a:xfrm>
          <a:off x="0" y="0"/>
          <a:ext cx="0" cy="0"/>
          <a:chOff x="0" y="0"/>
          <a:chExt cx="0" cy="0"/>
        </a:xfrm>
      </p:grpSpPr>
      <p:sp>
        <p:nvSpPr>
          <p:cNvPr id="6" name="Titel 5"/>
          <p:cNvSpPr>
            <a:spLocks noGrp="1"/>
          </p:cNvSpPr>
          <p:nvPr>
            <p:ph type="title"/>
          </p:nvPr>
        </p:nvSpPr>
        <p:spPr>
          <a:xfrm>
            <a:off x="684000" y="2052000"/>
            <a:ext cx="10800000" cy="540000"/>
          </a:xfrm>
        </p:spPr>
        <p:txBody>
          <a:bodyPr/>
          <a:lstStyle/>
          <a:p>
            <a:r>
              <a:rPr lang="de-DE" dirty="0"/>
              <a:t>Mastertitelformat bearbeiten</a:t>
            </a:r>
          </a:p>
        </p:txBody>
      </p:sp>
      <p:sp>
        <p:nvSpPr>
          <p:cNvPr id="5" name="Textplatzhalter 4"/>
          <p:cNvSpPr>
            <a:spLocks noGrp="1"/>
          </p:cNvSpPr>
          <p:nvPr>
            <p:ph type="body" sz="quarter" idx="12"/>
          </p:nvPr>
        </p:nvSpPr>
        <p:spPr>
          <a:xfrm>
            <a:off x="683999" y="2880000"/>
            <a:ext cx="10800000" cy="30600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ußzeilenplatzhalter 1" descr="&quot;&quot;">
            <a:extLst>
              <a:ext uri="{FF2B5EF4-FFF2-40B4-BE49-F238E27FC236}">
                <a16:creationId xmlns:a16="http://schemas.microsoft.com/office/drawing/2014/main" id="{65A5C271-3A24-06AD-BB01-E37C6CFADE6A}"/>
              </a:ext>
            </a:extLst>
          </p:cNvPr>
          <p:cNvSpPr>
            <a:spLocks noGrp="1"/>
          </p:cNvSpPr>
          <p:nvPr>
            <p:ph type="ftr" sz="quarter" idx="13"/>
          </p:nvPr>
        </p:nvSpPr>
        <p:spPr/>
        <p:txBody>
          <a:bodyPr/>
          <a:lstStyle>
            <a:lvl1pPr>
              <a:defRPr/>
            </a:lvl1pPr>
          </a:lstStyle>
          <a:p>
            <a:pPr>
              <a:defRPr/>
            </a:pPr>
            <a:r>
              <a:rPr lang="de-DE"/>
              <a:t>Künstliche Intelligenz</a:t>
            </a:r>
          </a:p>
        </p:txBody>
      </p:sp>
      <p:sp>
        <p:nvSpPr>
          <p:cNvPr id="3" name="Foliennummernplatzhalter 2" descr="&quot;&quot;">
            <a:extLst>
              <a:ext uri="{FF2B5EF4-FFF2-40B4-BE49-F238E27FC236}">
                <a16:creationId xmlns:a16="http://schemas.microsoft.com/office/drawing/2014/main" id="{D0605B11-8F81-6813-2107-B43622C1BE5E}"/>
              </a:ext>
            </a:extLst>
          </p:cNvPr>
          <p:cNvSpPr>
            <a:spLocks noGrp="1"/>
          </p:cNvSpPr>
          <p:nvPr>
            <p:ph type="sldNum" sz="quarter" idx="14"/>
          </p:nvPr>
        </p:nvSpPr>
        <p:spPr/>
        <p:txBody>
          <a:bodyPr/>
          <a:lstStyle>
            <a:lvl1pPr>
              <a:defRPr/>
            </a:lvl1pPr>
          </a:lstStyle>
          <a:p>
            <a:pPr>
              <a:defRPr/>
            </a:pPr>
            <a:fld id="{8CACD4FE-BE13-4EBE-B5D9-EE8670F072A5}" type="slidenum">
              <a:rPr lang="de-DE"/>
              <a:pPr>
                <a:defRPr/>
              </a:pPr>
              <a:t>‹Nr.›</a:t>
            </a:fld>
            <a:endParaRPr lang="de-DE" dirty="0"/>
          </a:p>
        </p:txBody>
      </p:sp>
    </p:spTree>
    <p:extLst>
      <p:ext uri="{BB962C8B-B14F-4D97-AF65-F5344CB8AC3E}">
        <p14:creationId xmlns:p14="http://schemas.microsoft.com/office/powerpoint/2010/main" val="3911662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Bild große Aufzählungspunkte">
    <p:spTree>
      <p:nvGrpSpPr>
        <p:cNvPr id="1" name=""/>
        <p:cNvGrpSpPr/>
        <p:nvPr/>
      </p:nvGrpSpPr>
      <p:grpSpPr>
        <a:xfrm>
          <a:off x="0" y="0"/>
          <a:ext cx="0" cy="0"/>
          <a:chOff x="0" y="0"/>
          <a:chExt cx="0" cy="0"/>
        </a:xfrm>
      </p:grpSpPr>
      <p:sp>
        <p:nvSpPr>
          <p:cNvPr id="2" name="Titel 1"/>
          <p:cNvSpPr>
            <a:spLocks noGrp="1"/>
          </p:cNvSpPr>
          <p:nvPr>
            <p:ph type="title"/>
          </p:nvPr>
        </p:nvSpPr>
        <p:spPr>
          <a:xfrm>
            <a:off x="684000" y="2052000"/>
            <a:ext cx="4680000" cy="972000"/>
          </a:xfrm>
        </p:spPr>
        <p:txBody>
          <a:bodyPr>
            <a:noAutofit/>
          </a:bodyPr>
          <a:lstStyle>
            <a:lvl1pPr>
              <a:defRPr sz="3000"/>
            </a:lvl1pPr>
          </a:lstStyle>
          <a:p>
            <a:r>
              <a:rPr lang="de-DE" dirty="0"/>
              <a:t>Mastertitelformat bearbeiten</a:t>
            </a:r>
          </a:p>
        </p:txBody>
      </p:sp>
      <p:sp>
        <p:nvSpPr>
          <p:cNvPr id="6" name="Textplatzhalter 5"/>
          <p:cNvSpPr>
            <a:spLocks noGrp="1"/>
          </p:cNvSpPr>
          <p:nvPr>
            <p:ph type="body" sz="quarter" idx="13"/>
          </p:nvPr>
        </p:nvSpPr>
        <p:spPr>
          <a:xfrm>
            <a:off x="684213" y="3239999"/>
            <a:ext cx="4679950" cy="27000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B6CC2E7-ED29-444D-F134-B70CD611A94A}"/>
              </a:ext>
            </a:extLst>
          </p:cNvPr>
          <p:cNvSpPr>
            <a:spLocks noGrp="1"/>
          </p:cNvSpPr>
          <p:nvPr>
            <p:ph type="ftr" sz="quarter" idx="14"/>
          </p:nvPr>
        </p:nvSpPr>
        <p:spPr/>
        <p:txBody>
          <a:bodyPr/>
          <a:lstStyle>
            <a:lvl1pPr>
              <a:defRPr/>
            </a:lvl1pPr>
          </a:lstStyle>
          <a:p>
            <a:pPr>
              <a:defRPr/>
            </a:pPr>
            <a:r>
              <a:rPr lang="de-DE"/>
              <a:t>Künstliche Intelligenz</a:t>
            </a:r>
          </a:p>
        </p:txBody>
      </p:sp>
      <p:sp>
        <p:nvSpPr>
          <p:cNvPr id="4" name="Foliennummernplatzhalter 3" descr="&quot;&quot;">
            <a:extLst>
              <a:ext uri="{FF2B5EF4-FFF2-40B4-BE49-F238E27FC236}">
                <a16:creationId xmlns:a16="http://schemas.microsoft.com/office/drawing/2014/main" id="{A5F6712C-0906-CCD0-046B-BA5327387EA0}"/>
              </a:ext>
            </a:extLst>
          </p:cNvPr>
          <p:cNvSpPr>
            <a:spLocks noGrp="1"/>
          </p:cNvSpPr>
          <p:nvPr>
            <p:ph type="sldNum" sz="quarter" idx="15"/>
          </p:nvPr>
        </p:nvSpPr>
        <p:spPr/>
        <p:txBody>
          <a:bodyPr/>
          <a:lstStyle>
            <a:lvl1pPr>
              <a:defRPr/>
            </a:lvl1pPr>
          </a:lstStyle>
          <a:p>
            <a:pPr>
              <a:defRPr/>
            </a:pPr>
            <a:fld id="{9C028A14-1AD2-431F-8D18-4BEB97F93D02}" type="slidenum">
              <a:rPr lang="de-DE"/>
              <a:pPr>
                <a:defRPr/>
              </a:pPr>
              <a:t>‹Nr.›</a:t>
            </a:fld>
            <a:endParaRPr lang="de-DE" dirty="0"/>
          </a:p>
        </p:txBody>
      </p:sp>
    </p:spTree>
    <p:extLst>
      <p:ext uri="{BB962C8B-B14F-4D97-AF65-F5344CB8AC3E}">
        <p14:creationId xmlns:p14="http://schemas.microsoft.com/office/powerpoint/2010/main" val="386654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Kapiteltrennfolie Rot mit Bild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72CA99-EA49-F223-77B2-29C7907480A0}"/>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F3520D5-1C4D-0B36-72E9-323B2DA896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2167" y="684000"/>
            <a:ext cx="2971324" cy="688181"/>
          </a:xfrm>
          <a:prstGeom prst="rect">
            <a:avLst/>
          </a:prstGeom>
        </p:spPr>
      </p:pic>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864000" y="1899444"/>
            <a:ext cx="3060000" cy="3059112"/>
          </a:xfrm>
          <a:prstGeom prst="ellipse">
            <a:avLst/>
          </a:prstGeom>
          <a:solidFill>
            <a:schemeClr val="accent6">
              <a:lumMod val="20000"/>
              <a:lumOff val="80000"/>
            </a:schemeClr>
          </a:solidFill>
        </p:spPr>
        <p:txBody>
          <a:bodyPr/>
          <a:lstStyle>
            <a:lvl1pPr marL="0" indent="0" algn="ctr">
              <a:buFontTx/>
              <a:buNone/>
              <a:defRPr/>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10" name="Titel 10">
            <a:extLst>
              <a:ext uri="{FF2B5EF4-FFF2-40B4-BE49-F238E27FC236}">
                <a16:creationId xmlns:a16="http://schemas.microsoft.com/office/drawing/2014/main" id="{043F4D98-DB46-2DB3-91BB-CFFC1ED53234}"/>
              </a:ext>
            </a:extLst>
          </p:cNvPr>
          <p:cNvSpPr>
            <a:spLocks noGrp="1"/>
          </p:cNvSpPr>
          <p:nvPr>
            <p:ph type="title"/>
          </p:nvPr>
        </p:nvSpPr>
        <p:spPr>
          <a:xfrm>
            <a:off x="4788000" y="1979999"/>
            <a:ext cx="6660000" cy="3059111"/>
          </a:xfrm>
        </p:spPr>
        <p:txBody>
          <a:bodyPr anchor="ctr" anchorCtr="0"/>
          <a:lstStyle>
            <a:lvl1pPr>
              <a:defRPr sz="4000">
                <a:solidFill>
                  <a:schemeClr val="bg1"/>
                </a:solidFill>
              </a:defRPr>
            </a:lvl1pPr>
          </a:lstStyle>
          <a:p>
            <a:r>
              <a:rPr lang="de-DE" dirty="0"/>
              <a:t>Mastertitelformat bearbeiten</a:t>
            </a:r>
          </a:p>
        </p:txBody>
      </p:sp>
      <p:sp>
        <p:nvSpPr>
          <p:cNvPr id="12" name="Textplatzhalter 8">
            <a:extLst>
              <a:ext uri="{FF2B5EF4-FFF2-40B4-BE49-F238E27FC236}">
                <a16:creationId xmlns:a16="http://schemas.microsoft.com/office/drawing/2014/main" id="{6BF04115-4028-EFED-FD56-8B3EBD3FE75F}"/>
              </a:ext>
            </a:extLst>
          </p:cNvPr>
          <p:cNvSpPr>
            <a:spLocks noGrp="1"/>
          </p:cNvSpPr>
          <p:nvPr>
            <p:ph type="body" sz="quarter" idx="12" hasCustomPrompt="1"/>
          </p:nvPr>
        </p:nvSpPr>
        <p:spPr>
          <a:xfrm>
            <a:off x="4788000" y="5220001"/>
            <a:ext cx="6660000" cy="552150"/>
          </a:xfrm>
        </p:spPr>
        <p:txBody>
          <a:bodyPr wrap="none" anchor="b" anchorCtr="0"/>
          <a:lstStyle>
            <a:lvl1pPr marL="0" indent="0">
              <a:lnSpc>
                <a:spcPct val="100000"/>
              </a:lnSpc>
              <a:buFontTx/>
              <a:buNone/>
              <a:defRPr sz="2000" b="1">
                <a:solidFill>
                  <a:schemeClr val="bg1"/>
                </a:solidFill>
                <a:latin typeface="+mn-lt"/>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de-DE" dirty="0"/>
              <a:t>Vorname Nachname, Position </a:t>
            </a:r>
          </a:p>
        </p:txBody>
      </p:sp>
      <p:sp>
        <p:nvSpPr>
          <p:cNvPr id="14" name="Fußzeilenplatzhalter 4">
            <a:extLst>
              <a:ext uri="{FF2B5EF4-FFF2-40B4-BE49-F238E27FC236}">
                <a16:creationId xmlns:a16="http://schemas.microsoft.com/office/drawing/2014/main" id="{1200AF5C-E765-EFC2-7EAE-5992B95CEF69}"/>
              </a:ext>
              <a:ext uri="{C183D7F6-B498-43B3-948B-1728B52AA6E4}">
                <adec:decorative xmlns:adec="http://schemas.microsoft.com/office/drawing/2017/decorative" val="1"/>
              </a:ext>
            </a:extLst>
          </p:cNvPr>
          <p:cNvSpPr>
            <a:spLocks noGrp="1"/>
          </p:cNvSpPr>
          <p:nvPr>
            <p:ph type="ftr" sz="quarter" idx="10"/>
          </p:nvPr>
        </p:nvSpPr>
        <p:spPr>
          <a:xfrm>
            <a:off x="684000" y="6364800"/>
            <a:ext cx="9000000" cy="144000"/>
          </a:xfrm>
        </p:spPr>
        <p:txBody>
          <a:bodyPr/>
          <a:lstStyle>
            <a:lvl1pPr>
              <a:defRPr>
                <a:solidFill>
                  <a:schemeClr val="bg1"/>
                </a:solidFill>
              </a:defRPr>
            </a:lvl1pPr>
          </a:lstStyle>
          <a:p>
            <a:r>
              <a:rPr lang="de-DE"/>
              <a:t>Künstliche Intelligenz</a:t>
            </a:r>
            <a:endParaRPr lang="de-DE" dirty="0"/>
          </a:p>
        </p:txBody>
      </p:sp>
      <p:sp>
        <p:nvSpPr>
          <p:cNvPr id="15" name="Foliennummernplatzhalter 5">
            <a:extLst>
              <a:ext uri="{FF2B5EF4-FFF2-40B4-BE49-F238E27FC236}">
                <a16:creationId xmlns:a16="http://schemas.microsoft.com/office/drawing/2014/main" id="{0E67AB33-B3FF-84B6-162A-6C99DA548458}"/>
              </a:ext>
              <a:ext uri="{C183D7F6-B498-43B3-948B-1728B52AA6E4}">
                <adec:decorative xmlns:adec="http://schemas.microsoft.com/office/drawing/2017/decorative" val="1"/>
              </a:ext>
            </a:extLst>
          </p:cNvPr>
          <p:cNvSpPr>
            <a:spLocks noGrp="1"/>
          </p:cNvSpPr>
          <p:nvPr>
            <p:ph type="sldNum" sz="quarter" idx="11"/>
          </p:nvPr>
        </p:nvSpPr>
        <p:spPr>
          <a:xfrm>
            <a:off x="10824754" y="6364799"/>
            <a:ext cx="638610" cy="144000"/>
          </a:xfrm>
        </p:spPr>
        <p:txBody>
          <a:bodyPr/>
          <a:lstStyle>
            <a:lvl1pPr>
              <a:defRPr>
                <a:solidFill>
                  <a:schemeClr val="bg1"/>
                </a:solidFill>
              </a:defRPr>
            </a:lvl1pPr>
          </a:lstStyle>
          <a:p>
            <a:fld id="{787E03C7-2EF3-4EAE-8D72-52E7B904C3C0}" type="slidenum">
              <a:rPr lang="de-DE" smtClean="0"/>
              <a:pPr/>
              <a:t>‹Nr.›</a:t>
            </a:fld>
            <a:endParaRPr lang="de-DE" dirty="0"/>
          </a:p>
        </p:txBody>
      </p:sp>
    </p:spTree>
    <p:extLst>
      <p:ext uri="{BB962C8B-B14F-4D97-AF65-F5344CB8AC3E}">
        <p14:creationId xmlns:p14="http://schemas.microsoft.com/office/powerpoint/2010/main" val="1202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Kapiteltrennfolie Weiß mit Bild, Ro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Künstliche Intelligenz</a:t>
            </a:r>
          </a:p>
        </p:txBody>
      </p:sp>
    </p:spTree>
    <p:extLst>
      <p:ext uri="{BB962C8B-B14F-4D97-AF65-F5344CB8AC3E}">
        <p14:creationId xmlns:p14="http://schemas.microsoft.com/office/powerpoint/2010/main" val="2488527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image" Target="../media/image2.pn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2.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4.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Titelplatzhalter 15">
            <a:extLst>
              <a:ext uri="{FF2B5EF4-FFF2-40B4-BE49-F238E27FC236}">
                <a16:creationId xmlns:a16="http://schemas.microsoft.com/office/drawing/2014/main" id="{0BC6D588-FEA4-4862-9329-0BCDBFC42FBF}"/>
              </a:ext>
            </a:extLst>
          </p:cNvPr>
          <p:cNvSpPr>
            <a:spLocks noGrp="1" noChangeArrowheads="1"/>
          </p:cNvSpPr>
          <p:nvPr>
            <p:ph type="title"/>
          </p:nvPr>
        </p:nvSpPr>
        <p:spPr bwMode="auto">
          <a:xfrm>
            <a:off x="684213" y="2052638"/>
            <a:ext cx="107997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1027" name="Textplatzhalter 9">
            <a:extLst>
              <a:ext uri="{FF2B5EF4-FFF2-40B4-BE49-F238E27FC236}">
                <a16:creationId xmlns:a16="http://schemas.microsoft.com/office/drawing/2014/main" id="{004E63D3-2983-B6B9-610F-560D78E407F6}"/>
              </a:ext>
            </a:extLst>
          </p:cNvPr>
          <p:cNvSpPr>
            <a:spLocks noGrp="1" noChangeArrowheads="1"/>
          </p:cNvSpPr>
          <p:nvPr>
            <p:ph type="body" idx="1"/>
          </p:nvPr>
        </p:nvSpPr>
        <p:spPr bwMode="auto">
          <a:xfrm>
            <a:off x="684213" y="3276600"/>
            <a:ext cx="107997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pic>
        <p:nvPicPr>
          <p:cNvPr id="3" name="Grafik 2" descr="&quot;&quot;">
            <a:extLst>
              <a:ext uri="{FF2B5EF4-FFF2-40B4-BE49-F238E27FC236}">
                <a16:creationId xmlns:a16="http://schemas.microsoft.com/office/drawing/2014/main" id="{6E04ACF3-65B7-8A3A-B2EB-969C632EADCD}"/>
              </a:ext>
            </a:extLst>
          </p:cNvPr>
          <p:cNvPicPr>
            <a:picLocks noChangeAspect="1"/>
          </p:cNvPicPr>
          <p:nvPr userDrawn="1"/>
        </p:nvPicPr>
        <p:blipFill>
          <a:blip r:embed="rId6"/>
          <a:stretch>
            <a:fillRect/>
          </a:stretch>
        </p:blipFill>
        <p:spPr>
          <a:xfrm>
            <a:off x="682625" y="684213"/>
            <a:ext cx="2970213" cy="687387"/>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36" r:id="rId2"/>
    <p:sldLayoutId id="2147483765" r:id="rId3"/>
    <p:sldLayoutId id="2147483889" r:id="rId4"/>
  </p:sldLayoutIdLst>
  <p:hf hdr="0" dt="0"/>
  <p:txStyles>
    <p:titleStyle>
      <a:lvl1pPr algn="l" rtl="0" eaLnBrk="1" fontAlgn="base" hangingPunct="1">
        <a:lnSpc>
          <a:spcPct val="90000"/>
        </a:lnSpc>
        <a:spcBef>
          <a:spcPct val="0"/>
        </a:spcBef>
        <a:spcAft>
          <a:spcPct val="0"/>
        </a:spcAft>
        <a:defRPr sz="40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000" b="1">
          <a:solidFill>
            <a:schemeClr val="bg1"/>
          </a:solidFill>
          <a:latin typeface="Aptos Bold" pitchFamily="34" charset="0"/>
        </a:defRPr>
      </a:lvl2pPr>
      <a:lvl3pPr algn="l" rtl="0" eaLnBrk="1" fontAlgn="base" hangingPunct="1">
        <a:lnSpc>
          <a:spcPct val="90000"/>
        </a:lnSpc>
        <a:spcBef>
          <a:spcPct val="0"/>
        </a:spcBef>
        <a:spcAft>
          <a:spcPct val="0"/>
        </a:spcAft>
        <a:defRPr sz="4000" b="1">
          <a:solidFill>
            <a:schemeClr val="bg1"/>
          </a:solidFill>
          <a:latin typeface="Aptos Bold" pitchFamily="34" charset="0"/>
        </a:defRPr>
      </a:lvl3pPr>
      <a:lvl4pPr algn="l" rtl="0" eaLnBrk="1" fontAlgn="base" hangingPunct="1">
        <a:lnSpc>
          <a:spcPct val="90000"/>
        </a:lnSpc>
        <a:spcBef>
          <a:spcPct val="0"/>
        </a:spcBef>
        <a:spcAft>
          <a:spcPct val="0"/>
        </a:spcAft>
        <a:defRPr sz="4000" b="1">
          <a:solidFill>
            <a:schemeClr val="bg1"/>
          </a:solidFill>
          <a:latin typeface="Aptos Bold" pitchFamily="34" charset="0"/>
        </a:defRPr>
      </a:lvl4pPr>
      <a:lvl5pPr algn="l" rtl="0" eaLnBrk="1" fontAlgn="base" hangingPunct="1">
        <a:lnSpc>
          <a:spcPct val="90000"/>
        </a:lnSpc>
        <a:spcBef>
          <a:spcPct val="0"/>
        </a:spcBef>
        <a:spcAft>
          <a:spcPct val="0"/>
        </a:spcAft>
        <a:defRPr sz="4000" b="1">
          <a:solidFill>
            <a:schemeClr val="bg1"/>
          </a:solidFill>
          <a:latin typeface="Aptos Bold" pitchFamily="34" charset="0"/>
        </a:defRPr>
      </a:lvl5pPr>
      <a:lvl6pPr marL="457200" algn="l" rtl="0" eaLnBrk="1" fontAlgn="base" hangingPunct="1">
        <a:lnSpc>
          <a:spcPct val="90000"/>
        </a:lnSpc>
        <a:spcBef>
          <a:spcPct val="0"/>
        </a:spcBef>
        <a:spcAft>
          <a:spcPct val="0"/>
        </a:spcAft>
        <a:defRPr sz="4000" b="1">
          <a:solidFill>
            <a:schemeClr val="bg1"/>
          </a:solidFill>
          <a:latin typeface="Aptos Bold" pitchFamily="34" charset="0"/>
        </a:defRPr>
      </a:lvl6pPr>
      <a:lvl7pPr marL="914400" algn="l" rtl="0" eaLnBrk="1" fontAlgn="base" hangingPunct="1">
        <a:lnSpc>
          <a:spcPct val="90000"/>
        </a:lnSpc>
        <a:spcBef>
          <a:spcPct val="0"/>
        </a:spcBef>
        <a:spcAft>
          <a:spcPct val="0"/>
        </a:spcAft>
        <a:defRPr sz="4000" b="1">
          <a:solidFill>
            <a:schemeClr val="bg1"/>
          </a:solidFill>
          <a:latin typeface="Aptos Bold" pitchFamily="34" charset="0"/>
        </a:defRPr>
      </a:lvl7pPr>
      <a:lvl8pPr marL="1371600" algn="l" rtl="0" eaLnBrk="1" fontAlgn="base" hangingPunct="1">
        <a:lnSpc>
          <a:spcPct val="90000"/>
        </a:lnSpc>
        <a:spcBef>
          <a:spcPct val="0"/>
        </a:spcBef>
        <a:spcAft>
          <a:spcPct val="0"/>
        </a:spcAft>
        <a:defRPr sz="4000" b="1">
          <a:solidFill>
            <a:schemeClr val="bg1"/>
          </a:solidFill>
          <a:latin typeface="Aptos Bold" pitchFamily="34" charset="0"/>
        </a:defRPr>
      </a:lvl8pPr>
      <a:lvl9pPr marL="1828800" algn="l" rtl="0" eaLnBrk="1" fontAlgn="base" hangingPunct="1">
        <a:lnSpc>
          <a:spcPct val="90000"/>
        </a:lnSpc>
        <a:spcBef>
          <a:spcPct val="0"/>
        </a:spcBef>
        <a:spcAft>
          <a:spcPct val="0"/>
        </a:spcAft>
        <a:defRPr sz="4000" b="1">
          <a:solidFill>
            <a:schemeClr val="bg1"/>
          </a:solidFill>
          <a:latin typeface="Aptos Bold" pitchFamily="34" charset="0"/>
        </a:defRPr>
      </a:lvl9pPr>
    </p:titleStyle>
    <p:bodyStyle>
      <a:lvl1pPr marL="288000" indent="-288000" algn="l" rtl="0" eaLnBrk="1" fontAlgn="base" hangingPunct="1">
        <a:lnSpc>
          <a:spcPct val="150000"/>
        </a:lnSpc>
        <a:spcBef>
          <a:spcPts val="1000"/>
        </a:spcBef>
        <a:spcAft>
          <a:spcPct val="0"/>
        </a:spcAft>
        <a:buFont typeface="Arial" panose="020B0604020202020204" pitchFamily="34" charset="0"/>
        <a:buChar char="•"/>
        <a:defRPr sz="1500" kern="1200">
          <a:solidFill>
            <a:schemeClr val="bg1"/>
          </a:solidFill>
          <a:latin typeface="+mn-lt"/>
          <a:ea typeface="+mn-ea"/>
          <a:cs typeface="+mn-cs"/>
        </a:defRPr>
      </a:lvl1pPr>
      <a:lvl2pPr marL="576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2pPr>
      <a:lvl3pPr marL="864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3pPr>
      <a:lvl4pPr marL="1152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4pPr>
      <a:lvl5pPr marL="1440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33"/>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Künstliche Intelligenz</a:t>
            </a:r>
            <a:endParaRPr lang="de-DE" dirty="0"/>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37" r:id="rId5"/>
    <p:sldLayoutId id="2147483747" r:id="rId6"/>
    <p:sldLayoutId id="2147483748" r:id="rId7"/>
    <p:sldLayoutId id="2147483749" r:id="rId8"/>
    <p:sldLayoutId id="2147483848" r:id="rId9"/>
    <p:sldLayoutId id="2147483738" r:id="rId10"/>
    <p:sldLayoutId id="2147483750" r:id="rId11"/>
    <p:sldLayoutId id="2147483751" r:id="rId12"/>
    <p:sldLayoutId id="2147483779" r:id="rId13"/>
    <p:sldLayoutId id="2147483752" r:id="rId14"/>
    <p:sldLayoutId id="2147483878" r:id="rId15"/>
    <p:sldLayoutId id="2147483753" r:id="rId16"/>
    <p:sldLayoutId id="2147483771" r:id="rId17"/>
    <p:sldLayoutId id="2147483778" r:id="rId18"/>
    <p:sldLayoutId id="2147483754" r:id="rId19"/>
    <p:sldLayoutId id="2147483755" r:id="rId20"/>
    <p:sldLayoutId id="2147483756" r:id="rId21"/>
    <p:sldLayoutId id="2147483788" r:id="rId22"/>
    <p:sldLayoutId id="2147483764" r:id="rId23"/>
    <p:sldLayoutId id="2147483789" r:id="rId24"/>
    <p:sldLayoutId id="2147483761" r:id="rId25"/>
    <p:sldLayoutId id="2147483760" r:id="rId26"/>
    <p:sldLayoutId id="2147483882" r:id="rId27"/>
    <p:sldLayoutId id="2147483892" r:id="rId28"/>
    <p:sldLayoutId id="2147483894" r:id="rId29"/>
    <p:sldLayoutId id="2147483899" r:id="rId30"/>
    <p:sldLayoutId id="2147483900" r:id="rId31"/>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30"/>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Künstliche Intelligenz</a:t>
            </a:r>
          </a:p>
        </p:txBody>
      </p:sp>
    </p:spTree>
    <p:extLst>
      <p:ext uri="{BB962C8B-B14F-4D97-AF65-F5344CB8AC3E}">
        <p14:creationId xmlns:p14="http://schemas.microsoft.com/office/powerpoint/2010/main" val="217157385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40" r:id="rId8"/>
    <p:sldLayoutId id="2147483801" r:id="rId9"/>
    <p:sldLayoutId id="2147483876" r:id="rId10"/>
    <p:sldLayoutId id="2147483811" r:id="rId11"/>
    <p:sldLayoutId id="2147483817" r:id="rId12"/>
    <p:sldLayoutId id="2147483819" r:id="rId13"/>
    <p:sldLayoutId id="2147483821" r:id="rId14"/>
    <p:sldLayoutId id="2147483877" r:id="rId15"/>
    <p:sldLayoutId id="2147483823" r:id="rId16"/>
    <p:sldLayoutId id="2147483825" r:id="rId17"/>
    <p:sldLayoutId id="2147483827" r:id="rId18"/>
    <p:sldLayoutId id="2147483829" r:id="rId19"/>
    <p:sldLayoutId id="2147483841" r:id="rId20"/>
    <p:sldLayoutId id="2147483842" r:id="rId21"/>
    <p:sldLayoutId id="2147483843" r:id="rId22"/>
    <p:sldLayoutId id="2147483844" r:id="rId23"/>
    <p:sldLayoutId id="2147483845" r:id="rId24"/>
    <p:sldLayoutId id="2147483846" r:id="rId25"/>
    <p:sldLayoutId id="2147483847" r:id="rId26"/>
    <p:sldLayoutId id="2147483881" r:id="rId27"/>
    <p:sldLayoutId id="2147483898" r:id="rId28"/>
  </p:sldLayoutIdLst>
  <p:hf hdr="0" dt="0"/>
  <p:txStyles>
    <p:titleStyle>
      <a:lvl1pPr algn="l" rtl="0" fontAlgn="base">
        <a:lnSpc>
          <a:spcPct val="90000"/>
        </a:lnSpc>
        <a:spcBef>
          <a:spcPct val="0"/>
        </a:spcBef>
        <a:spcAft>
          <a:spcPct val="0"/>
        </a:spcAft>
        <a:defRPr sz="3000" b="1" kern="1200">
          <a:solidFill>
            <a:srgbClr val="61328A"/>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16"/>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Künstliche Intelligenz</a:t>
            </a:r>
          </a:p>
        </p:txBody>
      </p:sp>
    </p:spTree>
    <p:extLst>
      <p:ext uri="{BB962C8B-B14F-4D97-AF65-F5344CB8AC3E}">
        <p14:creationId xmlns:p14="http://schemas.microsoft.com/office/powerpoint/2010/main" val="49407905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8" r:id="rId3"/>
    <p:sldLayoutId id="2147483862" r:id="rId4"/>
    <p:sldLayoutId id="2147483863" r:id="rId5"/>
    <p:sldLayoutId id="2147483870" r:id="rId6"/>
    <p:sldLayoutId id="2147483864" r:id="rId7"/>
    <p:sldLayoutId id="2147483874" r:id="rId8"/>
    <p:sldLayoutId id="2147483871" r:id="rId9"/>
    <p:sldLayoutId id="2147483866" r:id="rId10"/>
    <p:sldLayoutId id="2147483873" r:id="rId11"/>
    <p:sldLayoutId id="2147483875" r:id="rId12"/>
    <p:sldLayoutId id="2147483867" r:id="rId13"/>
    <p:sldLayoutId id="2147483872" r:id="rId14"/>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fik 5" descr="Logo Verbraucherzentrale">
            <a:extLst>
              <a:ext uri="{FF2B5EF4-FFF2-40B4-BE49-F238E27FC236}">
                <a16:creationId xmlns:a16="http://schemas.microsoft.com/office/drawing/2014/main" id="{77A3E8E8-E09D-0BE9-F767-86063EE9515C}"/>
              </a:ext>
            </a:extLst>
          </p:cNvPr>
          <p:cNvPicPr>
            <a:picLocks noChangeAspect="1"/>
          </p:cNvPicPr>
          <p:nvPr userDrawn="1"/>
        </p:nvPicPr>
        <p:blipFill>
          <a:blip r:embed="rId4"/>
          <a:stretch>
            <a:fillRect/>
          </a:stretch>
        </p:blipFill>
        <p:spPr>
          <a:xfrm>
            <a:off x="684213" y="684213"/>
            <a:ext cx="2971800" cy="687387"/>
          </a:xfrm>
          <a:prstGeom prst="rect">
            <a:avLst/>
          </a:prstGeom>
        </p:spPr>
      </p:pic>
      <p:sp>
        <p:nvSpPr>
          <p:cNvPr id="3075" name="Titelplatzhalter 15">
            <a:extLst>
              <a:ext uri="{FF2B5EF4-FFF2-40B4-BE49-F238E27FC236}">
                <a16:creationId xmlns:a16="http://schemas.microsoft.com/office/drawing/2014/main" id="{F469751E-FD69-7550-85E2-961D57E0BE66}"/>
              </a:ext>
            </a:extLst>
          </p:cNvPr>
          <p:cNvSpPr>
            <a:spLocks noGrp="1" noChangeArrowheads="1"/>
          </p:cNvSpPr>
          <p:nvPr>
            <p:ph type="title"/>
          </p:nvPr>
        </p:nvSpPr>
        <p:spPr bwMode="auto">
          <a:xfrm>
            <a:off x="681038" y="2052638"/>
            <a:ext cx="107997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3076" name="Textplatzhalter 18">
            <a:extLst>
              <a:ext uri="{FF2B5EF4-FFF2-40B4-BE49-F238E27FC236}">
                <a16:creationId xmlns:a16="http://schemas.microsoft.com/office/drawing/2014/main" id="{745083A9-D507-292D-9025-F740E6994566}"/>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3" name="Foliennummernplatzhalter 2" descr="&quot;&quot;">
            <a:extLst>
              <a:ext uri="{FF2B5EF4-FFF2-40B4-BE49-F238E27FC236}">
                <a16:creationId xmlns:a16="http://schemas.microsoft.com/office/drawing/2014/main" id="{B4FD5D1D-0323-5700-AB5A-6AF0AD98DE4A}"/>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7DEC9A61-0997-4B25-BE61-B6770D1F3127}"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F559CBAD-6AA0-1616-3E76-CE95BCAE6675}"/>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Künstliche Intelligenz</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7338" indent="-287338"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1pPr>
      <a:lvl2pPr marL="576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2pPr>
      <a:lvl3pPr marL="864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3pPr>
      <a:lvl4pPr marL="1152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4pPr>
      <a:lvl5pPr marL="1440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Fb2eKJAvhA"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20https:/www.youtube.com/watch?v=hFb2eKJAvhA"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hyperlink" Target="https://youtu.be/Ob41kq5RhW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www.verbraucherbildung.de/verbraucherchecker/checkerspace"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www.tagesschau.de/ausland/uswahl/fake-news-ki-us-wahlkampf-100.html"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https://www.tagesschau.de/ausland/uswahl/fake-news-ki-us-wahlkampf-100.html" TargetMode="Externa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hyperlink" Target="http://www.verbraucherbildung.de/verbraucherchecker/checkerspace" TargetMode="Externa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hyperlink" Target="https://www.bpb.de/kurz-knapp/lexika/lexikon-in-einfacher-sprache/286912/eu-mitgliedstaat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www.verbraucherbildung.de/verbraucherchecker/checkerspace" TargetMode="External"/><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hyperlink" Target="http://www.verbraucherzentrale.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stagram.com/verbraucherzentrale.vzbv/" TargetMode="External"/><Relationship Id="rId7" Type="http://schemas.openxmlformats.org/officeDocument/2006/relationships/image" Target="../media/image6.png"/><Relationship Id="rId2" Type="http://schemas.openxmlformats.org/officeDocument/2006/relationships/hyperlink" Target="http://www.verbraucherchecker.de/" TargetMode="Externa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hyperlink" Target="http://www.vzbv.de/" TargetMode="External"/><Relationship Id="rId4" Type="http://schemas.openxmlformats.org/officeDocument/2006/relationships/hyperlink" Target="mailto:info@vzbv.de"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9051-2A6A-FE3E-B8AF-E2411F42FBAE}"/>
            </a:ext>
          </a:extLst>
        </p:cNvPr>
        <p:cNvGrpSpPr/>
        <p:nvPr/>
      </p:nvGrpSpPr>
      <p:grpSpPr>
        <a:xfrm>
          <a:off x="0" y="0"/>
          <a:ext cx="0" cy="0"/>
          <a:chOff x="0" y="0"/>
          <a:chExt cx="0" cy="0"/>
        </a:xfrm>
      </p:grpSpPr>
      <p:sp>
        <p:nvSpPr>
          <p:cNvPr id="34819" name="Textplatzhalter 3">
            <a:extLst>
              <a:ext uri="{FF2B5EF4-FFF2-40B4-BE49-F238E27FC236}">
                <a16:creationId xmlns:a16="http://schemas.microsoft.com/office/drawing/2014/main" id="{42D90D78-8F3D-FF9E-74A5-3D5C7D0E4C5B}"/>
              </a:ext>
            </a:extLst>
          </p:cNvPr>
          <p:cNvSpPr>
            <a:spLocks noGrp="1" noChangeArrowheads="1"/>
          </p:cNvSpPr>
          <p:nvPr>
            <p:ph type="body" sz="quarter" idx="10"/>
          </p:nvPr>
        </p:nvSpPr>
        <p:spPr>
          <a:xfrm>
            <a:off x="683383" y="5124602"/>
            <a:ext cx="7555742" cy="684265"/>
          </a:xfrm>
        </p:spPr>
        <p:txBody>
          <a:bodyPr/>
          <a:lstStyle/>
          <a:p>
            <a:r>
              <a:rPr lang="de-DE" altLang="en-US" dirty="0" err="1">
                <a:solidFill>
                  <a:srgbClr val="FFFFFF"/>
                </a:solidFill>
              </a:rPr>
              <a:t>Verbraucherchecker</a:t>
            </a:r>
            <a:r>
              <a:rPr lang="de-DE" altLang="en-US" dirty="0">
                <a:solidFill>
                  <a:srgbClr val="FFFFFF"/>
                </a:solidFill>
              </a:rPr>
              <a:t>: Workshops für junge Menschen</a:t>
            </a:r>
          </a:p>
        </p:txBody>
      </p:sp>
      <p:pic>
        <p:nvPicPr>
          <p:cNvPr id="6" name="Bildplatzhalter 5" descr="Signet des Bildungsprogramm Verbraucherchecker.">
            <a:extLst>
              <a:ext uri="{FF2B5EF4-FFF2-40B4-BE49-F238E27FC236}">
                <a16:creationId xmlns:a16="http://schemas.microsoft.com/office/drawing/2014/main" id="{4151DF8C-C2F1-EF52-E66B-EC8CE50BA69B}"/>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618" r="12618"/>
          <a:stretch/>
        </p:blipFill>
        <p:spPr>
          <a:xfrm>
            <a:off x="9683417" y="306000"/>
            <a:ext cx="2160000" cy="2160000"/>
          </a:xfrm>
        </p:spPr>
      </p:pic>
      <p:sp>
        <p:nvSpPr>
          <p:cNvPr id="34818" name="Titel 2">
            <a:extLst>
              <a:ext uri="{FF2B5EF4-FFF2-40B4-BE49-F238E27FC236}">
                <a16:creationId xmlns:a16="http://schemas.microsoft.com/office/drawing/2014/main" id="{D742F888-5D82-AFED-311F-99BF79022503}"/>
              </a:ext>
            </a:extLst>
          </p:cNvPr>
          <p:cNvSpPr>
            <a:spLocks noGrp="1" noChangeArrowheads="1"/>
          </p:cNvSpPr>
          <p:nvPr>
            <p:ph type="title"/>
          </p:nvPr>
        </p:nvSpPr>
        <p:spPr>
          <a:xfrm>
            <a:off x="683382" y="2466000"/>
            <a:ext cx="6961002" cy="2340000"/>
          </a:xfrm>
        </p:spPr>
        <p:txBody>
          <a:bodyPr/>
          <a:lstStyle/>
          <a:p>
            <a:r>
              <a:rPr lang="de-DE" altLang="en-US" dirty="0">
                <a:solidFill>
                  <a:srgbClr val="FFFFFF"/>
                </a:solidFill>
              </a:rPr>
              <a:t>Vertrauen ist gut – KI-Check ist besser!</a:t>
            </a:r>
          </a:p>
        </p:txBody>
      </p:sp>
    </p:spTree>
    <p:extLst>
      <p:ext uri="{BB962C8B-B14F-4D97-AF65-F5344CB8AC3E}">
        <p14:creationId xmlns:p14="http://schemas.microsoft.com/office/powerpoint/2010/main" val="115927652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0480-4660-42A0-8E5D-4994CEEE68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A6C27C-EC91-F5B6-DE75-12836A96969A}"/>
              </a:ext>
            </a:extLst>
          </p:cNvPr>
          <p:cNvSpPr>
            <a:spLocks noGrp="1"/>
          </p:cNvSpPr>
          <p:nvPr>
            <p:ph type="title"/>
          </p:nvPr>
        </p:nvSpPr>
        <p:spPr/>
        <p:txBody>
          <a:bodyPr wrap="square" anchor="t">
            <a:normAutofit fontScale="90000"/>
          </a:bodyPr>
          <a:lstStyle/>
          <a:p>
            <a:r>
              <a:rPr lang="de-DE" dirty="0"/>
              <a:t>Quiz-Frage Nr. 3</a:t>
            </a:r>
          </a:p>
        </p:txBody>
      </p:sp>
      <p:sp>
        <p:nvSpPr>
          <p:cNvPr id="3" name="Textplatzhalter 2">
            <a:extLst>
              <a:ext uri="{FF2B5EF4-FFF2-40B4-BE49-F238E27FC236}">
                <a16:creationId xmlns:a16="http://schemas.microsoft.com/office/drawing/2014/main" id="{B67C6D77-99BE-1045-13C4-ABC988959195}"/>
              </a:ext>
            </a:extLst>
          </p:cNvPr>
          <p:cNvSpPr>
            <a:spLocks noGrp="1"/>
          </p:cNvSpPr>
          <p:nvPr>
            <p:ph type="body" sz="quarter" idx="14"/>
          </p:nvPr>
        </p:nvSpPr>
        <p:spPr/>
        <p:txBody>
          <a:bodyPr/>
          <a:lstStyle/>
          <a:p>
            <a:r>
              <a:rPr lang="de-DE" sz="1600" b="1" dirty="0">
                <a:solidFill>
                  <a:srgbClr val="61328A"/>
                </a:solidFill>
              </a:rPr>
              <a:t>Welche dieser Anwendungen nutzt KI?</a:t>
            </a:r>
            <a:endParaRPr lang="de-DE" sz="1600" dirty="0">
              <a:solidFill>
                <a:srgbClr val="61328A"/>
              </a:solidFill>
            </a:endParaRPr>
          </a:p>
          <a:p>
            <a:pPr marL="342900" lvl="0" indent="-342900">
              <a:buFont typeface="+mj-lt"/>
              <a:buAutoNum type="alphaLcParenR"/>
            </a:pPr>
            <a:r>
              <a:rPr lang="de-DE" b="1" dirty="0">
                <a:solidFill>
                  <a:schemeClr val="tx2"/>
                </a:solidFill>
              </a:rPr>
              <a:t>Google Maps</a:t>
            </a:r>
            <a:endParaRPr lang="de-DE" dirty="0">
              <a:solidFill>
                <a:schemeClr val="tx2"/>
              </a:solidFill>
            </a:endParaRPr>
          </a:p>
          <a:p>
            <a:pPr marL="342900" lvl="0" indent="-342900">
              <a:buFont typeface="+mj-lt"/>
              <a:buAutoNum type="alphaLcParenR"/>
            </a:pPr>
            <a:r>
              <a:rPr lang="de-DE" dirty="0"/>
              <a:t>Taschenrechner</a:t>
            </a:r>
          </a:p>
          <a:p>
            <a:pPr marL="342900" lvl="0" indent="-342900">
              <a:buFont typeface="+mj-lt"/>
              <a:buAutoNum type="alphaLcParenR"/>
            </a:pPr>
            <a:r>
              <a:rPr lang="de-DE" dirty="0"/>
              <a:t>Mikrowelle</a:t>
            </a:r>
          </a:p>
          <a:p>
            <a:pPr marL="342900" lvl="0" indent="-342900">
              <a:buFont typeface="+mj-lt"/>
              <a:buAutoNum type="alphaLcParenR"/>
            </a:pPr>
            <a:r>
              <a:rPr lang="de-DE" dirty="0"/>
              <a:t>Klebestift</a:t>
            </a:r>
          </a:p>
          <a:p>
            <a:endParaRPr lang="de-DE" dirty="0"/>
          </a:p>
        </p:txBody>
      </p:sp>
      <p:pic>
        <p:nvPicPr>
          <p:cNvPr id="7" name="Grafik 6" descr="Pfeil zeigt auf die richtige Antwort. Google Maps.&#10;">
            <a:extLst>
              <a:ext uri="{FF2B5EF4-FFF2-40B4-BE49-F238E27FC236}">
                <a16:creationId xmlns:a16="http://schemas.microsoft.com/office/drawing/2014/main" id="{B9A3F65A-0107-0AA5-938D-81EF6AC17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6658580" y="3115822"/>
            <a:ext cx="465752" cy="626356"/>
          </a:xfrm>
          <a:prstGeom prst="rect">
            <a:avLst/>
          </a:prstGeom>
        </p:spPr>
      </p:pic>
      <p:sp>
        <p:nvSpPr>
          <p:cNvPr id="5" name="Fußzeilenplatzhalter 4">
            <a:extLst>
              <a:ext uri="{FF2B5EF4-FFF2-40B4-BE49-F238E27FC236}">
                <a16:creationId xmlns:a16="http://schemas.microsoft.com/office/drawing/2014/main" id="{08A258F1-BEDA-0030-48A2-47AE62C4B385}"/>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65925637-C905-D588-8B10-28428344672E}"/>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10</a:t>
            </a:fld>
            <a:endParaRPr lang="de-DE"/>
          </a:p>
        </p:txBody>
      </p:sp>
    </p:spTree>
    <p:extLst>
      <p:ext uri="{BB962C8B-B14F-4D97-AF65-F5344CB8AC3E}">
        <p14:creationId xmlns:p14="http://schemas.microsoft.com/office/powerpoint/2010/main" val="9389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2B431-0DDD-07EF-A89E-84CE0D8A19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62BCEA-57E6-A0CA-3513-39E20B0934B5}"/>
              </a:ext>
            </a:extLst>
          </p:cNvPr>
          <p:cNvSpPr>
            <a:spLocks noGrp="1"/>
          </p:cNvSpPr>
          <p:nvPr>
            <p:ph type="title"/>
          </p:nvPr>
        </p:nvSpPr>
        <p:spPr/>
        <p:txBody>
          <a:bodyPr wrap="square" anchor="t">
            <a:normAutofit fontScale="90000"/>
          </a:bodyPr>
          <a:lstStyle/>
          <a:p>
            <a:r>
              <a:rPr lang="de-DE" dirty="0"/>
              <a:t>Quiz-Frage Nr. 4</a:t>
            </a:r>
          </a:p>
        </p:txBody>
      </p:sp>
      <p:sp>
        <p:nvSpPr>
          <p:cNvPr id="3" name="Textplatzhalter 2">
            <a:extLst>
              <a:ext uri="{FF2B5EF4-FFF2-40B4-BE49-F238E27FC236}">
                <a16:creationId xmlns:a16="http://schemas.microsoft.com/office/drawing/2014/main" id="{D8CB94EE-7CF9-9E9F-B851-5E64D39421DC}"/>
              </a:ext>
            </a:extLst>
          </p:cNvPr>
          <p:cNvSpPr>
            <a:spLocks noGrp="1"/>
          </p:cNvSpPr>
          <p:nvPr>
            <p:ph type="body" sz="quarter" idx="14"/>
          </p:nvPr>
        </p:nvSpPr>
        <p:spPr/>
        <p:txBody>
          <a:bodyPr/>
          <a:lstStyle/>
          <a:p>
            <a:r>
              <a:rPr lang="de-DE" sz="1600" b="1" dirty="0">
                <a:solidFill>
                  <a:schemeClr val="accent2"/>
                </a:solidFill>
              </a:rPr>
              <a:t>Kann KI selbstständig denken wie ein Mensch?</a:t>
            </a:r>
            <a:endParaRPr lang="de-DE" sz="1600" dirty="0">
              <a:solidFill>
                <a:schemeClr val="accent2"/>
              </a:solidFill>
            </a:endParaRPr>
          </a:p>
          <a:p>
            <a:pPr marL="342900" lvl="0" indent="-342900">
              <a:buFont typeface="+mj-lt"/>
              <a:buAutoNum type="alphaLcParenR"/>
            </a:pPr>
            <a:r>
              <a:rPr lang="de-DE" dirty="0"/>
              <a:t>Ja, komplett</a:t>
            </a:r>
          </a:p>
          <a:p>
            <a:pPr marL="342900" lvl="0" indent="-342900">
              <a:buFont typeface="+mj-lt"/>
              <a:buAutoNum type="alphaLcParenR"/>
            </a:pPr>
            <a:r>
              <a:rPr lang="de-DE" dirty="0"/>
              <a:t>Nein, sie ahmt es aber nach</a:t>
            </a:r>
          </a:p>
          <a:p>
            <a:pPr marL="342900" lvl="0" indent="-342900">
              <a:buFont typeface="+mj-lt"/>
              <a:buAutoNum type="alphaLcParenR"/>
            </a:pPr>
            <a:r>
              <a:rPr lang="de-DE" dirty="0"/>
              <a:t>Nur nachts</a:t>
            </a:r>
          </a:p>
          <a:p>
            <a:pPr marL="342900" lvl="0" indent="-342900">
              <a:buFont typeface="+mj-lt"/>
              <a:buAutoNum type="alphaLcParenR"/>
            </a:pPr>
            <a:r>
              <a:rPr lang="de-DE" dirty="0"/>
              <a:t>Nur wenn sie traurig ist</a:t>
            </a:r>
          </a:p>
          <a:p>
            <a:endParaRPr lang="de-DE" dirty="0"/>
          </a:p>
        </p:txBody>
      </p:sp>
      <p:sp>
        <p:nvSpPr>
          <p:cNvPr id="5" name="Fußzeilenplatzhalter 4">
            <a:extLst>
              <a:ext uri="{FF2B5EF4-FFF2-40B4-BE49-F238E27FC236}">
                <a16:creationId xmlns:a16="http://schemas.microsoft.com/office/drawing/2014/main" id="{0B8889CA-E4A7-DE2B-4EBC-4C90B316C9E5}"/>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2B44CCD1-400E-F15B-5A68-368D7061B91E}"/>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11</a:t>
            </a:fld>
            <a:endParaRPr lang="de-DE"/>
          </a:p>
        </p:txBody>
      </p:sp>
    </p:spTree>
    <p:extLst>
      <p:ext uri="{BB962C8B-B14F-4D97-AF65-F5344CB8AC3E}">
        <p14:creationId xmlns:p14="http://schemas.microsoft.com/office/powerpoint/2010/main" val="939363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5F5E-20BF-E75A-0D55-6B7DB6989D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C3B941-5F93-BF09-9B79-5A135CD4BEC9}"/>
              </a:ext>
            </a:extLst>
          </p:cNvPr>
          <p:cNvSpPr>
            <a:spLocks noGrp="1"/>
          </p:cNvSpPr>
          <p:nvPr>
            <p:ph type="title"/>
          </p:nvPr>
        </p:nvSpPr>
        <p:spPr/>
        <p:txBody>
          <a:bodyPr wrap="square" anchor="t">
            <a:normAutofit fontScale="90000"/>
          </a:bodyPr>
          <a:lstStyle/>
          <a:p>
            <a:r>
              <a:rPr lang="de-DE" dirty="0"/>
              <a:t>Quiz-Frage Nr. 4</a:t>
            </a:r>
          </a:p>
        </p:txBody>
      </p:sp>
      <p:sp>
        <p:nvSpPr>
          <p:cNvPr id="3" name="Textplatzhalter 2" descr="Pfeil zeigt auf richtige Antwort. Nein, sie ahmt es aber nach.">
            <a:extLst>
              <a:ext uri="{FF2B5EF4-FFF2-40B4-BE49-F238E27FC236}">
                <a16:creationId xmlns:a16="http://schemas.microsoft.com/office/drawing/2014/main" id="{5F3C97E1-3EBD-A003-03E1-FD116934A65F}"/>
              </a:ext>
            </a:extLst>
          </p:cNvPr>
          <p:cNvSpPr>
            <a:spLocks noGrp="1"/>
          </p:cNvSpPr>
          <p:nvPr>
            <p:ph type="body" sz="quarter" idx="14"/>
          </p:nvPr>
        </p:nvSpPr>
        <p:spPr/>
        <p:txBody>
          <a:bodyPr/>
          <a:lstStyle/>
          <a:p>
            <a:r>
              <a:rPr lang="de-DE" sz="1600" b="1" dirty="0">
                <a:solidFill>
                  <a:schemeClr val="accent2"/>
                </a:solidFill>
              </a:rPr>
              <a:t>Kann KI selbstständig denken wie ein Mensch?</a:t>
            </a:r>
            <a:endParaRPr lang="de-DE" sz="1600" dirty="0">
              <a:solidFill>
                <a:schemeClr val="accent2"/>
              </a:solidFill>
            </a:endParaRPr>
          </a:p>
          <a:p>
            <a:pPr marL="342900" lvl="0" indent="-342900">
              <a:buFont typeface="+mj-lt"/>
              <a:buAutoNum type="alphaLcParenR"/>
            </a:pPr>
            <a:r>
              <a:rPr lang="de-DE" dirty="0"/>
              <a:t>Ja, komplett</a:t>
            </a:r>
          </a:p>
          <a:p>
            <a:pPr marL="342900" lvl="0" indent="-342900">
              <a:buFont typeface="+mj-lt"/>
              <a:buAutoNum type="alphaLcParenR"/>
            </a:pPr>
            <a:r>
              <a:rPr lang="de-DE" b="1" dirty="0">
                <a:solidFill>
                  <a:schemeClr val="tx2"/>
                </a:solidFill>
              </a:rPr>
              <a:t>Nein, sie ahmt es aber nach</a:t>
            </a:r>
            <a:endParaRPr lang="de-DE" dirty="0">
              <a:solidFill>
                <a:schemeClr val="tx2"/>
              </a:solidFill>
            </a:endParaRPr>
          </a:p>
          <a:p>
            <a:pPr marL="342900" lvl="0" indent="-342900">
              <a:buFont typeface="+mj-lt"/>
              <a:buAutoNum type="alphaLcParenR"/>
            </a:pPr>
            <a:r>
              <a:rPr lang="de-DE" dirty="0"/>
              <a:t>Nur nachts</a:t>
            </a:r>
          </a:p>
          <a:p>
            <a:pPr marL="342900" lvl="0" indent="-342900">
              <a:buFont typeface="+mj-lt"/>
              <a:buAutoNum type="alphaLcParenR"/>
            </a:pPr>
            <a:r>
              <a:rPr lang="de-DE" dirty="0"/>
              <a:t>Nur wenn sie traurig ist</a:t>
            </a:r>
          </a:p>
          <a:p>
            <a:endParaRPr lang="de-DE" dirty="0"/>
          </a:p>
        </p:txBody>
      </p:sp>
      <p:pic>
        <p:nvPicPr>
          <p:cNvPr id="7" name="Grafik 6" descr="Pfeil zeigt auf die richtige Antwort.">
            <a:extLst>
              <a:ext uri="{FF2B5EF4-FFF2-40B4-BE49-F238E27FC236}">
                <a16:creationId xmlns:a16="http://schemas.microsoft.com/office/drawing/2014/main" id="{953A057E-2B01-3C8D-0757-89B824A6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6658580" y="3437097"/>
            <a:ext cx="465752" cy="626356"/>
          </a:xfrm>
          <a:prstGeom prst="rect">
            <a:avLst/>
          </a:prstGeom>
        </p:spPr>
      </p:pic>
      <p:sp>
        <p:nvSpPr>
          <p:cNvPr id="5" name="Fußzeilenplatzhalter 4">
            <a:extLst>
              <a:ext uri="{FF2B5EF4-FFF2-40B4-BE49-F238E27FC236}">
                <a16:creationId xmlns:a16="http://schemas.microsoft.com/office/drawing/2014/main" id="{61D22B9B-2B88-100A-67F8-523D21DCA9D6}"/>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10F66589-2BCD-316E-AC5B-212831B1F150}"/>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12</a:t>
            </a:fld>
            <a:endParaRPr lang="de-DE"/>
          </a:p>
        </p:txBody>
      </p:sp>
    </p:spTree>
    <p:extLst>
      <p:ext uri="{BB962C8B-B14F-4D97-AF65-F5344CB8AC3E}">
        <p14:creationId xmlns:p14="http://schemas.microsoft.com/office/powerpoint/2010/main" val="4115172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5B4DA-976D-ACCC-D368-49AA668271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D4966A-C3A6-A34D-F186-A07BF50AA9FC}"/>
              </a:ext>
            </a:extLst>
          </p:cNvPr>
          <p:cNvSpPr>
            <a:spLocks noGrp="1"/>
          </p:cNvSpPr>
          <p:nvPr>
            <p:ph type="title"/>
          </p:nvPr>
        </p:nvSpPr>
        <p:spPr/>
        <p:txBody>
          <a:bodyPr wrap="square" anchor="t">
            <a:normAutofit fontScale="90000"/>
          </a:bodyPr>
          <a:lstStyle/>
          <a:p>
            <a:r>
              <a:rPr lang="de-DE" dirty="0"/>
              <a:t>Quiz-Frage Nr. 5</a:t>
            </a:r>
          </a:p>
        </p:txBody>
      </p:sp>
      <p:sp>
        <p:nvSpPr>
          <p:cNvPr id="3" name="Textplatzhalter 2">
            <a:extLst>
              <a:ext uri="{FF2B5EF4-FFF2-40B4-BE49-F238E27FC236}">
                <a16:creationId xmlns:a16="http://schemas.microsoft.com/office/drawing/2014/main" id="{5BC1D73C-7ED1-9B95-FF87-903A532AE2E9}"/>
              </a:ext>
            </a:extLst>
          </p:cNvPr>
          <p:cNvSpPr>
            <a:spLocks noGrp="1"/>
          </p:cNvSpPr>
          <p:nvPr>
            <p:ph type="body" sz="quarter" idx="14"/>
          </p:nvPr>
        </p:nvSpPr>
        <p:spPr/>
        <p:txBody>
          <a:bodyPr/>
          <a:lstStyle/>
          <a:p>
            <a:r>
              <a:rPr lang="de-DE" sz="1600" b="1" dirty="0">
                <a:solidFill>
                  <a:schemeClr val="accent2"/>
                </a:solidFill>
              </a:rPr>
              <a:t>Was braucht KI, um „intelligent“ zu sein?</a:t>
            </a:r>
            <a:endParaRPr lang="de-DE" sz="1600" dirty="0">
              <a:solidFill>
                <a:schemeClr val="accent2"/>
              </a:solidFill>
            </a:endParaRPr>
          </a:p>
          <a:p>
            <a:pPr marL="342900" lvl="0" indent="-342900">
              <a:buFont typeface="+mj-lt"/>
              <a:buAutoNum type="alphaLcParenR"/>
            </a:pPr>
            <a:r>
              <a:rPr lang="de-DE" dirty="0"/>
              <a:t>Daten und Beispiele zum Lernen</a:t>
            </a:r>
          </a:p>
          <a:p>
            <a:pPr marL="342900" lvl="0" indent="-342900">
              <a:buFont typeface="+mj-lt"/>
              <a:buAutoNum type="alphaLcParenR"/>
            </a:pPr>
            <a:r>
              <a:rPr lang="de-DE" dirty="0"/>
              <a:t>Einen Führerschein</a:t>
            </a:r>
          </a:p>
          <a:p>
            <a:pPr marL="342900" lvl="0" indent="-342900">
              <a:buFont typeface="+mj-lt"/>
              <a:buAutoNum type="alphaLcParenR"/>
            </a:pPr>
            <a:r>
              <a:rPr lang="de-DE" dirty="0"/>
              <a:t>Einen eigenen Namen</a:t>
            </a:r>
          </a:p>
          <a:p>
            <a:pPr marL="342900" lvl="0" indent="-342900">
              <a:buFont typeface="+mj-lt"/>
              <a:buAutoNum type="alphaLcParenR"/>
            </a:pPr>
            <a:r>
              <a:rPr lang="de-DE" dirty="0"/>
              <a:t>Ein Haustier</a:t>
            </a:r>
          </a:p>
          <a:p>
            <a:endParaRPr lang="de-DE" dirty="0"/>
          </a:p>
        </p:txBody>
      </p:sp>
      <p:sp>
        <p:nvSpPr>
          <p:cNvPr id="5" name="Fußzeilenplatzhalter 4">
            <a:extLst>
              <a:ext uri="{FF2B5EF4-FFF2-40B4-BE49-F238E27FC236}">
                <a16:creationId xmlns:a16="http://schemas.microsoft.com/office/drawing/2014/main" id="{E3E51577-63D5-2A0A-BC35-1013D53348BF}"/>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534EF2D2-16FC-D2B6-510D-B8985791D081}"/>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13</a:t>
            </a:fld>
            <a:endParaRPr lang="de-DE"/>
          </a:p>
        </p:txBody>
      </p:sp>
    </p:spTree>
    <p:extLst>
      <p:ext uri="{BB962C8B-B14F-4D97-AF65-F5344CB8AC3E}">
        <p14:creationId xmlns:p14="http://schemas.microsoft.com/office/powerpoint/2010/main" val="162325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0EE6C-1BA0-60B9-582F-35363F78AEF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37624C-9A32-15FB-1F32-8A4FC856D23F}"/>
              </a:ext>
            </a:extLst>
          </p:cNvPr>
          <p:cNvSpPr>
            <a:spLocks noGrp="1"/>
          </p:cNvSpPr>
          <p:nvPr>
            <p:ph type="title"/>
          </p:nvPr>
        </p:nvSpPr>
        <p:spPr/>
        <p:txBody>
          <a:bodyPr wrap="square" anchor="t">
            <a:normAutofit fontScale="90000"/>
          </a:bodyPr>
          <a:lstStyle/>
          <a:p>
            <a:r>
              <a:rPr lang="de-DE" dirty="0"/>
              <a:t>Quiz-Frage Nr. 5</a:t>
            </a:r>
          </a:p>
        </p:txBody>
      </p:sp>
      <p:sp>
        <p:nvSpPr>
          <p:cNvPr id="3" name="Textplatzhalter 2">
            <a:extLst>
              <a:ext uri="{FF2B5EF4-FFF2-40B4-BE49-F238E27FC236}">
                <a16:creationId xmlns:a16="http://schemas.microsoft.com/office/drawing/2014/main" id="{E6448DEB-6DE7-626B-67EB-31A1199BB4D1}"/>
              </a:ext>
            </a:extLst>
          </p:cNvPr>
          <p:cNvSpPr>
            <a:spLocks noGrp="1"/>
          </p:cNvSpPr>
          <p:nvPr>
            <p:ph type="body" sz="quarter" idx="14"/>
          </p:nvPr>
        </p:nvSpPr>
        <p:spPr/>
        <p:txBody>
          <a:bodyPr/>
          <a:lstStyle/>
          <a:p>
            <a:r>
              <a:rPr lang="de-DE" sz="1600" b="1" dirty="0">
                <a:solidFill>
                  <a:schemeClr val="accent2"/>
                </a:solidFill>
              </a:rPr>
              <a:t>Was braucht KI, um „intelligent“ zu sein?</a:t>
            </a:r>
            <a:endParaRPr lang="de-DE" sz="1600" dirty="0">
              <a:solidFill>
                <a:schemeClr val="accent2"/>
              </a:solidFill>
            </a:endParaRPr>
          </a:p>
          <a:p>
            <a:pPr marL="342900" lvl="0" indent="-342900">
              <a:buFont typeface="+mj-lt"/>
              <a:buAutoNum type="alphaLcParenR"/>
            </a:pPr>
            <a:r>
              <a:rPr lang="de-DE" b="1" dirty="0">
                <a:solidFill>
                  <a:schemeClr val="tx2"/>
                </a:solidFill>
              </a:rPr>
              <a:t>Daten und Beispiele zum Lernen</a:t>
            </a:r>
          </a:p>
          <a:p>
            <a:pPr marL="342900" lvl="0" indent="-342900">
              <a:buFont typeface="+mj-lt"/>
              <a:buAutoNum type="alphaLcParenR"/>
            </a:pPr>
            <a:r>
              <a:rPr lang="de-DE" dirty="0"/>
              <a:t>Einen Führerschein</a:t>
            </a:r>
          </a:p>
          <a:p>
            <a:pPr marL="342900" lvl="0" indent="-342900">
              <a:buFont typeface="+mj-lt"/>
              <a:buAutoNum type="alphaLcParenR"/>
            </a:pPr>
            <a:r>
              <a:rPr lang="de-DE" dirty="0"/>
              <a:t>Einen eigenen Namen</a:t>
            </a:r>
          </a:p>
          <a:p>
            <a:pPr marL="342900" lvl="0" indent="-342900">
              <a:buFont typeface="+mj-lt"/>
              <a:buAutoNum type="alphaLcParenR"/>
            </a:pPr>
            <a:r>
              <a:rPr lang="de-DE" dirty="0"/>
              <a:t>Ein Haustier</a:t>
            </a:r>
          </a:p>
          <a:p>
            <a:endParaRPr lang="de-DE" dirty="0"/>
          </a:p>
        </p:txBody>
      </p:sp>
      <p:pic>
        <p:nvPicPr>
          <p:cNvPr id="7" name="Grafik 6" descr="Pfeil zeigt auf die richtige Antwort. Daten und Beispiele zum Lernen.">
            <a:extLst>
              <a:ext uri="{FF2B5EF4-FFF2-40B4-BE49-F238E27FC236}">
                <a16:creationId xmlns:a16="http://schemas.microsoft.com/office/drawing/2014/main" id="{D68EB0B3-A31E-3006-EAEC-28A95BE66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6658580" y="3000217"/>
            <a:ext cx="465752" cy="626356"/>
          </a:xfrm>
          <a:prstGeom prst="rect">
            <a:avLst/>
          </a:prstGeom>
        </p:spPr>
      </p:pic>
      <p:sp>
        <p:nvSpPr>
          <p:cNvPr id="5" name="Fußzeilenplatzhalter 4">
            <a:extLst>
              <a:ext uri="{FF2B5EF4-FFF2-40B4-BE49-F238E27FC236}">
                <a16:creationId xmlns:a16="http://schemas.microsoft.com/office/drawing/2014/main" id="{8D294184-A98C-EF34-4F0C-B7424F4BB294}"/>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F7D5C707-FFF2-6CAB-32A6-B03EEBBAA92F}"/>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14</a:t>
            </a:fld>
            <a:endParaRPr lang="de-DE"/>
          </a:p>
        </p:txBody>
      </p:sp>
    </p:spTree>
    <p:extLst>
      <p:ext uri="{BB962C8B-B14F-4D97-AF65-F5344CB8AC3E}">
        <p14:creationId xmlns:p14="http://schemas.microsoft.com/office/powerpoint/2010/main" val="170489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947D-ED50-713A-F5F5-10C47A1C64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55E4BA-1307-B864-3E5A-9608189CF251}"/>
              </a:ext>
            </a:extLst>
          </p:cNvPr>
          <p:cNvSpPr>
            <a:spLocks noGrp="1"/>
          </p:cNvSpPr>
          <p:nvPr>
            <p:ph type="title"/>
          </p:nvPr>
        </p:nvSpPr>
        <p:spPr/>
        <p:txBody>
          <a:bodyPr wrap="square" anchor="t">
            <a:normAutofit fontScale="90000"/>
          </a:bodyPr>
          <a:lstStyle/>
          <a:p>
            <a:r>
              <a:rPr lang="de-DE" dirty="0"/>
              <a:t>Quiz-Frage Nr. 6</a:t>
            </a:r>
          </a:p>
        </p:txBody>
      </p:sp>
      <p:sp>
        <p:nvSpPr>
          <p:cNvPr id="3" name="Textplatzhalter 2">
            <a:extLst>
              <a:ext uri="{FF2B5EF4-FFF2-40B4-BE49-F238E27FC236}">
                <a16:creationId xmlns:a16="http://schemas.microsoft.com/office/drawing/2014/main" id="{86246DE5-F487-5B83-5006-61C5F0ADA354}"/>
              </a:ext>
            </a:extLst>
          </p:cNvPr>
          <p:cNvSpPr>
            <a:spLocks noGrp="1"/>
          </p:cNvSpPr>
          <p:nvPr>
            <p:ph type="body" sz="quarter" idx="14"/>
          </p:nvPr>
        </p:nvSpPr>
        <p:spPr/>
        <p:txBody>
          <a:bodyPr/>
          <a:lstStyle/>
          <a:p>
            <a:r>
              <a:rPr lang="de-DE" sz="1600" b="1" dirty="0">
                <a:solidFill>
                  <a:schemeClr val="accent2"/>
                </a:solidFill>
              </a:rPr>
              <a:t>Was ist ein Risiko bei KI?</a:t>
            </a:r>
            <a:endParaRPr lang="de-DE" sz="1600" dirty="0">
              <a:solidFill>
                <a:schemeClr val="accent2"/>
              </a:solidFill>
            </a:endParaRPr>
          </a:p>
          <a:p>
            <a:pPr marL="342900" lvl="0" indent="-342900">
              <a:buFont typeface="+mj-lt"/>
              <a:buAutoNum type="alphaLcParenR"/>
            </a:pPr>
            <a:r>
              <a:rPr lang="de-DE" dirty="0"/>
              <a:t>Sie kann zu viel Pizza bestellen.</a:t>
            </a:r>
          </a:p>
          <a:p>
            <a:pPr marL="342900" lvl="0" indent="-342900">
              <a:buFont typeface="+mj-lt"/>
              <a:buAutoNum type="alphaLcParenR"/>
            </a:pPr>
            <a:r>
              <a:rPr lang="de-DE" dirty="0"/>
              <a:t>Sie könnte Entscheidungen treffen, die unfair sind.</a:t>
            </a:r>
          </a:p>
          <a:p>
            <a:pPr marL="342900" lvl="0" indent="-342900">
              <a:buFont typeface="+mj-lt"/>
              <a:buAutoNum type="alphaLcParenR"/>
            </a:pPr>
            <a:r>
              <a:rPr lang="de-DE" dirty="0"/>
              <a:t>Sie wird zu schnell müde.</a:t>
            </a:r>
          </a:p>
          <a:p>
            <a:pPr marL="342900" lvl="0" indent="-342900">
              <a:buFont typeface="+mj-lt"/>
              <a:buAutoNum type="alphaLcParenR"/>
            </a:pPr>
            <a:r>
              <a:rPr lang="de-DE" dirty="0"/>
              <a:t>Sie vergisst ihren Geburtstag.</a:t>
            </a:r>
          </a:p>
          <a:p>
            <a:endParaRPr lang="de-DE" dirty="0"/>
          </a:p>
        </p:txBody>
      </p:sp>
      <p:sp>
        <p:nvSpPr>
          <p:cNvPr id="5" name="Fußzeilenplatzhalter 4">
            <a:extLst>
              <a:ext uri="{FF2B5EF4-FFF2-40B4-BE49-F238E27FC236}">
                <a16:creationId xmlns:a16="http://schemas.microsoft.com/office/drawing/2014/main" id="{3A14060F-043B-8BF1-D660-8A87A4C522BA}"/>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8B974D09-B6E5-2C58-A108-8759E46A6C0D}"/>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15</a:t>
            </a:fld>
            <a:endParaRPr lang="de-DE"/>
          </a:p>
        </p:txBody>
      </p:sp>
    </p:spTree>
    <p:extLst>
      <p:ext uri="{BB962C8B-B14F-4D97-AF65-F5344CB8AC3E}">
        <p14:creationId xmlns:p14="http://schemas.microsoft.com/office/powerpoint/2010/main" val="1989388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809A-3DCD-1CBF-E1B9-47C9252861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1B90A9-E8DD-27CA-F6B9-42AF8F56EC29}"/>
              </a:ext>
            </a:extLst>
          </p:cNvPr>
          <p:cNvSpPr>
            <a:spLocks noGrp="1"/>
          </p:cNvSpPr>
          <p:nvPr>
            <p:ph type="title"/>
          </p:nvPr>
        </p:nvSpPr>
        <p:spPr/>
        <p:txBody>
          <a:bodyPr wrap="square" anchor="t">
            <a:normAutofit fontScale="90000"/>
          </a:bodyPr>
          <a:lstStyle/>
          <a:p>
            <a:r>
              <a:rPr lang="de-DE" dirty="0"/>
              <a:t>Quiz-Frage Nr. 6</a:t>
            </a:r>
          </a:p>
        </p:txBody>
      </p:sp>
      <p:sp>
        <p:nvSpPr>
          <p:cNvPr id="3" name="Textplatzhalter 2">
            <a:extLst>
              <a:ext uri="{FF2B5EF4-FFF2-40B4-BE49-F238E27FC236}">
                <a16:creationId xmlns:a16="http://schemas.microsoft.com/office/drawing/2014/main" id="{9EBB5329-1844-9CB9-1F8C-FF577F222971}"/>
              </a:ext>
            </a:extLst>
          </p:cNvPr>
          <p:cNvSpPr>
            <a:spLocks noGrp="1"/>
          </p:cNvSpPr>
          <p:nvPr>
            <p:ph type="body" sz="quarter" idx="14"/>
          </p:nvPr>
        </p:nvSpPr>
        <p:spPr/>
        <p:txBody>
          <a:bodyPr/>
          <a:lstStyle/>
          <a:p>
            <a:r>
              <a:rPr lang="de-DE" sz="1600" b="1" dirty="0">
                <a:solidFill>
                  <a:schemeClr val="accent2"/>
                </a:solidFill>
              </a:rPr>
              <a:t>Was ist ein Risiko bei KI?</a:t>
            </a:r>
            <a:endParaRPr lang="de-DE" sz="1600" dirty="0">
              <a:solidFill>
                <a:schemeClr val="accent2"/>
              </a:solidFill>
            </a:endParaRPr>
          </a:p>
          <a:p>
            <a:pPr marL="342900" lvl="0" indent="-342900">
              <a:buFont typeface="+mj-lt"/>
              <a:buAutoNum type="alphaLcParenR"/>
            </a:pPr>
            <a:r>
              <a:rPr lang="de-DE" dirty="0"/>
              <a:t>Sie kann zu viel Pizza bestellen.</a:t>
            </a:r>
          </a:p>
          <a:p>
            <a:pPr marL="342900" lvl="0" indent="-342900">
              <a:buFont typeface="+mj-lt"/>
              <a:buAutoNum type="alphaLcParenR"/>
            </a:pPr>
            <a:r>
              <a:rPr lang="de-DE" b="1" dirty="0">
                <a:solidFill>
                  <a:schemeClr val="tx2"/>
                </a:solidFill>
              </a:rPr>
              <a:t>Sie könnte Entscheidungen treffen, die unfair sind.</a:t>
            </a:r>
            <a:endParaRPr lang="de-DE" dirty="0">
              <a:solidFill>
                <a:schemeClr val="tx2"/>
              </a:solidFill>
            </a:endParaRPr>
          </a:p>
          <a:p>
            <a:pPr marL="342900" lvl="0" indent="-342900">
              <a:buFont typeface="+mj-lt"/>
              <a:buAutoNum type="alphaLcParenR"/>
            </a:pPr>
            <a:r>
              <a:rPr lang="de-DE" dirty="0"/>
              <a:t>Sie wird zu schnell müde.</a:t>
            </a:r>
          </a:p>
          <a:p>
            <a:pPr marL="342900" lvl="0" indent="-342900">
              <a:buFont typeface="+mj-lt"/>
              <a:buAutoNum type="alphaLcParenR"/>
            </a:pPr>
            <a:r>
              <a:rPr lang="de-DE" dirty="0"/>
              <a:t>Sie vergisst ihren Geburtstag.</a:t>
            </a:r>
          </a:p>
          <a:p>
            <a:endParaRPr lang="de-DE" dirty="0"/>
          </a:p>
        </p:txBody>
      </p:sp>
      <p:pic>
        <p:nvPicPr>
          <p:cNvPr id="7" name="Grafik 6" descr="Pfeil zeigt auf die richtige Antwort. Sie könnte Entscheidungen treffen, die unfair sind.">
            <a:extLst>
              <a:ext uri="{FF2B5EF4-FFF2-40B4-BE49-F238E27FC236}">
                <a16:creationId xmlns:a16="http://schemas.microsoft.com/office/drawing/2014/main" id="{9BC1A80C-15BF-3B5C-A957-BDE21FF37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6658580" y="3437097"/>
            <a:ext cx="465752" cy="626356"/>
          </a:xfrm>
          <a:prstGeom prst="rect">
            <a:avLst/>
          </a:prstGeom>
        </p:spPr>
      </p:pic>
      <p:sp>
        <p:nvSpPr>
          <p:cNvPr id="5" name="Fußzeilenplatzhalter 4">
            <a:extLst>
              <a:ext uri="{FF2B5EF4-FFF2-40B4-BE49-F238E27FC236}">
                <a16:creationId xmlns:a16="http://schemas.microsoft.com/office/drawing/2014/main" id="{86D0693F-EF59-19A7-4C2D-0C441791C1CE}"/>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8B94E031-A65D-E3F2-2FED-086064CBF6C5}"/>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16</a:t>
            </a:fld>
            <a:endParaRPr lang="de-DE"/>
          </a:p>
        </p:txBody>
      </p:sp>
    </p:spTree>
    <p:extLst>
      <p:ext uri="{BB962C8B-B14F-4D97-AF65-F5344CB8AC3E}">
        <p14:creationId xmlns:p14="http://schemas.microsoft.com/office/powerpoint/2010/main" val="301207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E09AB-014A-0086-05D3-EEADFECC3975}"/>
              </a:ext>
            </a:extLst>
          </p:cNvPr>
          <p:cNvSpPr>
            <a:spLocks noGrp="1"/>
          </p:cNvSpPr>
          <p:nvPr>
            <p:ph type="title"/>
          </p:nvPr>
        </p:nvSpPr>
        <p:spPr/>
        <p:txBody>
          <a:bodyPr/>
          <a:lstStyle/>
          <a:p>
            <a:r>
              <a:rPr lang="de-DE" dirty="0"/>
              <a:t>KI – ist doch klar! Oder?</a:t>
            </a:r>
          </a:p>
        </p:txBody>
      </p:sp>
      <p:sp>
        <p:nvSpPr>
          <p:cNvPr id="14" name="Textplatzhalter 13">
            <a:extLst>
              <a:ext uri="{FF2B5EF4-FFF2-40B4-BE49-F238E27FC236}">
                <a16:creationId xmlns:a16="http://schemas.microsoft.com/office/drawing/2014/main" id="{7D7D30B8-9E5C-F062-615C-1CCBBE1BC6E9}"/>
              </a:ext>
            </a:extLst>
          </p:cNvPr>
          <p:cNvSpPr>
            <a:spLocks noGrp="1"/>
          </p:cNvSpPr>
          <p:nvPr>
            <p:ph type="body" sz="quarter" idx="15"/>
          </p:nvPr>
        </p:nvSpPr>
        <p:spPr>
          <a:xfrm>
            <a:off x="684000" y="3060000"/>
            <a:ext cx="4480428" cy="2880000"/>
          </a:xfrm>
        </p:spPr>
        <p:txBody>
          <a:bodyPr/>
          <a:lstStyle/>
          <a:p>
            <a:pPr marL="285750" indent="-285750">
              <a:buFont typeface="Arial" panose="020B0604020202020204" pitchFamily="34" charset="0"/>
              <a:buChar char="•"/>
            </a:pPr>
            <a:r>
              <a:rPr lang="de-DE" dirty="0"/>
              <a:t>Wir schauen uns einen </a:t>
            </a:r>
            <a:r>
              <a:rPr lang="de-DE" b="1" dirty="0"/>
              <a:t>Film </a:t>
            </a:r>
            <a:r>
              <a:rPr lang="de-DE" dirty="0"/>
              <a:t>an.</a:t>
            </a:r>
          </a:p>
          <a:p>
            <a:pPr marL="492125" lvl="1" indent="-222250"/>
            <a:r>
              <a:rPr lang="de-DE" sz="1500" dirty="0">
                <a:hlinkClick r:id="rId3"/>
              </a:rPr>
              <a:t>https://www.youtube.com/watch?v=hFb2eKJAvhA</a:t>
            </a:r>
            <a:endParaRPr lang="de-DE" sz="1500" dirty="0"/>
          </a:p>
          <a:p>
            <a:pPr marL="492125" lvl="1" indent="-222250"/>
            <a:r>
              <a:rPr lang="de-DE" sz="1500" dirty="0"/>
              <a:t> </a:t>
            </a:r>
          </a:p>
          <a:p>
            <a:pPr marL="285750" indent="-285750">
              <a:buFont typeface="Arial" panose="020B0604020202020204" pitchFamily="34" charset="0"/>
              <a:buChar char="•"/>
            </a:pPr>
            <a:r>
              <a:rPr lang="de-DE" dirty="0"/>
              <a:t>Während des Films notiert Antworten zu den Fragen auf dem Arbeitsblatt.</a:t>
            </a:r>
          </a:p>
          <a:p>
            <a:endParaRPr lang="de-DE" dirty="0"/>
          </a:p>
        </p:txBody>
      </p:sp>
      <p:pic>
        <p:nvPicPr>
          <p:cNvPr id="7" name="Grafik 6" descr="Ein Icon stellt eine Playtaste dar.">
            <a:extLst>
              <a:ext uri="{FF2B5EF4-FFF2-40B4-BE49-F238E27FC236}">
                <a16:creationId xmlns:a16="http://schemas.microsoft.com/office/drawing/2014/main" id="{A22C7862-ED87-9C53-26EF-9CE56B05CBB3}"/>
              </a:ext>
            </a:extLst>
          </p:cNvPr>
          <p:cNvPicPr>
            <a:picLocks noChangeAspect="1"/>
          </p:cNvPicPr>
          <p:nvPr/>
        </p:nvPicPr>
        <p:blipFill>
          <a:blip r:embed="rId4"/>
          <a:srcRect/>
          <a:stretch/>
        </p:blipFill>
        <p:spPr>
          <a:xfrm>
            <a:off x="939745" y="4839561"/>
            <a:ext cx="716277" cy="567935"/>
          </a:xfrm>
          <a:prstGeom prst="rect">
            <a:avLst/>
          </a:prstGeom>
        </p:spPr>
      </p:pic>
      <p:pic>
        <p:nvPicPr>
          <p:cNvPr id="13" name="Bildplatzhalter 12" descr="Screenshot eines Videoclips zum Thema künstliche Intelligenz.">
            <a:extLst>
              <a:ext uri="{FF2B5EF4-FFF2-40B4-BE49-F238E27FC236}">
                <a16:creationId xmlns:a16="http://schemas.microsoft.com/office/drawing/2014/main" id="{ACBD300A-E30A-2249-A9BA-2A8907433514}"/>
              </a:ext>
            </a:extLst>
          </p:cNvPr>
          <p:cNvPicPr>
            <a:picLocks noGrp="1" noChangeAspect="1"/>
          </p:cNvPicPr>
          <p:nvPr>
            <p:ph type="pic" sz="quarter" idx="10"/>
          </p:nvPr>
        </p:nvPicPr>
        <p:blipFill rotWithShape="1">
          <a:blip r:embed="rId5"/>
          <a:srcRect l="16387" t="19392" r="24527" b="15846"/>
          <a:stretch>
            <a:fillRect/>
          </a:stretch>
        </p:blipFill>
        <p:spPr bwMode="auto">
          <a:xfrm>
            <a:off x="5368538" y="2052000"/>
            <a:ext cx="6094800" cy="3757476"/>
          </a:xfrm>
          <a:prstGeom prst="rect">
            <a:avLst/>
          </a:prstGeom>
          <a:solidFill>
            <a:srgbClr val="575656">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5234FC74-E775-72A8-5946-B4C9668F59F5}"/>
              </a:ext>
            </a:extLst>
          </p:cNvPr>
          <p:cNvSpPr txBox="1"/>
          <p:nvPr/>
        </p:nvSpPr>
        <p:spPr>
          <a:xfrm>
            <a:off x="5268533" y="5905923"/>
            <a:ext cx="4802459" cy="246221"/>
          </a:xfrm>
          <a:prstGeom prst="rect">
            <a:avLst/>
          </a:prstGeom>
          <a:noFill/>
        </p:spPr>
        <p:txBody>
          <a:bodyPr wrap="square">
            <a:spAutoFit/>
          </a:bodyPr>
          <a:lstStyle/>
          <a:p>
            <a:r>
              <a:rPr lang="de-DE" sz="1000" u="none" strike="noStrike" kern="1200" dirty="0">
                <a:solidFill>
                  <a:schemeClr val="tx1"/>
                </a:solidFill>
                <a:effectLst/>
                <a:latin typeface="+mn-lt"/>
                <a:ea typeface="+mn-ea"/>
                <a:cs typeface="+mn-cs"/>
              </a:rPr>
              <a:t>Bildquelle/Screenshot</a:t>
            </a:r>
            <a:r>
              <a:rPr lang="de-DE" sz="1000" u="none" strike="noStrike" kern="1200" dirty="0">
                <a:solidFill>
                  <a:schemeClr val="tx1"/>
                </a:solidFill>
                <a:effectLst/>
                <a:latin typeface="+mn-lt"/>
                <a:ea typeface="+mn-ea"/>
                <a:cs typeface="+mn-cs"/>
                <a:hlinkClick r:id="rId6" action="ppaction://hlinkfile"/>
              </a:rPr>
              <a:t>: </a:t>
            </a:r>
            <a:r>
              <a:rPr lang="de-DE" sz="1000" i="1" u="none" strike="noStrike" kern="1200" dirty="0">
                <a:solidFill>
                  <a:schemeClr val="tx1"/>
                </a:solidFill>
                <a:effectLst/>
                <a:latin typeface="+mn-lt"/>
                <a:ea typeface="+mn-ea"/>
                <a:cs typeface="+mn-cs"/>
                <a:hlinkClick r:id="rId6" action="ppaction://hlinkfile"/>
              </a:rPr>
              <a:t>https://www.youtube.com/watch?v=hFb2eKJAvhA</a:t>
            </a:r>
            <a:endParaRPr lang="de-DE" sz="1000" i="1" dirty="0"/>
          </a:p>
        </p:txBody>
      </p:sp>
      <p:sp>
        <p:nvSpPr>
          <p:cNvPr id="5" name="Fußzeilenplatzhalter 4">
            <a:extLst>
              <a:ext uri="{FF2B5EF4-FFF2-40B4-BE49-F238E27FC236}">
                <a16:creationId xmlns:a16="http://schemas.microsoft.com/office/drawing/2014/main" id="{0C18F0A3-E03B-BC4F-9DCC-717024767FE6}"/>
              </a:ext>
              <a:ext uri="{C183D7F6-B498-43B3-948B-1728B52AA6E4}">
                <adec:decorative xmlns:adec="http://schemas.microsoft.com/office/drawing/2017/decorative" val="1"/>
              </a:ext>
            </a:extLst>
          </p:cNvPr>
          <p:cNvSpPr>
            <a:spLocks noGrp="1"/>
          </p:cNvSpPr>
          <p:nvPr>
            <p:ph type="ftr" sz="quarter" idx="16"/>
          </p:nvPr>
        </p:nvSpPr>
        <p:spPr/>
        <p:txBody>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36F22A25-0E71-4F88-6834-EC89F1219A46}"/>
              </a:ex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C8C581B8-E11B-4CB8-B306-6AAAFE66ACA6}" type="slidenum">
              <a:rPr lang="de-DE" smtClean="0"/>
              <a:pPr>
                <a:defRPr/>
              </a:pPr>
              <a:t>17</a:t>
            </a:fld>
            <a:endParaRPr lang="de-DE" dirty="0"/>
          </a:p>
        </p:txBody>
      </p:sp>
    </p:spTree>
    <p:extLst>
      <p:ext uri="{BB962C8B-B14F-4D97-AF65-F5344CB8AC3E}">
        <p14:creationId xmlns:p14="http://schemas.microsoft.com/office/powerpoint/2010/main" val="862737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48A3-BB77-801D-6855-607936A851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C4FB34-BA0B-39BE-DA50-21DEB243780F}"/>
              </a:ext>
            </a:extLst>
          </p:cNvPr>
          <p:cNvSpPr>
            <a:spLocks noGrp="1"/>
          </p:cNvSpPr>
          <p:nvPr>
            <p:ph type="title"/>
          </p:nvPr>
        </p:nvSpPr>
        <p:spPr>
          <a:xfrm>
            <a:off x="4971244" y="4109318"/>
            <a:ext cx="3735876" cy="858163"/>
          </a:xfrm>
        </p:spPr>
        <p:txBody>
          <a:bodyPr/>
          <a:lstStyle/>
          <a:p>
            <a:r>
              <a:rPr lang="de-DE" dirty="0"/>
              <a:t>Was habt ihr erarbeitet?</a:t>
            </a:r>
          </a:p>
        </p:txBody>
      </p:sp>
      <p:sp>
        <p:nvSpPr>
          <p:cNvPr id="3" name="Textplatzhalter 2">
            <a:extLst>
              <a:ext uri="{FF2B5EF4-FFF2-40B4-BE49-F238E27FC236}">
                <a16:creationId xmlns:a16="http://schemas.microsoft.com/office/drawing/2014/main" id="{444D24B9-5410-005A-0C95-26F368E1EB0D}"/>
              </a:ext>
            </a:extLst>
          </p:cNvPr>
          <p:cNvSpPr>
            <a:spLocks noGrp="1"/>
          </p:cNvSpPr>
          <p:nvPr>
            <p:ph type="body" sz="quarter" idx="15"/>
          </p:nvPr>
        </p:nvSpPr>
        <p:spPr/>
        <p:txBody>
          <a:bodyPr/>
          <a:lstStyle/>
          <a:p>
            <a:r>
              <a:rPr lang="de-DE" dirty="0"/>
              <a:t>Wir sind gespannt auf eure Ergebnisse!</a:t>
            </a:r>
          </a:p>
        </p:txBody>
      </p:sp>
      <p:pic>
        <p:nvPicPr>
          <p:cNvPr id="11" name="Bildplatzhalter 10" descr="Ausschnitt eines Tisches mit buntem Papier und Stiften darauf.">
            <a:extLst>
              <a:ext uri="{FF2B5EF4-FFF2-40B4-BE49-F238E27FC236}">
                <a16:creationId xmlns:a16="http://schemas.microsoft.com/office/drawing/2014/main" id="{62B8B4A5-CD1C-AD97-0210-9A38ACD6BB65}"/>
              </a:ext>
            </a:extLst>
          </p:cNvPr>
          <p:cNvPicPr>
            <a:picLocks noGrp="1" noChangeAspect="1"/>
          </p:cNvPicPr>
          <p:nvPr>
            <p:ph type="pic" sz="quarter" idx="20"/>
          </p:nvPr>
        </p:nvPicPr>
        <p:blipFill rotWithShape="1">
          <a:blip r:embed="rId3"/>
          <a:srcRect l="20335" t="673" r="23366" b="-673"/>
          <a:stretch>
            <a:fillRect/>
          </a:stretch>
        </p:blipFill>
        <p:spPr>
          <a:xfrm rot="5400000">
            <a:off x="7751763" y="-688975"/>
            <a:ext cx="5349875" cy="5349875"/>
          </a:xfrm>
        </p:spPr>
      </p:pic>
      <p:pic>
        <p:nvPicPr>
          <p:cNvPr id="14" name="Bildplatzhalter 13" descr="Bild mit zwei Metaplanwänden an denen Poster angepinnt sind.">
            <a:extLst>
              <a:ext uri="{FF2B5EF4-FFF2-40B4-BE49-F238E27FC236}">
                <a16:creationId xmlns:a16="http://schemas.microsoft.com/office/drawing/2014/main" id="{436D61E6-FA7B-CE38-8C5B-3576C813F2A7}"/>
              </a:ext>
            </a:extLst>
          </p:cNvPr>
          <p:cNvPicPr>
            <a:picLocks noGrp="1" noChangeAspect="1"/>
          </p:cNvPicPr>
          <p:nvPr>
            <p:ph type="pic" sz="quarter" idx="18"/>
          </p:nvPr>
        </p:nvPicPr>
        <p:blipFill rotWithShape="1">
          <a:blip r:embed="rId4"/>
          <a:srcRect l="36628" t="7402" r="7087" b="-7402"/>
          <a:stretch>
            <a:fillRect/>
          </a:stretch>
        </p:blipFill>
        <p:spPr/>
      </p:pic>
      <p:sp>
        <p:nvSpPr>
          <p:cNvPr id="5" name="Foliennummernplatzhalter 4">
            <a:extLst>
              <a:ext uri="{FF2B5EF4-FFF2-40B4-BE49-F238E27FC236}">
                <a16:creationId xmlns:a16="http://schemas.microsoft.com/office/drawing/2014/main" id="{7672895F-84CF-BE94-40EC-F18150F8C537}"/>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61FE1DF2-B170-47DC-8B6A-E09896EA39CB}" type="slidenum">
              <a:rPr lang="de-DE" smtClean="0"/>
              <a:pPr>
                <a:defRPr/>
              </a:pPr>
              <a:t>18</a:t>
            </a:fld>
            <a:endParaRPr lang="de-DE" dirty="0"/>
          </a:p>
        </p:txBody>
      </p:sp>
    </p:spTree>
    <p:extLst>
      <p:ext uri="{BB962C8B-B14F-4D97-AF65-F5344CB8AC3E}">
        <p14:creationId xmlns:p14="http://schemas.microsoft.com/office/powerpoint/2010/main" val="1706069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93E8F5C-DAC6-233B-338F-1BE7DC024CC1}"/>
              </a:ext>
            </a:extLst>
          </p:cNvPr>
          <p:cNvSpPr>
            <a:spLocks noGrp="1"/>
          </p:cNvSpPr>
          <p:nvPr>
            <p:ph type="title"/>
          </p:nvPr>
        </p:nvSpPr>
        <p:spPr/>
        <p:txBody>
          <a:bodyPr/>
          <a:lstStyle/>
          <a:p>
            <a:r>
              <a:rPr lang="de-DE" dirty="0"/>
              <a:t>Wo KI uns im Verbraucheralltag längst begegnet</a:t>
            </a:r>
          </a:p>
        </p:txBody>
      </p:sp>
      <p:sp>
        <p:nvSpPr>
          <p:cNvPr id="7" name="Textplatzhalter 6">
            <a:extLst>
              <a:ext uri="{FF2B5EF4-FFF2-40B4-BE49-F238E27FC236}">
                <a16:creationId xmlns:a16="http://schemas.microsoft.com/office/drawing/2014/main" id="{D454E0CA-9E25-0ADC-93DD-8F0BBADAA51A}"/>
              </a:ext>
            </a:extLst>
          </p:cNvPr>
          <p:cNvSpPr>
            <a:spLocks noGrp="1"/>
          </p:cNvSpPr>
          <p:nvPr>
            <p:ph type="body" sz="quarter" idx="18"/>
          </p:nvPr>
        </p:nvSpPr>
        <p:spPr/>
        <p:txBody>
          <a:bodyPr/>
          <a:lstStyle/>
          <a:p>
            <a:r>
              <a:rPr lang="de-DE" b="1" dirty="0"/>
              <a:t>Gesundheitswesen</a:t>
            </a:r>
            <a:r>
              <a:rPr lang="de-DE" dirty="0"/>
              <a:t>: Diagnostik von Krankheiten, Analyse medizinischer Bilddaten, Vorhersage von Behandlungsergebnissen, Entwicklung personalisierter Medikamente und Behandlungspläne  </a:t>
            </a:r>
          </a:p>
          <a:p>
            <a:r>
              <a:rPr lang="de-DE" b="1" dirty="0"/>
              <a:t>Verkehr und Mobilität: </a:t>
            </a:r>
            <a:r>
              <a:rPr lang="de-DE" dirty="0"/>
              <a:t>Verkehrsplanung, Optimierung von Routen, intelligente Verkehrsleitsysteme – Stau-Vermeidung und Förderung der Verkehrssicherheit</a:t>
            </a:r>
          </a:p>
          <a:p>
            <a:r>
              <a:rPr lang="de-DE" b="1" dirty="0"/>
              <a:t>Finanzwesen:</a:t>
            </a:r>
            <a:r>
              <a:rPr lang="de-DE" dirty="0"/>
              <a:t> Kreditentscheidungen (Risikobewertung), Betrugsversuche erkennen (untypische Transaktionen), Verbesserung von Anlageportfolios</a:t>
            </a:r>
          </a:p>
          <a:p>
            <a:r>
              <a:rPr lang="de-DE" b="1" dirty="0"/>
              <a:t>Energie: </a:t>
            </a:r>
            <a:r>
              <a:rPr lang="de-DE" dirty="0"/>
              <a:t>Optimierung von Energieerzeugung, Vorhersage von Energiebedarf, effiziente Verteilung von erzeugtem Strom aus erneuerbaren Energien, Steuerung von Windkraftanlagen/Solarparks</a:t>
            </a:r>
          </a:p>
        </p:txBody>
      </p:sp>
      <p:sp>
        <p:nvSpPr>
          <p:cNvPr id="4" name="Fußzeilenplatzhalter 3">
            <a:extLst>
              <a:ext uri="{FF2B5EF4-FFF2-40B4-BE49-F238E27FC236}">
                <a16:creationId xmlns:a16="http://schemas.microsoft.com/office/drawing/2014/main" id="{03CE963D-9E91-6D1C-DDAF-6B98A918E90E}"/>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7E5D876F-85FE-C894-F1C1-552EE3651568}"/>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A5B3578B-5568-4DD4-BE65-63BB2690069E}" type="slidenum">
              <a:rPr lang="de-DE" smtClean="0"/>
              <a:pPr>
                <a:defRPr/>
              </a:pPr>
              <a:t>19</a:t>
            </a:fld>
            <a:endParaRPr lang="de-DE" dirty="0"/>
          </a:p>
        </p:txBody>
      </p:sp>
    </p:spTree>
    <p:extLst>
      <p:ext uri="{BB962C8B-B14F-4D97-AF65-F5344CB8AC3E}">
        <p14:creationId xmlns:p14="http://schemas.microsoft.com/office/powerpoint/2010/main" val="280328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59358-ADE6-2056-C793-D05CF74A6751}"/>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842CC22B-D9F7-8318-EE2B-8D34E7C053AD}"/>
              </a:ext>
            </a:extLst>
          </p:cNvPr>
          <p:cNvSpPr>
            <a:spLocks noGrp="1" noChangeArrowheads="1"/>
          </p:cNvSpPr>
          <p:nvPr>
            <p:ph type="title"/>
          </p:nvPr>
        </p:nvSpPr>
        <p:spPr>
          <a:xfrm>
            <a:off x="682167" y="2052000"/>
            <a:ext cx="6171120" cy="756000"/>
          </a:xfrm>
        </p:spPr>
        <p:txBody>
          <a:bodyPr/>
          <a:lstStyle/>
          <a:p>
            <a:r>
              <a:rPr lang="de-DE" altLang="en-US" dirty="0"/>
              <a:t>Womit wir uns heute beschäftigen</a:t>
            </a:r>
          </a:p>
        </p:txBody>
      </p:sp>
      <p:sp>
        <p:nvSpPr>
          <p:cNvPr id="47107" name="Textplatzhalter 4">
            <a:extLst>
              <a:ext uri="{FF2B5EF4-FFF2-40B4-BE49-F238E27FC236}">
                <a16:creationId xmlns:a16="http://schemas.microsoft.com/office/drawing/2014/main" id="{829DA4FB-B868-44B2-0008-42259A0BB727}"/>
              </a:ext>
            </a:extLst>
          </p:cNvPr>
          <p:cNvSpPr>
            <a:spLocks noGrp="1" noChangeArrowheads="1"/>
          </p:cNvSpPr>
          <p:nvPr>
            <p:ph type="body" sz="quarter" idx="15"/>
          </p:nvPr>
        </p:nvSpPr>
        <p:spPr>
          <a:xfrm>
            <a:off x="684000" y="3060000"/>
            <a:ext cx="6885724" cy="2880000"/>
          </a:xfrm>
        </p:spPr>
        <p:txBody>
          <a:bodyPr>
            <a:normAutofit/>
          </a:bodyPr>
          <a:lstStyle/>
          <a:p>
            <a:pPr marL="285750" indent="-285750">
              <a:spcBef>
                <a:spcPct val="0"/>
              </a:spcBef>
              <a:buFont typeface="Arial" panose="020B0604020202020204" pitchFamily="34" charset="0"/>
              <a:buChar char="•"/>
            </a:pPr>
            <a:r>
              <a:rPr lang="de-DE" altLang="en-US" dirty="0"/>
              <a:t>Wo treffen wir in unserem </a:t>
            </a:r>
            <a:r>
              <a:rPr lang="de-DE" altLang="en-US" b="1" dirty="0"/>
              <a:t>Alltag</a:t>
            </a:r>
            <a:r>
              <a:rPr lang="de-DE" altLang="en-US" dirty="0"/>
              <a:t> auf </a:t>
            </a:r>
            <a:r>
              <a:rPr lang="de-DE" altLang="en-US" b="1" dirty="0"/>
              <a:t>Künstliche</a:t>
            </a:r>
            <a:r>
              <a:rPr lang="de-DE" altLang="en-US" dirty="0"/>
              <a:t> </a:t>
            </a:r>
            <a:r>
              <a:rPr lang="de-DE" altLang="en-US" b="1" dirty="0"/>
              <a:t>Intelligenz</a:t>
            </a:r>
            <a:r>
              <a:rPr lang="de-DE" altLang="en-US" dirty="0"/>
              <a:t>?  </a:t>
            </a:r>
          </a:p>
          <a:p>
            <a:pPr marL="285750" indent="-285750">
              <a:spcBef>
                <a:spcPct val="0"/>
              </a:spcBef>
              <a:buFont typeface="Arial" panose="020B0604020202020204" pitchFamily="34" charset="0"/>
              <a:buChar char="•"/>
            </a:pPr>
            <a:r>
              <a:rPr lang="de-DE" altLang="en-US" dirty="0"/>
              <a:t>Warum sollten wir </a:t>
            </a:r>
            <a:r>
              <a:rPr lang="de-DE" altLang="en-US" b="1" dirty="0"/>
              <a:t>vorsichtig</a:t>
            </a:r>
            <a:r>
              <a:rPr lang="de-DE" altLang="en-US" dirty="0"/>
              <a:t> sein, was wir auf unseren </a:t>
            </a:r>
            <a:r>
              <a:rPr lang="de-DE" altLang="en-US" b="1" dirty="0"/>
              <a:t>Social-Media-Kanälen</a:t>
            </a:r>
            <a:r>
              <a:rPr lang="de-DE" altLang="en-US" dirty="0"/>
              <a:t> veröffentlichen?</a:t>
            </a:r>
          </a:p>
          <a:p>
            <a:pPr marL="285750" indent="-285750">
              <a:spcBef>
                <a:spcPct val="0"/>
              </a:spcBef>
              <a:buFont typeface="Arial" panose="020B0604020202020204" pitchFamily="34" charset="0"/>
              <a:buChar char="•"/>
            </a:pPr>
            <a:r>
              <a:rPr lang="de-DE" altLang="en-US" dirty="0"/>
              <a:t>Wofür werden </a:t>
            </a:r>
            <a:r>
              <a:rPr lang="de-DE" altLang="en-US" b="1" dirty="0"/>
              <a:t>KI-Systeme</a:t>
            </a:r>
            <a:r>
              <a:rPr lang="de-DE" altLang="en-US" dirty="0"/>
              <a:t> mit unseren Daten </a:t>
            </a:r>
            <a:r>
              <a:rPr lang="de-DE" altLang="en-US" b="1" dirty="0"/>
              <a:t>trainiert</a:t>
            </a:r>
            <a:r>
              <a:rPr lang="de-DE" altLang="en-US" dirty="0"/>
              <a:t>? </a:t>
            </a:r>
          </a:p>
        </p:txBody>
      </p:sp>
      <p:sp>
        <p:nvSpPr>
          <p:cNvPr id="2" name="Fußzeilenplatzhalter 1">
            <a:extLst>
              <a:ext uri="{FF2B5EF4-FFF2-40B4-BE49-F238E27FC236}">
                <a16:creationId xmlns:a16="http://schemas.microsoft.com/office/drawing/2014/main" id="{B0A2852B-8C34-5082-56BE-CCE6D68B5563}"/>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lnSpc>
                <a:spcPct val="90000"/>
              </a:lnSpc>
              <a:spcAft>
                <a:spcPts val="600"/>
              </a:spcAft>
              <a:defRPr/>
            </a:pPr>
            <a:r>
              <a:rPr lang="de-DE" altLang="en-US" dirty="0"/>
              <a:t>Vertrauen ist gut – KI-Check ist besser!</a:t>
            </a:r>
            <a:endParaRPr lang="de-DE" dirty="0"/>
          </a:p>
        </p:txBody>
      </p:sp>
    </p:spTree>
    <p:extLst>
      <p:ext uri="{BB962C8B-B14F-4D97-AF65-F5344CB8AC3E}">
        <p14:creationId xmlns:p14="http://schemas.microsoft.com/office/powerpoint/2010/main" val="283379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D901E-7B84-380E-8C3B-9F1A863FE51D}"/>
              </a:ext>
            </a:extLst>
          </p:cNvPr>
          <p:cNvSpPr>
            <a:spLocks noGrp="1"/>
          </p:cNvSpPr>
          <p:nvPr>
            <p:ph type="title"/>
          </p:nvPr>
        </p:nvSpPr>
        <p:spPr/>
        <p:txBody>
          <a:bodyPr/>
          <a:lstStyle/>
          <a:p>
            <a:r>
              <a:rPr lang="de-DE" dirty="0"/>
              <a:t>Was mit KI und </a:t>
            </a:r>
            <a:r>
              <a:rPr lang="de-DE" dirty="0" err="1"/>
              <a:t>Social</a:t>
            </a:r>
            <a:r>
              <a:rPr lang="de-DE" dirty="0"/>
              <a:t> Media möglich ist…</a:t>
            </a:r>
          </a:p>
        </p:txBody>
      </p:sp>
    </p:spTree>
    <p:extLst>
      <p:ext uri="{BB962C8B-B14F-4D97-AF65-F5344CB8AC3E}">
        <p14:creationId xmlns:p14="http://schemas.microsoft.com/office/powerpoint/2010/main" val="326376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B4566-4421-E54F-541F-1C95BA016669}"/>
              </a:ext>
            </a:extLst>
          </p:cNvPr>
          <p:cNvSpPr>
            <a:spLocks noGrp="1"/>
          </p:cNvSpPr>
          <p:nvPr>
            <p:ph type="title"/>
          </p:nvPr>
        </p:nvSpPr>
        <p:spPr/>
        <p:txBody>
          <a:bodyPr/>
          <a:lstStyle/>
          <a:p>
            <a:r>
              <a:rPr lang="de-DE" dirty="0"/>
              <a:t>Eine kurze Geschichte</a:t>
            </a:r>
          </a:p>
        </p:txBody>
      </p:sp>
      <p:pic>
        <p:nvPicPr>
          <p:cNvPr id="7" name="Bildplatzhalter 6" descr="Ausschnitt eines Legefilms zum Thema Schockanrufe.">
            <a:extLst>
              <a:ext uri="{FF2B5EF4-FFF2-40B4-BE49-F238E27FC236}">
                <a16:creationId xmlns:a16="http://schemas.microsoft.com/office/drawing/2014/main" id="{1A967AAA-A401-F5B7-156F-702C2CF4EA4C}"/>
              </a:ext>
            </a:extLst>
          </p:cNvPr>
          <p:cNvPicPr>
            <a:picLocks noGrp="1" noChangeAspect="1"/>
          </p:cNvPicPr>
          <p:nvPr>
            <p:ph type="pic" sz="quarter" idx="10"/>
          </p:nvPr>
        </p:nvPicPr>
        <p:blipFill rotWithShape="1">
          <a:blip r:embed="rId3"/>
          <a:srcRect l="57117" t="16332" r="4686" b="15572"/>
          <a:stretch>
            <a:fillRect/>
          </a:stretch>
        </p:blipFill>
        <p:spPr bwMode="auto">
          <a:xfrm>
            <a:off x="682167" y="2662048"/>
            <a:ext cx="5807574" cy="3235019"/>
          </a:xfrm>
          <a:prstGeom prst="rect">
            <a:avLst/>
          </a:prstGeom>
          <a:solidFill>
            <a:srgbClr val="575656">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657F0A73-02E0-80FD-C2E6-D10660F280BF}"/>
              </a:ext>
            </a:extLst>
          </p:cNvPr>
          <p:cNvSpPr txBox="1"/>
          <p:nvPr/>
        </p:nvSpPr>
        <p:spPr>
          <a:xfrm>
            <a:off x="682167" y="5980672"/>
            <a:ext cx="4886611" cy="184666"/>
          </a:xfrm>
          <a:prstGeom prst="rect">
            <a:avLst/>
          </a:prstGeom>
          <a:noFill/>
        </p:spPr>
        <p:txBody>
          <a:bodyPr wrap="square" lIns="0" tIns="0" rIns="0" bIns="0" rtlCol="0">
            <a:spAutoFit/>
          </a:bodyPr>
          <a:lstStyle/>
          <a:p>
            <a:r>
              <a:rPr lang="de-DE" sz="1200" dirty="0">
                <a:hlinkClick r:id="rId4"/>
              </a:rPr>
              <a:t>www.youtu.be/Ob41kq5RhW4</a:t>
            </a:r>
            <a:endParaRPr lang="de-DE" sz="1200" dirty="0"/>
          </a:p>
        </p:txBody>
      </p:sp>
      <p:sp>
        <p:nvSpPr>
          <p:cNvPr id="4" name="Fußzeilenplatzhalter 3">
            <a:extLst>
              <a:ext uri="{FF2B5EF4-FFF2-40B4-BE49-F238E27FC236}">
                <a16:creationId xmlns:a16="http://schemas.microsoft.com/office/drawing/2014/main" id="{02E8C33F-0785-1EC8-8BF4-966B248F065D}"/>
              </a:ext>
              <a:ext uri="{C183D7F6-B498-43B3-948B-1728B52AA6E4}">
                <adec:decorative xmlns:adec="http://schemas.microsoft.com/office/drawing/2017/decorative" val="1"/>
              </a:ext>
            </a:extLst>
          </p:cNvPr>
          <p:cNvSpPr>
            <a:spLocks noGrp="1"/>
          </p:cNvSpPr>
          <p:nvPr>
            <p:ph type="ftr" sz="quarter" idx="16"/>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6832D2B2-F545-6024-CFA5-F05DD834EE59}"/>
              </a:ex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C8C581B8-E11B-4CB8-B306-6AAAFE66ACA6}" type="slidenum">
              <a:rPr lang="de-DE" smtClean="0"/>
              <a:pPr>
                <a:defRPr/>
              </a:pPr>
              <a:t>21</a:t>
            </a:fld>
            <a:endParaRPr lang="de-DE" dirty="0"/>
          </a:p>
        </p:txBody>
      </p:sp>
    </p:spTree>
    <p:extLst>
      <p:ext uri="{BB962C8B-B14F-4D97-AF65-F5344CB8AC3E}">
        <p14:creationId xmlns:p14="http://schemas.microsoft.com/office/powerpoint/2010/main" val="1955920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682625" y="2029245"/>
            <a:ext cx="10800000" cy="396000"/>
          </a:xfrm>
        </p:spPr>
        <p:txBody>
          <a:bodyPr/>
          <a:lstStyle/>
          <a:p>
            <a:r>
              <a:rPr lang="de-DE" dirty="0"/>
              <a:t>Aufgabenstellung</a:t>
            </a:r>
          </a:p>
        </p:txBody>
      </p:sp>
      <p:sp>
        <p:nvSpPr>
          <p:cNvPr id="12" name="Textplatzhalter 11"/>
          <p:cNvSpPr>
            <a:spLocks noGrp="1"/>
          </p:cNvSpPr>
          <p:nvPr>
            <p:ph type="body" sz="quarter" idx="18"/>
          </p:nvPr>
        </p:nvSpPr>
        <p:spPr>
          <a:xfrm>
            <a:off x="682625" y="2700000"/>
            <a:ext cx="5011593" cy="3240000"/>
          </a:xfrm>
        </p:spPr>
        <p:txBody>
          <a:bodyPr/>
          <a:lstStyle/>
          <a:p>
            <a:r>
              <a:rPr lang="de-DE" dirty="0"/>
              <a:t>Findet euch in </a:t>
            </a:r>
            <a:r>
              <a:rPr lang="de-DE" b="1" dirty="0">
                <a:solidFill>
                  <a:schemeClr val="tx2"/>
                </a:solidFill>
              </a:rPr>
              <a:t>Kleingruppen</a:t>
            </a:r>
            <a:r>
              <a:rPr lang="de-DE" dirty="0"/>
              <a:t> zusammen.</a:t>
            </a:r>
          </a:p>
          <a:p>
            <a:pPr marL="0" indent="0">
              <a:buNone/>
            </a:pPr>
            <a:endParaRPr lang="de-DE" dirty="0"/>
          </a:p>
          <a:p>
            <a:r>
              <a:rPr lang="de-DE" dirty="0"/>
              <a:t>Eure Aufgabe ist es,</a:t>
            </a:r>
          </a:p>
          <a:p>
            <a:pPr marL="265113" indent="0" defTabSz="263525">
              <a:buNone/>
            </a:pPr>
            <a:r>
              <a:rPr lang="de-DE" b="1" dirty="0"/>
              <a:t>a) die verschiedenen Fall-Beispiele zu sichten und </a:t>
            </a:r>
          </a:p>
          <a:p>
            <a:pPr marL="265113" indent="0" defTabSz="263525">
              <a:buNone/>
            </a:pPr>
            <a:r>
              <a:rPr lang="de-DE" b="1" dirty="0"/>
              <a:t>b) Schlussfolgerungen zu ziehen, wie ihr euch und vielleicht auch Familienangehörige schützen könnt.</a:t>
            </a:r>
          </a:p>
          <a:p>
            <a:pPr marL="0" indent="0" defTabSz="630238">
              <a:buNone/>
              <a:tabLst>
                <a:tab pos="263525" algn="l"/>
              </a:tabLst>
            </a:pPr>
            <a:endParaRPr lang="de-DE" b="1" dirty="0">
              <a:solidFill>
                <a:srgbClr val="FF0000"/>
              </a:solidFill>
            </a:endParaRPr>
          </a:p>
          <a:p>
            <a:r>
              <a:rPr lang="de-DE" dirty="0"/>
              <a:t>Recherchiert zu eurem Thema im </a:t>
            </a:r>
            <a:r>
              <a:rPr lang="de-DE" b="1" dirty="0">
                <a:solidFill>
                  <a:schemeClr val="tx2"/>
                </a:solidFill>
              </a:rPr>
              <a:t>Checker-Space</a:t>
            </a:r>
            <a:r>
              <a:rPr lang="de-DE" dirty="0"/>
              <a:t>.</a:t>
            </a:r>
          </a:p>
        </p:txBody>
      </p:sp>
      <p:pic>
        <p:nvPicPr>
          <p:cNvPr id="3" name="Grafik 2" descr="Checkerspace. Konsumthemen und Methoden für Recherche und eigene Projekte.">
            <a:extLst>
              <a:ext uri="{FF2B5EF4-FFF2-40B4-BE49-F238E27FC236}">
                <a16:creationId xmlns:a16="http://schemas.microsoft.com/office/drawing/2014/main" id="{F8329BAB-B3D9-3C8C-91E7-BE35EEDA6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349" y="2458089"/>
            <a:ext cx="4482989" cy="879326"/>
          </a:xfrm>
          <a:prstGeom prst="rect">
            <a:avLst/>
          </a:prstGeom>
        </p:spPr>
      </p:pic>
      <p:pic>
        <p:nvPicPr>
          <p:cNvPr id="2" name="Grafik 1" descr="QR Code zum Checker Space.">
            <a:extLst>
              <a:ext uri="{FF2B5EF4-FFF2-40B4-BE49-F238E27FC236}">
                <a16:creationId xmlns:a16="http://schemas.microsoft.com/office/drawing/2014/main" id="{0EC634C5-E179-FF5D-A018-8630EAD9A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349" y="3429000"/>
            <a:ext cx="1591676" cy="1591676"/>
          </a:xfrm>
          <a:prstGeom prst="rect">
            <a:avLst/>
          </a:prstGeom>
        </p:spPr>
      </p:pic>
      <p:sp>
        <p:nvSpPr>
          <p:cNvPr id="6" name="Rechteck 5">
            <a:extLst>
              <a:ext uri="{FF2B5EF4-FFF2-40B4-BE49-F238E27FC236}">
                <a16:creationId xmlns:a16="http://schemas.microsoft.com/office/drawing/2014/main" id="{1137FA41-5ED4-B456-B936-B2DB1F47C59B}"/>
              </a:ext>
            </a:extLst>
          </p:cNvPr>
          <p:cNvSpPr/>
          <p:nvPr/>
        </p:nvSpPr>
        <p:spPr>
          <a:xfrm>
            <a:off x="6877049" y="5175119"/>
            <a:ext cx="4267201" cy="553998"/>
          </a:xfrm>
          <a:prstGeom prst="rect">
            <a:avLst/>
          </a:prstGeom>
        </p:spPr>
        <p:txBody>
          <a:bodyPr wrap="square">
            <a:spAutoFit/>
          </a:bodyPr>
          <a:lstStyle/>
          <a:p>
            <a:r>
              <a:rPr lang="de-DE" sz="1500" dirty="0">
                <a:solidFill>
                  <a:schemeClr val="tx2"/>
                </a:solidFill>
                <a:hlinkClick r:id="rId5">
                  <a:extLst>
                    <a:ext uri="{A12FA001-AC4F-418D-AE19-62706E023703}">
                      <ahyp:hlinkClr xmlns:ahyp="http://schemas.microsoft.com/office/drawing/2018/hyperlinkcolor" val="tx"/>
                    </a:ext>
                  </a:extLst>
                </a:hlinkClick>
              </a:rPr>
              <a:t>www.verbraucherbildung.de/verbraucherchecker/checkerspace</a:t>
            </a:r>
            <a:endParaRPr lang="de-DE" sz="1500" dirty="0">
              <a:solidFill>
                <a:schemeClr val="tx2"/>
              </a:solidFill>
            </a:endParaRPr>
          </a:p>
        </p:txBody>
      </p:sp>
      <p:sp>
        <p:nvSpPr>
          <p:cNvPr id="4" name="Fußzeilenplatzhalter 3">
            <a:extLs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C8C581B8-E11B-4CB8-B306-6AAAFE66ACA6}" type="slidenum">
              <a:rPr lang="de-DE" smtClean="0"/>
              <a:pPr>
                <a:defRPr/>
              </a:pPr>
              <a:t>22</a:t>
            </a:fld>
            <a:endParaRPr lang="de-DE" dirty="0"/>
          </a:p>
        </p:txBody>
      </p:sp>
    </p:spTree>
    <p:extLst>
      <p:ext uri="{BB962C8B-B14F-4D97-AF65-F5344CB8AC3E}">
        <p14:creationId xmlns:p14="http://schemas.microsoft.com/office/powerpoint/2010/main" val="116679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08C8C-3C1A-EAE2-2A3A-722AB4211230}"/>
              </a:ext>
            </a:extLst>
          </p:cNvPr>
          <p:cNvSpPr>
            <a:spLocks noGrp="1"/>
          </p:cNvSpPr>
          <p:nvPr>
            <p:ph type="title"/>
          </p:nvPr>
        </p:nvSpPr>
        <p:spPr>
          <a:xfrm>
            <a:off x="682167" y="2052000"/>
            <a:ext cx="3516346" cy="750525"/>
          </a:xfrm>
        </p:spPr>
        <p:txBody>
          <a:bodyPr/>
          <a:lstStyle/>
          <a:p>
            <a:r>
              <a:rPr lang="de-DE" dirty="0"/>
              <a:t>Tipps gegen Betrug</a:t>
            </a:r>
          </a:p>
        </p:txBody>
      </p:sp>
      <p:sp>
        <p:nvSpPr>
          <p:cNvPr id="10" name="Textplatzhalter 9">
            <a:extLst>
              <a:ext uri="{FF2B5EF4-FFF2-40B4-BE49-F238E27FC236}">
                <a16:creationId xmlns:a16="http://schemas.microsoft.com/office/drawing/2014/main" id="{4F7DB7EB-B0FF-6690-EF64-3675CA187EA1}"/>
              </a:ext>
            </a:extLst>
          </p:cNvPr>
          <p:cNvSpPr>
            <a:spLocks noGrp="1"/>
          </p:cNvSpPr>
          <p:nvPr>
            <p:ph type="body" sz="quarter" idx="15"/>
          </p:nvPr>
        </p:nvSpPr>
        <p:spPr>
          <a:xfrm>
            <a:off x="684000" y="3060000"/>
            <a:ext cx="6841512" cy="2772000"/>
          </a:xfrm>
        </p:spPr>
        <p:txBody>
          <a:bodyPr/>
          <a:lstStyle/>
          <a:p>
            <a:r>
              <a:rPr lang="de-DE" dirty="0"/>
              <a:t>Welche Infos habt ihr euch mitgenommen? </a:t>
            </a:r>
          </a:p>
          <a:p>
            <a:r>
              <a:rPr lang="de-DE" dirty="0"/>
              <a:t>Wenn ihr heute nach Hause geht, was würdet ihr erzählen? </a:t>
            </a:r>
          </a:p>
          <a:p>
            <a:r>
              <a:rPr lang="de-DE" dirty="0"/>
              <a:t>Welche Tipps würdet ihr weitergeben?</a:t>
            </a:r>
          </a:p>
        </p:txBody>
      </p:sp>
      <p:sp>
        <p:nvSpPr>
          <p:cNvPr id="5" name="Fußzeilenplatzhalter 4">
            <a:extLst>
              <a:ext uri="{FF2B5EF4-FFF2-40B4-BE49-F238E27FC236}">
                <a16:creationId xmlns:a16="http://schemas.microsoft.com/office/drawing/2014/main" id="{99E2508D-B2C8-0DA2-659F-F02C4C15FE78}"/>
              </a:ext>
              <a:ext uri="{C183D7F6-B498-43B3-948B-1728B52AA6E4}">
                <adec:decorative xmlns:adec="http://schemas.microsoft.com/office/drawing/2017/decorative" val="1"/>
              </a:ext>
            </a:extLst>
          </p:cNvPr>
          <p:cNvSpPr>
            <a:spLocks noGrp="1"/>
          </p:cNvSpPr>
          <p:nvPr>
            <p:ph type="ftr" sz="quarter" idx="16"/>
          </p:nvPr>
        </p:nvSpPr>
        <p:spPr/>
        <p:txBody>
          <a:bodyPr/>
          <a:lstStyle/>
          <a:p>
            <a:pPr>
              <a:lnSpc>
                <a:spcPct val="90000"/>
              </a:lnSpc>
              <a:spcAft>
                <a:spcPts val="600"/>
              </a:spcAft>
              <a:defRPr/>
            </a:pPr>
            <a:r>
              <a:rPr lang="de-DE" altLang="en-US" dirty="0"/>
              <a:t>Vertrauen ist gut – KI-Check ist besser!</a:t>
            </a:r>
            <a:endParaRPr lang="de-DE" dirty="0"/>
          </a:p>
        </p:txBody>
      </p:sp>
    </p:spTree>
    <p:extLst>
      <p:ext uri="{BB962C8B-B14F-4D97-AF65-F5344CB8AC3E}">
        <p14:creationId xmlns:p14="http://schemas.microsoft.com/office/powerpoint/2010/main" val="3461875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CA2B-3AF1-34FC-719A-7776411276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C126A8-E065-DD81-CF11-2972DBAB60D4}"/>
              </a:ext>
            </a:extLst>
          </p:cNvPr>
          <p:cNvSpPr>
            <a:spLocks noGrp="1"/>
          </p:cNvSpPr>
          <p:nvPr>
            <p:ph type="title"/>
          </p:nvPr>
        </p:nvSpPr>
        <p:spPr>
          <a:xfrm>
            <a:off x="682167" y="2052000"/>
            <a:ext cx="3889833" cy="750525"/>
          </a:xfrm>
        </p:spPr>
        <p:txBody>
          <a:bodyPr/>
          <a:lstStyle/>
          <a:p>
            <a:r>
              <a:rPr lang="de-DE" dirty="0"/>
              <a:t>Ein berühmtes Beispiel</a:t>
            </a:r>
          </a:p>
        </p:txBody>
      </p:sp>
      <p:sp>
        <p:nvSpPr>
          <p:cNvPr id="3" name="Textplatzhalter 2">
            <a:extLst>
              <a:ext uri="{FF2B5EF4-FFF2-40B4-BE49-F238E27FC236}">
                <a16:creationId xmlns:a16="http://schemas.microsoft.com/office/drawing/2014/main" id="{A6CA3D5C-18BC-B01F-0241-099FE8FEC37B}"/>
              </a:ext>
            </a:extLst>
          </p:cNvPr>
          <p:cNvSpPr>
            <a:spLocks noGrp="1"/>
          </p:cNvSpPr>
          <p:nvPr>
            <p:ph type="body" sz="quarter" idx="15"/>
          </p:nvPr>
        </p:nvSpPr>
        <p:spPr>
          <a:xfrm>
            <a:off x="683999" y="3351300"/>
            <a:ext cx="3437239" cy="2480699"/>
          </a:xfrm>
        </p:spPr>
        <p:txBody>
          <a:bodyPr/>
          <a:lstStyle/>
          <a:p>
            <a:r>
              <a:rPr lang="de-DE" dirty="0"/>
              <a:t>Was war da mit Swift und Trump?</a:t>
            </a:r>
          </a:p>
          <a:p>
            <a:endParaRPr lang="de-DE" dirty="0"/>
          </a:p>
          <a:p>
            <a:r>
              <a:rPr lang="de-DE" u="sng" dirty="0">
                <a:hlinkClick r:id="rId3"/>
              </a:rPr>
              <a:t>www.tagesschau.de/ausland/uswahl/fake-news-ki-us-wahlkampf-100.html</a:t>
            </a:r>
            <a:endParaRPr lang="de-DE" u="sng" dirty="0"/>
          </a:p>
          <a:p>
            <a:endParaRPr lang="de-DE" dirty="0"/>
          </a:p>
        </p:txBody>
      </p:sp>
      <p:pic>
        <p:nvPicPr>
          <p:cNvPr id="7" name="Inhaltsplatzhalter 5" descr="Dekoratives Element. Ausschnitt einer Dokumentation zum Thema Deepfakes.">
            <a:extLst>
              <a:ext uri="{FF2B5EF4-FFF2-40B4-BE49-F238E27FC236}">
                <a16:creationId xmlns:a16="http://schemas.microsoft.com/office/drawing/2014/main" id="{BF0D62E3-F057-5821-A65F-572FBEB3C8C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813088" y="2664823"/>
            <a:ext cx="6650250" cy="3453244"/>
          </a:xfrm>
          <a:prstGeom prst="rect">
            <a:avLst/>
          </a:prstGeom>
        </p:spPr>
      </p:pic>
      <p:sp>
        <p:nvSpPr>
          <p:cNvPr id="8" name="Rechteck 7">
            <a:extLst>
              <a:ext uri="{FF2B5EF4-FFF2-40B4-BE49-F238E27FC236}">
                <a16:creationId xmlns:a16="http://schemas.microsoft.com/office/drawing/2014/main" id="{5F8CBB39-1C25-AE08-FC17-93E9F2346464}"/>
              </a:ext>
            </a:extLst>
          </p:cNvPr>
          <p:cNvSpPr/>
          <p:nvPr/>
        </p:nvSpPr>
        <p:spPr>
          <a:xfrm>
            <a:off x="4774452" y="6130946"/>
            <a:ext cx="5641730" cy="246221"/>
          </a:xfrm>
          <a:prstGeom prst="rect">
            <a:avLst/>
          </a:prstGeom>
        </p:spPr>
        <p:txBody>
          <a:bodyPr wrap="square">
            <a:spAutoFit/>
          </a:bodyPr>
          <a:lstStyle/>
          <a:p>
            <a:r>
              <a:rPr lang="de-DE" sz="1000" dirty="0"/>
              <a:t>Screenshott: </a:t>
            </a:r>
            <a:r>
              <a:rPr lang="de-DE" sz="1000" i="1" dirty="0">
                <a:hlinkClick r:id="rId5"/>
              </a:rPr>
              <a:t>www.tagesschau.de/ausland/uswahl/fake-news-ki-us-wahlkampf-100.html</a:t>
            </a:r>
            <a:endParaRPr lang="de-DE" sz="1000" i="1" dirty="0"/>
          </a:p>
        </p:txBody>
      </p:sp>
      <p:sp>
        <p:nvSpPr>
          <p:cNvPr id="5" name="Fußzeilenplatzhalter 4">
            <a:extLst>
              <a:ext uri="{FF2B5EF4-FFF2-40B4-BE49-F238E27FC236}">
                <a16:creationId xmlns:a16="http://schemas.microsoft.com/office/drawing/2014/main" id="{B68D6483-9DD3-C507-00EE-80CBA67782D4}"/>
              </a:ext>
              <a:ext uri="{C183D7F6-B498-43B3-948B-1728B52AA6E4}">
                <adec:decorative xmlns:adec="http://schemas.microsoft.com/office/drawing/2017/decorative" val="1"/>
              </a:ext>
            </a:extLst>
          </p:cNvPr>
          <p:cNvSpPr>
            <a:spLocks noGrp="1"/>
          </p:cNvSpPr>
          <p:nvPr>
            <p:ph type="ftr" sz="quarter" idx="16"/>
          </p:nvPr>
        </p:nvSpPr>
        <p:spPr/>
        <p:txBody>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DF906BC8-A5E1-7F81-EBCA-06837461EF9F}"/>
              </a:ex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C8C581B8-E11B-4CB8-B306-6AAAFE66ACA6}" type="slidenum">
              <a:rPr lang="de-DE" smtClean="0"/>
              <a:pPr>
                <a:defRPr/>
              </a:pPr>
              <a:t>24</a:t>
            </a:fld>
            <a:endParaRPr lang="de-DE" dirty="0"/>
          </a:p>
        </p:txBody>
      </p:sp>
    </p:spTree>
    <p:extLst>
      <p:ext uri="{BB962C8B-B14F-4D97-AF65-F5344CB8AC3E}">
        <p14:creationId xmlns:p14="http://schemas.microsoft.com/office/powerpoint/2010/main" val="725295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BE3CDC8-4389-7874-B433-51399053F9D5}"/>
              </a:ext>
            </a:extLst>
          </p:cNvPr>
          <p:cNvSpPr>
            <a:spLocks noGrp="1"/>
          </p:cNvSpPr>
          <p:nvPr>
            <p:ph type="title"/>
          </p:nvPr>
        </p:nvSpPr>
        <p:spPr>
          <a:xfrm>
            <a:off x="2771999" y="2880000"/>
            <a:ext cx="8484135" cy="2520000"/>
          </a:xfrm>
        </p:spPr>
        <p:txBody>
          <a:bodyPr/>
          <a:lstStyle/>
          <a:p>
            <a:r>
              <a:rPr lang="de-DE" dirty="0"/>
              <a:t>Warum und wie werden KI-Systeme mit unseren Daten trainiert?</a:t>
            </a:r>
          </a:p>
        </p:txBody>
      </p:sp>
    </p:spTree>
    <p:extLst>
      <p:ext uri="{BB962C8B-B14F-4D97-AF65-F5344CB8AC3E}">
        <p14:creationId xmlns:p14="http://schemas.microsoft.com/office/powerpoint/2010/main" val="427327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Wie wichtig ist euch der Schutz eurer Daten?</a:t>
            </a:r>
          </a:p>
        </p:txBody>
      </p:sp>
      <p:sp>
        <p:nvSpPr>
          <p:cNvPr id="3" name="Textplatzhalter 2"/>
          <p:cNvSpPr>
            <a:spLocks noGrp="1"/>
          </p:cNvSpPr>
          <p:nvPr>
            <p:ph type="body" sz="quarter" idx="21"/>
          </p:nvPr>
        </p:nvSpPr>
        <p:spPr>
          <a:xfrm>
            <a:off x="682167" y="2872288"/>
            <a:ext cx="6101405" cy="550533"/>
          </a:xfrm>
        </p:spPr>
        <p:txBody>
          <a:bodyPr/>
          <a:lstStyle/>
          <a:p>
            <a:r>
              <a:rPr lang="de-DE" dirty="0"/>
              <a:t>Positioniert euch gern!</a:t>
            </a:r>
          </a:p>
        </p:txBody>
      </p:sp>
      <p:grpSp>
        <p:nvGrpSpPr>
          <p:cNvPr id="25" name="Gruppieren 24" descr="Abgebildete Skala für Umfrage."/>
          <p:cNvGrpSpPr/>
          <p:nvPr/>
        </p:nvGrpSpPr>
        <p:grpSpPr>
          <a:xfrm>
            <a:off x="946230" y="5089485"/>
            <a:ext cx="9897762" cy="366995"/>
            <a:chOff x="663338" y="4085969"/>
            <a:chExt cx="9897762" cy="333632"/>
          </a:xfrm>
        </p:grpSpPr>
        <p:cxnSp>
          <p:nvCxnSpPr>
            <p:cNvPr id="16" name="Gerader Verbinder 15"/>
            <p:cNvCxnSpPr>
              <a:cxnSpLocks/>
            </p:cNvCxnSpPr>
            <p:nvPr/>
          </p:nvCxnSpPr>
          <p:spPr>
            <a:xfrm>
              <a:off x="663338" y="4250724"/>
              <a:ext cx="9878933" cy="0"/>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663338"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10561100" y="4106563"/>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5610309" y="4085969"/>
              <a:ext cx="0" cy="313038"/>
            </a:xfrm>
            <a:prstGeom prst="line">
              <a:avLst/>
            </a:prstGeom>
            <a:ln w="28575">
              <a:solidFill>
                <a:srgbClr val="61328A"/>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682167" y="4581195"/>
            <a:ext cx="1243913" cy="276999"/>
          </a:xfrm>
          <a:prstGeom prst="rect">
            <a:avLst/>
          </a:prstGeom>
          <a:noFill/>
        </p:spPr>
        <p:txBody>
          <a:bodyPr wrap="square" lIns="0" tIns="0" rIns="0" bIns="0" rtlCol="0">
            <a:spAutoFit/>
          </a:bodyPr>
          <a:lstStyle/>
          <a:p>
            <a:pPr algn="l"/>
            <a:r>
              <a:rPr lang="de-DE" dirty="0"/>
              <a:t>sehr wichtig</a:t>
            </a:r>
          </a:p>
        </p:txBody>
      </p:sp>
      <p:sp>
        <p:nvSpPr>
          <p:cNvPr id="34" name="Textfeld 33"/>
          <p:cNvSpPr txBox="1"/>
          <p:nvPr/>
        </p:nvSpPr>
        <p:spPr>
          <a:xfrm>
            <a:off x="5381563" y="4581193"/>
            <a:ext cx="1243913" cy="276999"/>
          </a:xfrm>
          <a:prstGeom prst="rect">
            <a:avLst/>
          </a:prstGeom>
          <a:noFill/>
        </p:spPr>
        <p:txBody>
          <a:bodyPr wrap="square" lIns="0" tIns="0" rIns="0" bIns="0" rtlCol="0">
            <a:spAutoFit/>
          </a:bodyPr>
          <a:lstStyle/>
          <a:p>
            <a:pPr algn="l"/>
            <a:r>
              <a:rPr lang="de-DE" dirty="0"/>
              <a:t>teils-teils</a:t>
            </a:r>
          </a:p>
        </p:txBody>
      </p:sp>
      <p:sp>
        <p:nvSpPr>
          <p:cNvPr id="38" name="Textfeld 37"/>
          <p:cNvSpPr txBox="1"/>
          <p:nvPr/>
        </p:nvSpPr>
        <p:spPr>
          <a:xfrm>
            <a:off x="9935495" y="4581193"/>
            <a:ext cx="1527843" cy="276999"/>
          </a:xfrm>
          <a:prstGeom prst="rect">
            <a:avLst/>
          </a:prstGeom>
          <a:noFill/>
        </p:spPr>
        <p:txBody>
          <a:bodyPr wrap="square" lIns="0" tIns="0" rIns="0" bIns="0" rtlCol="0">
            <a:spAutoFit/>
          </a:bodyPr>
          <a:lstStyle/>
          <a:p>
            <a:pPr algn="l"/>
            <a:r>
              <a:rPr lang="de-DE" dirty="0"/>
              <a:t>nicht wichtig</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26</a:t>
            </a:fld>
            <a:endParaRPr lang="de-DE" dirty="0"/>
          </a:p>
        </p:txBody>
      </p:sp>
      <p:sp>
        <p:nvSpPr>
          <p:cNvPr id="35" name="Fußzeilenplatzhalter 2">
            <a:extLst>
              <a:ext uri="{FF2B5EF4-FFF2-40B4-BE49-F238E27FC236}">
                <a16:creationId xmlns:a16="http://schemas.microsoft.com/office/drawing/2014/main" id="{52F40FAB-5966-9A3D-B22C-0A534414C0FD}"/>
              </a:ext>
              <a:ext uri="{C183D7F6-B498-43B3-948B-1728B52AA6E4}">
                <adec:decorative xmlns:adec="http://schemas.microsoft.com/office/drawing/2017/decorative" val="1"/>
              </a:ext>
            </a:extLst>
          </p:cNvPr>
          <p:cNvSpPr>
            <a:spLocks noGrp="1"/>
          </p:cNvSpPr>
          <p:nvPr>
            <p:ph type="ftr" sz="quarter" idx="20"/>
          </p:nvPr>
        </p:nvSpPr>
        <p:spPr/>
        <p:txBody>
          <a:bodyPr/>
          <a:lstStyle/>
          <a:p>
            <a:pPr>
              <a:lnSpc>
                <a:spcPct val="90000"/>
              </a:lnSpc>
              <a:spcAft>
                <a:spcPts val="600"/>
              </a:spcAft>
              <a:defRPr/>
            </a:pPr>
            <a:r>
              <a:rPr lang="de-DE" altLang="en-US" dirty="0"/>
              <a:t>Vertrauen ist gut – KI-Check ist besser!</a:t>
            </a:r>
            <a:endParaRPr lang="de-DE" dirty="0"/>
          </a:p>
        </p:txBody>
      </p:sp>
    </p:spTree>
    <p:extLst>
      <p:ext uri="{BB962C8B-B14F-4D97-AF65-F5344CB8AC3E}">
        <p14:creationId xmlns:p14="http://schemas.microsoft.com/office/powerpoint/2010/main" val="417268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BB9E3-A535-7869-B381-B355FF80EA59}"/>
              </a:ext>
            </a:extLst>
          </p:cNvPr>
          <p:cNvSpPr>
            <a:spLocks noGrp="1"/>
          </p:cNvSpPr>
          <p:nvPr>
            <p:ph type="title"/>
          </p:nvPr>
        </p:nvSpPr>
        <p:spPr/>
        <p:txBody>
          <a:bodyPr/>
          <a:lstStyle/>
          <a:p>
            <a:r>
              <a:rPr lang="de-DE" dirty="0" err="1"/>
              <a:t>Meta</a:t>
            </a:r>
            <a:r>
              <a:rPr lang="de-DE" dirty="0"/>
              <a:t>, KI &amp; Datensammlung </a:t>
            </a:r>
          </a:p>
        </p:txBody>
      </p:sp>
      <p:sp>
        <p:nvSpPr>
          <p:cNvPr id="7" name="Textplatzhalter 6">
            <a:extLst>
              <a:ext uri="{FF2B5EF4-FFF2-40B4-BE49-F238E27FC236}">
                <a16:creationId xmlns:a16="http://schemas.microsoft.com/office/drawing/2014/main" id="{5171A83D-765F-6631-32AC-BE99CC55F050}"/>
              </a:ext>
            </a:extLst>
          </p:cNvPr>
          <p:cNvSpPr>
            <a:spLocks noGrp="1"/>
          </p:cNvSpPr>
          <p:nvPr>
            <p:ph type="body" sz="quarter" idx="18"/>
          </p:nvPr>
        </p:nvSpPr>
        <p:spPr/>
        <p:txBody>
          <a:bodyPr/>
          <a:lstStyle/>
          <a:p>
            <a:r>
              <a:rPr lang="de-DE" dirty="0"/>
              <a:t>Wer von euch hat mitbekommen, dass der Meta-Konzern angekündigt hat, dass sie alle jemals in seinen Diensten wie Facebook und Instagram veröffentlichten Inhalte von Menschen über 18 Jahren nutzen möchte, um Meta-AI (hauseigene KI) zu trainieren?</a:t>
            </a:r>
          </a:p>
          <a:p>
            <a:r>
              <a:rPr lang="de-DE" dirty="0"/>
              <a:t>Wer von euch weiß, wofür die Daten gesammelt und zu welchem Zweck sie genutzt werden? </a:t>
            </a:r>
          </a:p>
          <a:p>
            <a:r>
              <a:rPr lang="de-DE" dirty="0"/>
              <a:t>Und wer von euch hat mitbekommen, dass ihr aktiv hättet Widerspruch einlegen müssen, damit eure Daten nicht verwendet werden? </a:t>
            </a:r>
          </a:p>
        </p:txBody>
      </p:sp>
      <p:sp>
        <p:nvSpPr>
          <p:cNvPr id="5" name="Fußzeilenplatzhalter 4">
            <a:extLst>
              <a:ext uri="{FF2B5EF4-FFF2-40B4-BE49-F238E27FC236}">
                <a16:creationId xmlns:a16="http://schemas.microsoft.com/office/drawing/2014/main" id="{56370A84-F6F1-E7F2-F398-15B769C9855F}"/>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BF6EA1E0-800B-5FF5-5AB3-CF9CBA7FF7F7}"/>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715AFBCD-1CB6-42AB-958A-187683AAA438}" type="slidenum">
              <a:rPr lang="de-DE" smtClean="0"/>
              <a:pPr>
                <a:defRPr/>
              </a:pPr>
              <a:t>27</a:t>
            </a:fld>
            <a:endParaRPr lang="de-DE" dirty="0"/>
          </a:p>
        </p:txBody>
      </p:sp>
    </p:spTree>
    <p:extLst>
      <p:ext uri="{BB962C8B-B14F-4D97-AF65-F5344CB8AC3E}">
        <p14:creationId xmlns:p14="http://schemas.microsoft.com/office/powerpoint/2010/main" val="3034763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63AB-6CFE-4102-69B4-D04373DE143E}"/>
            </a:ext>
          </a:extLst>
        </p:cNvPr>
        <p:cNvGrpSpPr/>
        <p:nvPr/>
      </p:nvGrpSpPr>
      <p:grpSpPr>
        <a:xfrm>
          <a:off x="0" y="0"/>
          <a:ext cx="0" cy="0"/>
          <a:chOff x="0" y="0"/>
          <a:chExt cx="0" cy="0"/>
        </a:xfrm>
      </p:grpSpPr>
      <p:sp>
        <p:nvSpPr>
          <p:cNvPr id="11" name="Titel 10">
            <a:extLst>
              <a:ext uri="{FF2B5EF4-FFF2-40B4-BE49-F238E27FC236}">
                <a16:creationId xmlns:a16="http://schemas.microsoft.com/office/drawing/2014/main" id="{378332AF-DBE7-8498-0D43-CDE8045330CF}"/>
              </a:ext>
            </a:extLst>
          </p:cNvPr>
          <p:cNvSpPr>
            <a:spLocks noGrp="1"/>
          </p:cNvSpPr>
          <p:nvPr>
            <p:ph type="title"/>
          </p:nvPr>
        </p:nvSpPr>
        <p:spPr>
          <a:xfrm>
            <a:off x="682625" y="2029245"/>
            <a:ext cx="10800000" cy="396000"/>
          </a:xfrm>
        </p:spPr>
        <p:txBody>
          <a:bodyPr/>
          <a:lstStyle/>
          <a:p>
            <a:r>
              <a:rPr lang="de-DE" dirty="0"/>
              <a:t>Aufgabenstellung</a:t>
            </a:r>
          </a:p>
        </p:txBody>
      </p:sp>
      <p:sp>
        <p:nvSpPr>
          <p:cNvPr id="12" name="Textplatzhalter 11">
            <a:extLst>
              <a:ext uri="{FF2B5EF4-FFF2-40B4-BE49-F238E27FC236}">
                <a16:creationId xmlns:a16="http://schemas.microsoft.com/office/drawing/2014/main" id="{70FC0CFB-4251-9655-2B8E-A693022CA46D}"/>
              </a:ext>
            </a:extLst>
          </p:cNvPr>
          <p:cNvSpPr>
            <a:spLocks noGrp="1"/>
          </p:cNvSpPr>
          <p:nvPr>
            <p:ph type="body" sz="quarter" idx="18"/>
          </p:nvPr>
        </p:nvSpPr>
        <p:spPr>
          <a:xfrm>
            <a:off x="682625" y="2700000"/>
            <a:ext cx="5011593" cy="3240000"/>
          </a:xfrm>
        </p:spPr>
        <p:txBody>
          <a:bodyPr/>
          <a:lstStyle/>
          <a:p>
            <a:r>
              <a:rPr lang="de-DE" dirty="0"/>
              <a:t>Findet euch in </a:t>
            </a:r>
            <a:r>
              <a:rPr lang="de-DE" b="1" dirty="0">
                <a:solidFill>
                  <a:schemeClr val="tx2"/>
                </a:solidFill>
              </a:rPr>
              <a:t>Kleingruppen</a:t>
            </a:r>
            <a:r>
              <a:rPr lang="de-DE" dirty="0"/>
              <a:t> zusammen.</a:t>
            </a:r>
          </a:p>
          <a:p>
            <a:pPr marL="0" indent="0">
              <a:buNone/>
            </a:pPr>
            <a:endParaRPr lang="de-DE" dirty="0"/>
          </a:p>
          <a:p>
            <a:r>
              <a:rPr lang="de-DE" dirty="0"/>
              <a:t>Eure Aufgabe ist es, euch über </a:t>
            </a:r>
          </a:p>
          <a:p>
            <a:pPr marL="0" indent="269875">
              <a:buNone/>
            </a:pPr>
            <a:r>
              <a:rPr lang="de-DE" b="1" dirty="0" err="1"/>
              <a:t>Meta</a:t>
            </a:r>
            <a:r>
              <a:rPr lang="de-DE" b="1" dirty="0"/>
              <a:t> und Datennutzung für KI </a:t>
            </a:r>
            <a:r>
              <a:rPr lang="de-DE" dirty="0"/>
              <a:t>zu informieren.</a:t>
            </a:r>
          </a:p>
          <a:p>
            <a:pPr marL="265113" indent="0" defTabSz="263525">
              <a:buNone/>
            </a:pPr>
            <a:endParaRPr lang="de-DE" b="1" dirty="0">
              <a:solidFill>
                <a:srgbClr val="FF0000"/>
              </a:solidFill>
            </a:endParaRPr>
          </a:p>
          <a:p>
            <a:r>
              <a:rPr lang="de-DE" dirty="0"/>
              <a:t>Recherchiert zu diesem Thema im </a:t>
            </a:r>
            <a:r>
              <a:rPr lang="de-DE" b="1" dirty="0">
                <a:solidFill>
                  <a:schemeClr val="tx2"/>
                </a:solidFill>
              </a:rPr>
              <a:t>Checker-Space</a:t>
            </a:r>
            <a:r>
              <a:rPr lang="de-DE" dirty="0"/>
              <a:t>.</a:t>
            </a:r>
          </a:p>
        </p:txBody>
      </p:sp>
      <p:pic>
        <p:nvPicPr>
          <p:cNvPr id="3" name="Grafik 2" descr="Checkerspace. Konsumthemen und Methoden für Recherche und eigene Projekte.">
            <a:extLst>
              <a:ext uri="{FF2B5EF4-FFF2-40B4-BE49-F238E27FC236}">
                <a16:creationId xmlns:a16="http://schemas.microsoft.com/office/drawing/2014/main" id="{31F8257D-9148-C1B1-F951-9DAC00F8B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001" y="2453926"/>
            <a:ext cx="4520821" cy="886747"/>
          </a:xfrm>
          <a:prstGeom prst="rect">
            <a:avLst/>
          </a:prstGeom>
        </p:spPr>
      </p:pic>
      <p:pic>
        <p:nvPicPr>
          <p:cNvPr id="2" name="Grafik 1" descr="QR Code zum Checker Space.">
            <a:extLst>
              <a:ext uri="{FF2B5EF4-FFF2-40B4-BE49-F238E27FC236}">
                <a16:creationId xmlns:a16="http://schemas.microsoft.com/office/drawing/2014/main" id="{32B59D82-832A-324F-0E22-9C6DFDC7A6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001" y="3429000"/>
            <a:ext cx="1591676" cy="1591676"/>
          </a:xfrm>
          <a:prstGeom prst="rect">
            <a:avLst/>
          </a:prstGeom>
        </p:spPr>
      </p:pic>
      <p:sp>
        <p:nvSpPr>
          <p:cNvPr id="6" name="Rechteck 5">
            <a:extLst>
              <a:ext uri="{FF2B5EF4-FFF2-40B4-BE49-F238E27FC236}">
                <a16:creationId xmlns:a16="http://schemas.microsoft.com/office/drawing/2014/main" id="{11FAC3AF-20AE-64CB-BF6A-88ED9591A57E}"/>
              </a:ext>
            </a:extLst>
          </p:cNvPr>
          <p:cNvSpPr/>
          <p:nvPr/>
        </p:nvSpPr>
        <p:spPr>
          <a:xfrm>
            <a:off x="6826606" y="5256292"/>
            <a:ext cx="4267201" cy="553998"/>
          </a:xfrm>
          <a:prstGeom prst="rect">
            <a:avLst/>
          </a:prstGeom>
        </p:spPr>
        <p:txBody>
          <a:bodyPr wrap="square">
            <a:spAutoFit/>
          </a:bodyPr>
          <a:lstStyle/>
          <a:p>
            <a:r>
              <a:rPr lang="de-DE" sz="1500" dirty="0">
                <a:solidFill>
                  <a:schemeClr val="tx2"/>
                </a:solidFill>
                <a:hlinkClick r:id="rId5">
                  <a:extLst>
                    <a:ext uri="{A12FA001-AC4F-418D-AE19-62706E023703}">
                      <ahyp:hlinkClr xmlns:ahyp="http://schemas.microsoft.com/office/drawing/2018/hyperlinkcolor" val="tx"/>
                    </a:ext>
                  </a:extLst>
                </a:hlinkClick>
              </a:rPr>
              <a:t>www.verbraucherbildung.de/verbraucherchecker/checkerspace</a:t>
            </a:r>
            <a:endParaRPr lang="de-DE" sz="1500" dirty="0">
              <a:solidFill>
                <a:schemeClr val="tx2"/>
              </a:solidFill>
            </a:endParaRPr>
          </a:p>
        </p:txBody>
      </p:sp>
      <p:sp>
        <p:nvSpPr>
          <p:cNvPr id="4" name="Fußzeilenplatzhalter 3">
            <a:extLst>
              <a:ext uri="{FF2B5EF4-FFF2-40B4-BE49-F238E27FC236}">
                <a16:creationId xmlns:a16="http://schemas.microsoft.com/office/drawing/2014/main" id="{35F16C9B-C8A5-4959-9CEB-11903D9B95E8}"/>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4876ACD9-686F-9C39-069B-8172CD366A82}"/>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C8C581B8-E11B-4CB8-B306-6AAAFE66ACA6}" type="slidenum">
              <a:rPr lang="de-DE" smtClean="0"/>
              <a:pPr>
                <a:defRPr/>
              </a:pPr>
              <a:t>28</a:t>
            </a:fld>
            <a:endParaRPr lang="de-DE" dirty="0"/>
          </a:p>
        </p:txBody>
      </p:sp>
    </p:spTree>
    <p:extLst>
      <p:ext uri="{BB962C8B-B14F-4D97-AF65-F5344CB8AC3E}">
        <p14:creationId xmlns:p14="http://schemas.microsoft.com/office/powerpoint/2010/main" val="344831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E4E1C6-7A6B-A7EA-9EC6-081EB812C7C0}"/>
              </a:ext>
            </a:extLst>
          </p:cNvPr>
          <p:cNvSpPr>
            <a:spLocks noGrp="1"/>
          </p:cNvSpPr>
          <p:nvPr>
            <p:ph type="title"/>
          </p:nvPr>
        </p:nvSpPr>
        <p:spPr/>
        <p:txBody>
          <a:bodyPr/>
          <a:lstStyle/>
          <a:p>
            <a:r>
              <a:rPr lang="de-DE" dirty="0"/>
              <a:t>Was habt ihr herausgefunden?</a:t>
            </a:r>
          </a:p>
        </p:txBody>
      </p:sp>
      <p:pic>
        <p:nvPicPr>
          <p:cNvPr id="7" name="Bildplatzhalter 6" descr="Ausschnitt eines Tisches mit buntem Papier und Stiften darauf.">
            <a:extLst>
              <a:ext uri="{FF2B5EF4-FFF2-40B4-BE49-F238E27FC236}">
                <a16:creationId xmlns:a16="http://schemas.microsoft.com/office/drawing/2014/main" id="{E3E46F55-6093-3AC5-5F55-D2F51469D726}"/>
              </a:ext>
            </a:extLst>
          </p:cNvPr>
          <p:cNvPicPr>
            <a:picLocks noGrp="1" noChangeAspect="1"/>
          </p:cNvPicPr>
          <p:nvPr>
            <p:ph type="pic" sz="quarter" idx="18"/>
          </p:nvPr>
        </p:nvPicPr>
        <p:blipFill>
          <a:blip r:embed="rId3"/>
          <a:srcRect l="21850" r="21850"/>
          <a:stretch>
            <a:fillRect/>
          </a:stretch>
        </p:blipFill>
        <p:spPr>
          <a:xfrm rot="5400000">
            <a:off x="-431800" y="1979613"/>
            <a:ext cx="6480175" cy="6480175"/>
          </a:xfrm>
        </p:spPr>
      </p:pic>
      <p:sp>
        <p:nvSpPr>
          <p:cNvPr id="5" name="Foliennummernplatzhalter 4">
            <a:extLst>
              <a:ext uri="{FF2B5EF4-FFF2-40B4-BE49-F238E27FC236}">
                <a16:creationId xmlns:a16="http://schemas.microsoft.com/office/drawing/2014/main" id="{2043B4AC-DE73-3348-CE2F-193439A304A7}"/>
              </a:ext>
              <a:ext uri="{C183D7F6-B498-43B3-948B-1728B52AA6E4}">
                <adec:decorative xmlns:adec="http://schemas.microsoft.com/office/drawing/2017/decorative" val="1"/>
              </a:ext>
            </a:extLst>
          </p:cNvPr>
          <p:cNvSpPr>
            <a:spLocks noGrp="1"/>
          </p:cNvSpPr>
          <p:nvPr>
            <p:ph type="sldNum" sz="quarter" idx="19"/>
          </p:nvPr>
        </p:nvSpPr>
        <p:spPr>
          <a:xfrm>
            <a:off x="10825163" y="6385070"/>
            <a:ext cx="638175" cy="144462"/>
          </a:xfrm>
        </p:spPr>
        <p:txBody>
          <a:bodyPr/>
          <a:lstStyle/>
          <a:p>
            <a:pPr>
              <a:defRPr/>
            </a:pPr>
            <a:fld id="{C8C581B8-E11B-4CB8-B306-6AAAFE66ACA6}" type="slidenum">
              <a:rPr lang="de-DE" smtClean="0"/>
              <a:pPr>
                <a:defRPr/>
              </a:pPr>
              <a:t>29</a:t>
            </a:fld>
            <a:endParaRPr lang="de-DE" dirty="0"/>
          </a:p>
        </p:txBody>
      </p:sp>
    </p:spTree>
    <p:extLst>
      <p:ext uri="{BB962C8B-B14F-4D97-AF65-F5344CB8AC3E}">
        <p14:creationId xmlns:p14="http://schemas.microsoft.com/office/powerpoint/2010/main" val="4198476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FCE2C-B9D1-7FCF-1771-41B5835BA467}"/>
              </a:ext>
            </a:extLst>
          </p:cNvPr>
          <p:cNvSpPr>
            <a:spLocks noGrp="1"/>
          </p:cNvSpPr>
          <p:nvPr>
            <p:ph type="title"/>
          </p:nvPr>
        </p:nvSpPr>
        <p:spPr/>
        <p:txBody>
          <a:bodyPr/>
          <a:lstStyle/>
          <a:p>
            <a:r>
              <a:rPr lang="de-DE" dirty="0">
                <a:solidFill>
                  <a:schemeClr val="tx2"/>
                </a:solidFill>
              </a:rPr>
              <a:t>KI – ist doch klar! Oder?</a:t>
            </a:r>
          </a:p>
        </p:txBody>
      </p:sp>
      <p:sp>
        <p:nvSpPr>
          <p:cNvPr id="7" name="Textplatzhalter 6">
            <a:extLst>
              <a:ext uri="{FF2B5EF4-FFF2-40B4-BE49-F238E27FC236}">
                <a16:creationId xmlns:a16="http://schemas.microsoft.com/office/drawing/2014/main" id="{CB41FB30-F0DB-0644-83D8-B9C24A211B5B}"/>
              </a:ext>
            </a:extLst>
          </p:cNvPr>
          <p:cNvSpPr>
            <a:spLocks noGrp="1"/>
          </p:cNvSpPr>
          <p:nvPr>
            <p:ph type="body" sz="quarter" idx="21"/>
          </p:nvPr>
        </p:nvSpPr>
        <p:spPr>
          <a:xfrm>
            <a:off x="682167" y="2872289"/>
            <a:ext cx="8544960" cy="387350"/>
          </a:xfrm>
        </p:spPr>
        <p:txBody>
          <a:bodyPr/>
          <a:lstStyle/>
          <a:p>
            <a:r>
              <a:rPr lang="de-DE" dirty="0"/>
              <a:t>Wenn ihr an Künstliche Intelligenz denkt, was fällt euch dazu ein?</a:t>
            </a:r>
          </a:p>
        </p:txBody>
      </p:sp>
      <p:sp>
        <p:nvSpPr>
          <p:cNvPr id="6" name="Textplatzhalter 5">
            <a:extLst>
              <a:ext uri="{FF2B5EF4-FFF2-40B4-BE49-F238E27FC236}">
                <a16:creationId xmlns:a16="http://schemas.microsoft.com/office/drawing/2014/main" id="{7715FC9B-B622-920A-3090-E803C9A1BFF5}"/>
              </a:ext>
            </a:extLst>
          </p:cNvPr>
          <p:cNvSpPr>
            <a:spLocks noGrp="1"/>
          </p:cNvSpPr>
          <p:nvPr>
            <p:ph type="body" sz="quarter" idx="18"/>
          </p:nvPr>
        </p:nvSpPr>
        <p:spPr/>
        <p:txBody>
          <a:bodyPr/>
          <a:lstStyle/>
          <a:p>
            <a:pPr marL="285750" indent="-285750">
              <a:lnSpc>
                <a:spcPct val="107000"/>
              </a:lnSpc>
              <a:spcAft>
                <a:spcPts val="800"/>
              </a:spcAft>
            </a:pPr>
            <a:r>
              <a:rPr lang="de-DE" dirty="0">
                <a:ea typeface="Calibri" panose="020F0502020204030204" pitchFamily="34" charset="0"/>
                <a:cs typeface="Arial" panose="020B0604020202020204" pitchFamily="34" charset="0"/>
              </a:rPr>
              <a:t>Nehmt euch </a:t>
            </a:r>
            <a:r>
              <a:rPr lang="de-DE" b="1" dirty="0">
                <a:ea typeface="Calibri" panose="020F0502020204030204" pitchFamily="34" charset="0"/>
                <a:cs typeface="Arial" panose="020B0604020202020204" pitchFamily="34" charset="0"/>
              </a:rPr>
              <a:t>Moderationskarten und Stifte</a:t>
            </a:r>
            <a:r>
              <a:rPr lang="de-DE" dirty="0">
                <a:ea typeface="Calibri" panose="020F0502020204030204" pitchFamily="34" charset="0"/>
                <a:cs typeface="Arial" panose="020B0604020202020204" pitchFamily="34" charset="0"/>
              </a:rPr>
              <a:t>.</a:t>
            </a:r>
          </a:p>
          <a:p>
            <a:pPr marL="285750" indent="-285750">
              <a:lnSpc>
                <a:spcPct val="107000"/>
              </a:lnSpc>
              <a:spcAft>
                <a:spcPts val="800"/>
              </a:spcAft>
            </a:pPr>
            <a:r>
              <a:rPr lang="de-DE" b="1" dirty="0">
                <a:ea typeface="Calibri" panose="020F0502020204030204" pitchFamily="34" charset="0"/>
                <a:cs typeface="Times New Roman" panose="02020603050405020304" pitchFamily="18" charset="0"/>
              </a:rPr>
              <a:t>Tauscht euch in Murmelgruppen aus.</a:t>
            </a:r>
          </a:p>
          <a:p>
            <a:pPr marL="285750" indent="-285750">
              <a:lnSpc>
                <a:spcPct val="107000"/>
              </a:lnSpc>
              <a:spcAft>
                <a:spcPts val="800"/>
              </a:spcAft>
            </a:pPr>
            <a:r>
              <a:rPr lang="de-DE" b="1" dirty="0">
                <a:ea typeface="Calibri" panose="020F0502020204030204" pitchFamily="34" charset="0"/>
                <a:cs typeface="Arial" panose="020B0604020202020204" pitchFamily="34" charset="0"/>
              </a:rPr>
              <a:t>Notiert</a:t>
            </a:r>
            <a:r>
              <a:rPr lang="de-DE" dirty="0">
                <a:ea typeface="Calibri" panose="020F0502020204030204" pitchFamily="34" charset="0"/>
                <a:cs typeface="Arial" panose="020B0604020202020204" pitchFamily="34" charset="0"/>
              </a:rPr>
              <a:t>  je Karte einen Stichpunkt</a:t>
            </a:r>
          </a:p>
          <a:p>
            <a:pPr marL="285750" indent="-285750">
              <a:lnSpc>
                <a:spcPct val="107000"/>
              </a:lnSpc>
              <a:spcAft>
                <a:spcPts val="800"/>
              </a:spcAft>
            </a:pPr>
            <a:r>
              <a:rPr lang="de-DE" dirty="0"/>
              <a:t>Stellt im Anschluss eure </a:t>
            </a:r>
            <a:r>
              <a:rPr lang="de-DE" b="1" dirty="0"/>
              <a:t>Notizen</a:t>
            </a:r>
            <a:r>
              <a:rPr lang="de-DE" dirty="0"/>
              <a:t> vor.</a:t>
            </a:r>
          </a:p>
          <a:p>
            <a:pPr marL="0" indent="0">
              <a:buNone/>
            </a:pPr>
            <a:endParaRPr lang="de-DE" b="1" dirty="0">
              <a:solidFill>
                <a:srgbClr val="61328A"/>
              </a:solidFill>
            </a:endParaRPr>
          </a:p>
        </p:txBody>
      </p:sp>
      <p:sp>
        <p:nvSpPr>
          <p:cNvPr id="4" name="Foliennummernplatzhalter 3">
            <a:extLst>
              <a:ext uri="{FF2B5EF4-FFF2-40B4-BE49-F238E27FC236}">
                <a16:creationId xmlns:a16="http://schemas.microsoft.com/office/drawing/2014/main" id="{0BE12406-37EA-3C94-06C2-AC4DB3C68BF2}"/>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D00E3744-E8F7-421C-B152-2AE9695367A3}" type="slidenum">
              <a:rPr lang="de-DE" smtClean="0"/>
              <a:pPr>
                <a:defRPr/>
              </a:pPr>
              <a:t>3</a:t>
            </a:fld>
            <a:endParaRPr lang="de-DE" dirty="0"/>
          </a:p>
        </p:txBody>
      </p:sp>
      <p:sp>
        <p:nvSpPr>
          <p:cNvPr id="3" name="Fußzeilenplatzhalter 2">
            <a:extLst>
              <a:ext uri="{FF2B5EF4-FFF2-40B4-BE49-F238E27FC236}">
                <a16:creationId xmlns:a16="http://schemas.microsoft.com/office/drawing/2014/main" id="{A79262EC-DE07-052A-8BAE-38801BBBAD71}"/>
              </a:ext>
              <a:ext uri="{C183D7F6-B498-43B3-948B-1728B52AA6E4}">
                <adec:decorative xmlns:adec="http://schemas.microsoft.com/office/drawing/2017/decorative" val="1"/>
              </a:ext>
            </a:extLst>
          </p:cNvPr>
          <p:cNvSpPr>
            <a:spLocks noGrp="1"/>
          </p:cNvSpPr>
          <p:nvPr>
            <p:ph type="ftr" sz="quarter" idx="20"/>
          </p:nvPr>
        </p:nvSpPr>
        <p:spPr/>
        <p:txBody>
          <a:bodyPr/>
          <a:lstStyle/>
          <a:p>
            <a:pPr>
              <a:lnSpc>
                <a:spcPct val="90000"/>
              </a:lnSpc>
              <a:spcAft>
                <a:spcPts val="600"/>
              </a:spcAft>
              <a:defRPr/>
            </a:pPr>
            <a:r>
              <a:rPr lang="de-DE" altLang="en-US" dirty="0"/>
              <a:t>Vertrauen ist gut – KI-Check ist besser!</a:t>
            </a:r>
            <a:endParaRPr lang="de-DE" dirty="0"/>
          </a:p>
        </p:txBody>
      </p:sp>
    </p:spTree>
    <p:extLst>
      <p:ext uri="{BB962C8B-B14F-4D97-AF65-F5344CB8AC3E}">
        <p14:creationId xmlns:p14="http://schemas.microsoft.com/office/powerpoint/2010/main" val="2113766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40AD985-CB4D-FF42-F9F1-693261EF934D}"/>
              </a:ext>
            </a:extLst>
          </p:cNvPr>
          <p:cNvSpPr>
            <a:spLocks noGrp="1"/>
          </p:cNvSpPr>
          <p:nvPr>
            <p:ph type="title"/>
          </p:nvPr>
        </p:nvSpPr>
        <p:spPr/>
        <p:txBody>
          <a:bodyPr/>
          <a:lstStyle/>
          <a:p>
            <a:r>
              <a:rPr lang="de-DE" dirty="0"/>
              <a:t>Welche Daten will </a:t>
            </a:r>
            <a:r>
              <a:rPr lang="de-DE" dirty="0" err="1"/>
              <a:t>Meta</a:t>
            </a:r>
            <a:r>
              <a:rPr lang="de-DE" dirty="0"/>
              <a:t> nutzen?</a:t>
            </a:r>
          </a:p>
        </p:txBody>
      </p:sp>
      <p:sp>
        <p:nvSpPr>
          <p:cNvPr id="7" name="Textplatzhalter 6">
            <a:extLst>
              <a:ext uri="{FF2B5EF4-FFF2-40B4-BE49-F238E27FC236}">
                <a16:creationId xmlns:a16="http://schemas.microsoft.com/office/drawing/2014/main" id="{F959155E-5F1E-1886-FF56-AED943239818}"/>
              </a:ext>
            </a:extLst>
          </p:cNvPr>
          <p:cNvSpPr>
            <a:spLocks noGrp="1"/>
          </p:cNvSpPr>
          <p:nvPr>
            <p:ph type="body" sz="quarter" idx="18"/>
          </p:nvPr>
        </p:nvSpPr>
        <p:spPr/>
        <p:txBody>
          <a:bodyPr/>
          <a:lstStyle/>
          <a:p>
            <a:r>
              <a:rPr lang="de-DE" dirty="0" err="1"/>
              <a:t>Meta</a:t>
            </a:r>
            <a:r>
              <a:rPr lang="de-DE" dirty="0"/>
              <a:t> sammelt alle öffentlichen Profildaten, wie </a:t>
            </a:r>
            <a:r>
              <a:rPr lang="de-DE" b="1" dirty="0"/>
              <a:t>Name, Alter, Geschlecht, Beziehungsstatus, Ausbildung und Beruf, Interessen und „Gefällt mir“-Angaben und das Profilbild sowie Freundeslisten und Gruppenzugehörigkeit</a:t>
            </a:r>
            <a:r>
              <a:rPr lang="de-DE" dirty="0"/>
              <a:t>. </a:t>
            </a:r>
          </a:p>
          <a:p>
            <a:r>
              <a:rPr lang="de-DE" dirty="0"/>
              <a:t>Es wird auf Beiträge, wie </a:t>
            </a:r>
            <a:r>
              <a:rPr lang="de-DE" b="1" dirty="0"/>
              <a:t>Texte, Kommentare und geteilte Inhalte </a:t>
            </a:r>
            <a:r>
              <a:rPr lang="de-DE" dirty="0"/>
              <a:t>zugegriffen, auf </a:t>
            </a:r>
            <a:r>
              <a:rPr lang="de-DE" b="1" dirty="0"/>
              <a:t>Fotos und Videos </a:t>
            </a:r>
            <a:r>
              <a:rPr lang="de-DE" dirty="0"/>
              <a:t>einschließlich Ort, Zeit und Geräteinformation. </a:t>
            </a:r>
          </a:p>
          <a:p>
            <a:r>
              <a:rPr lang="de-DE" dirty="0"/>
              <a:t>Die </a:t>
            </a:r>
            <a:r>
              <a:rPr lang="de-DE" b="1" dirty="0"/>
              <a:t>Chat-Bot-Interaktionen</a:t>
            </a:r>
            <a:r>
              <a:rPr lang="de-DE" dirty="0"/>
              <a:t> werden ebenfalls verwendet. </a:t>
            </a:r>
          </a:p>
          <a:p>
            <a:r>
              <a:rPr lang="de-DE" dirty="0"/>
              <a:t>Ebenso wird das </a:t>
            </a:r>
            <a:r>
              <a:rPr lang="de-DE" b="1" dirty="0"/>
              <a:t>Klickverhalten</a:t>
            </a:r>
            <a:r>
              <a:rPr lang="de-DE" dirty="0"/>
              <a:t> dokumentiert und genutzt, zum Beispiel welche Posts geöffnet werden, wie das </a:t>
            </a:r>
            <a:r>
              <a:rPr lang="de-DE" dirty="0" err="1"/>
              <a:t>Scrollover</a:t>
            </a:r>
            <a:r>
              <a:rPr lang="de-DE" dirty="0"/>
              <a:t>-Ver-halten ist, also wie jemand etwas ansieht, zum Beispiel Werbung.</a:t>
            </a:r>
          </a:p>
        </p:txBody>
      </p:sp>
      <p:sp>
        <p:nvSpPr>
          <p:cNvPr id="4" name="Fußzeilenplatzhalter 3">
            <a:extLst>
              <a:ext uri="{FF2B5EF4-FFF2-40B4-BE49-F238E27FC236}">
                <a16:creationId xmlns:a16="http://schemas.microsoft.com/office/drawing/2014/main" id="{27FEE68A-9FF9-35CD-AA88-F0C74516EE45}"/>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FE843711-961E-E75D-9737-407BA0EC23A1}"/>
              </a:ext>
              <a:ext uri="{C183D7F6-B498-43B3-948B-1728B52AA6E4}">
                <adec:decorative xmlns:adec="http://schemas.microsoft.com/office/drawing/2017/decorative" val="1"/>
              </a:ext>
            </a:extLst>
          </p:cNvPr>
          <p:cNvSpPr>
            <a:spLocks noGrp="1"/>
          </p:cNvSpPr>
          <p:nvPr>
            <p:ph type="sldNum" sz="quarter" idx="33"/>
          </p:nvPr>
        </p:nvSpPr>
        <p:spPr>
          <a:xfrm>
            <a:off x="10825163" y="6364288"/>
            <a:ext cx="638175" cy="144462"/>
          </a:xfrm>
        </p:spPr>
        <p:txBody>
          <a:bodyPr/>
          <a:lstStyle/>
          <a:p>
            <a:pPr>
              <a:defRPr/>
            </a:pPr>
            <a:fld id="{A5B3578B-5568-4DD4-BE65-63BB2690069E}" type="slidenum">
              <a:rPr lang="de-DE" smtClean="0"/>
              <a:pPr>
                <a:defRPr/>
              </a:pPr>
              <a:t>30</a:t>
            </a:fld>
            <a:endParaRPr lang="de-DE" dirty="0"/>
          </a:p>
        </p:txBody>
      </p:sp>
    </p:spTree>
    <p:extLst>
      <p:ext uri="{BB962C8B-B14F-4D97-AF65-F5344CB8AC3E}">
        <p14:creationId xmlns:p14="http://schemas.microsoft.com/office/powerpoint/2010/main" val="896987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FB64-0FF5-C574-3F6C-638D13C1351B}"/>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DA1CE7E-64FB-4349-4D7A-064BAC93AF40}"/>
              </a:ext>
            </a:extLst>
          </p:cNvPr>
          <p:cNvSpPr>
            <a:spLocks noGrp="1"/>
          </p:cNvSpPr>
          <p:nvPr>
            <p:ph type="title"/>
          </p:nvPr>
        </p:nvSpPr>
        <p:spPr/>
        <p:txBody>
          <a:bodyPr/>
          <a:lstStyle/>
          <a:p>
            <a:r>
              <a:rPr lang="de-DE" dirty="0"/>
              <a:t>Was bedeutet das für die </a:t>
            </a:r>
            <a:r>
              <a:rPr lang="de-DE" dirty="0" err="1"/>
              <a:t>Nutzer:innen</a:t>
            </a:r>
            <a:r>
              <a:rPr lang="de-DE" dirty="0"/>
              <a:t>?</a:t>
            </a:r>
          </a:p>
        </p:txBody>
      </p:sp>
      <p:sp>
        <p:nvSpPr>
          <p:cNvPr id="7" name="Textplatzhalter 6">
            <a:extLst>
              <a:ext uri="{FF2B5EF4-FFF2-40B4-BE49-F238E27FC236}">
                <a16:creationId xmlns:a16="http://schemas.microsoft.com/office/drawing/2014/main" id="{75095F16-6E2B-11FD-548C-BA57093C2910}"/>
              </a:ext>
            </a:extLst>
          </p:cNvPr>
          <p:cNvSpPr>
            <a:spLocks noGrp="1"/>
          </p:cNvSpPr>
          <p:nvPr>
            <p:ph type="body" sz="quarter" idx="18"/>
          </p:nvPr>
        </p:nvSpPr>
        <p:spPr/>
        <p:txBody>
          <a:bodyPr/>
          <a:lstStyle/>
          <a:p>
            <a:r>
              <a:rPr lang="de-DE" dirty="0"/>
              <a:t>Wenn dein Profil öffentlich ist, kann </a:t>
            </a:r>
            <a:r>
              <a:rPr lang="de-DE" dirty="0" err="1"/>
              <a:t>Meta</a:t>
            </a:r>
            <a:r>
              <a:rPr lang="de-DE" dirty="0"/>
              <a:t> die Inhalte fürs KI-Training verwenden. </a:t>
            </a:r>
          </a:p>
          <a:p>
            <a:r>
              <a:rPr lang="de-DE" dirty="0"/>
              <a:t>Das betrifft alles, was jemals jemand gepostet hast – und das lässt sich nicht rückgängig machen, wenn es einmal verwendet wurde. </a:t>
            </a:r>
          </a:p>
          <a:p>
            <a:r>
              <a:rPr lang="de-DE" dirty="0"/>
              <a:t>Auch Inhalte, in denen eine Person vorkommt, wie zum Beispiel Fotos oder in Kommentaren anderer, können verwendet werden.</a:t>
            </a:r>
          </a:p>
        </p:txBody>
      </p:sp>
      <p:sp>
        <p:nvSpPr>
          <p:cNvPr id="4" name="Fußzeilenplatzhalter 3">
            <a:extLst>
              <a:ext uri="{FF2B5EF4-FFF2-40B4-BE49-F238E27FC236}">
                <a16:creationId xmlns:a16="http://schemas.microsoft.com/office/drawing/2014/main" id="{28738EE9-8A1A-2205-4735-EA0F1EE8D794}"/>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00346832-E930-D876-251A-EB30B0FD3C47}"/>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A5B3578B-5568-4DD4-BE65-63BB2690069E}" type="slidenum">
              <a:rPr lang="de-DE" smtClean="0"/>
              <a:pPr>
                <a:defRPr/>
              </a:pPr>
              <a:t>31</a:t>
            </a:fld>
            <a:endParaRPr lang="de-DE" dirty="0"/>
          </a:p>
        </p:txBody>
      </p:sp>
    </p:spTree>
    <p:extLst>
      <p:ext uri="{BB962C8B-B14F-4D97-AF65-F5344CB8AC3E}">
        <p14:creationId xmlns:p14="http://schemas.microsoft.com/office/powerpoint/2010/main" val="1924870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BAB80-26D9-44AF-46E1-9E40E839D1D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6B5690E-E417-484E-6DEA-9A5643236AD9}"/>
              </a:ext>
            </a:extLst>
          </p:cNvPr>
          <p:cNvSpPr>
            <a:spLocks noGrp="1"/>
          </p:cNvSpPr>
          <p:nvPr>
            <p:ph type="title"/>
          </p:nvPr>
        </p:nvSpPr>
        <p:spPr/>
        <p:txBody>
          <a:bodyPr/>
          <a:lstStyle/>
          <a:p>
            <a:r>
              <a:rPr lang="de-DE" dirty="0"/>
              <a:t>Was trainiert die KI mit den Daten?</a:t>
            </a:r>
          </a:p>
        </p:txBody>
      </p:sp>
      <p:sp>
        <p:nvSpPr>
          <p:cNvPr id="7" name="Textplatzhalter 6">
            <a:extLst>
              <a:ext uri="{FF2B5EF4-FFF2-40B4-BE49-F238E27FC236}">
                <a16:creationId xmlns:a16="http://schemas.microsoft.com/office/drawing/2014/main" id="{30672600-FA39-8634-E7E5-C7D652452F61}"/>
              </a:ext>
            </a:extLst>
          </p:cNvPr>
          <p:cNvSpPr>
            <a:spLocks noGrp="1"/>
          </p:cNvSpPr>
          <p:nvPr>
            <p:ph type="body" sz="quarter" idx="18"/>
          </p:nvPr>
        </p:nvSpPr>
        <p:spPr/>
        <p:txBody>
          <a:bodyPr/>
          <a:lstStyle/>
          <a:p>
            <a:r>
              <a:rPr lang="de-DE" dirty="0"/>
              <a:t>Die Analyse von Texten und Kommentaren hilft der KI, den Sprachgebrauch zu lernen. </a:t>
            </a:r>
          </a:p>
          <a:p>
            <a:r>
              <a:rPr lang="de-DE" dirty="0"/>
              <a:t>Die Funktion des Sprachmodells wird erweitert. </a:t>
            </a:r>
          </a:p>
          <a:p>
            <a:r>
              <a:rPr lang="de-DE" dirty="0"/>
              <a:t>Aber auch Emotionen und Stimmungen werden aus den Texten gelesen. Die KI lernt positive wie auch negative Gefühle zu erkennen.</a:t>
            </a:r>
          </a:p>
          <a:p>
            <a:r>
              <a:rPr lang="de-DE" dirty="0"/>
              <a:t>Bilder und Videos helfen, die Gesichtserkennung zu verbessern. Außerdem lernt die KI, authentischere und weniger fehlerhafte Bilder zu erstellen.</a:t>
            </a:r>
          </a:p>
          <a:p>
            <a:r>
              <a:rPr lang="de-DE" b="1" dirty="0"/>
              <a:t>Kurzum: </a:t>
            </a:r>
            <a:r>
              <a:rPr lang="de-DE" dirty="0"/>
              <a:t>Mit den gesammelten Daten „lernt“ die KI, wie du sprichst, kann ableiten, wie es dir gerade geht, was dich interessiert, natürlich auch, wie du aussiehst, wie du dich generell online verhältst. Dementsprechend werden dir gezielt Vorschläge zu bestimmten Inhalten gemacht. </a:t>
            </a:r>
          </a:p>
        </p:txBody>
      </p:sp>
      <p:sp>
        <p:nvSpPr>
          <p:cNvPr id="4" name="Fußzeilenplatzhalter 3">
            <a:extLst>
              <a:ext uri="{FF2B5EF4-FFF2-40B4-BE49-F238E27FC236}">
                <a16:creationId xmlns:a16="http://schemas.microsoft.com/office/drawing/2014/main" id="{EC0819F9-FF45-1C1A-2DB0-6A44C8FEE289}"/>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35DAA5B8-F302-BB71-78C3-25C5C362F2F0}"/>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A5B3578B-5568-4DD4-BE65-63BB2690069E}" type="slidenum">
              <a:rPr lang="de-DE" smtClean="0"/>
              <a:pPr>
                <a:defRPr/>
              </a:pPr>
              <a:t>32</a:t>
            </a:fld>
            <a:endParaRPr lang="de-DE" dirty="0"/>
          </a:p>
        </p:txBody>
      </p:sp>
    </p:spTree>
    <p:extLst>
      <p:ext uri="{BB962C8B-B14F-4D97-AF65-F5344CB8AC3E}">
        <p14:creationId xmlns:p14="http://schemas.microsoft.com/office/powerpoint/2010/main" val="627751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D01AD-40A0-29EE-D4EC-A6CF8F8ABFF7}"/>
              </a:ext>
            </a:extLst>
          </p:cNvPr>
          <p:cNvSpPr>
            <a:spLocks noGrp="1"/>
          </p:cNvSpPr>
          <p:nvPr>
            <p:ph type="title"/>
          </p:nvPr>
        </p:nvSpPr>
        <p:spPr/>
        <p:txBody>
          <a:bodyPr/>
          <a:lstStyle/>
          <a:p>
            <a:r>
              <a:rPr lang="de-DE" dirty="0" err="1"/>
              <a:t>Artificial</a:t>
            </a:r>
            <a:r>
              <a:rPr lang="de-DE" dirty="0"/>
              <a:t> </a:t>
            </a:r>
            <a:r>
              <a:rPr lang="de-DE" dirty="0" err="1"/>
              <a:t>Intelligence</a:t>
            </a:r>
            <a:r>
              <a:rPr lang="de-DE" dirty="0"/>
              <a:t> Act (kurz: AI Act)</a:t>
            </a:r>
          </a:p>
        </p:txBody>
      </p:sp>
      <p:sp>
        <p:nvSpPr>
          <p:cNvPr id="3" name="Textplatzhalter 2">
            <a:extLst>
              <a:ext uri="{FF2B5EF4-FFF2-40B4-BE49-F238E27FC236}">
                <a16:creationId xmlns:a16="http://schemas.microsoft.com/office/drawing/2014/main" id="{11234540-02A1-8BF7-DF36-39BAAF314D06}"/>
              </a:ext>
            </a:extLst>
          </p:cNvPr>
          <p:cNvSpPr>
            <a:spLocks noGrp="1"/>
          </p:cNvSpPr>
          <p:nvPr>
            <p:ph type="body" sz="quarter" idx="12"/>
          </p:nvPr>
        </p:nvSpPr>
        <p:spPr/>
        <p:txBody>
          <a:bodyPr/>
          <a:lstStyle/>
          <a:p>
            <a:r>
              <a:rPr lang="de-DE" dirty="0"/>
              <a:t>Was kann Politik mit Reglungen und Gesetzen tun, um </a:t>
            </a:r>
            <a:r>
              <a:rPr lang="de-DE" dirty="0" err="1"/>
              <a:t>Verbraucher:innen</a:t>
            </a:r>
            <a:r>
              <a:rPr lang="de-DE" dirty="0"/>
              <a:t> zu schützen? </a:t>
            </a:r>
          </a:p>
        </p:txBody>
      </p:sp>
    </p:spTree>
    <p:extLst>
      <p:ext uri="{BB962C8B-B14F-4D97-AF65-F5344CB8AC3E}">
        <p14:creationId xmlns:p14="http://schemas.microsoft.com/office/powerpoint/2010/main" val="1739908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3F993-1B77-2CA5-74C1-66E61AA30FBF}"/>
              </a:ext>
            </a:extLst>
          </p:cNvPr>
          <p:cNvSpPr>
            <a:spLocks noGrp="1"/>
          </p:cNvSpPr>
          <p:nvPr>
            <p:ph type="title"/>
          </p:nvPr>
        </p:nvSpPr>
        <p:spPr/>
        <p:txBody>
          <a:bodyPr/>
          <a:lstStyle/>
          <a:p>
            <a:r>
              <a:rPr lang="de-DE" dirty="0"/>
              <a:t>Wen betrifft die KI-Verordnung? </a:t>
            </a:r>
          </a:p>
        </p:txBody>
      </p:sp>
      <p:sp>
        <p:nvSpPr>
          <p:cNvPr id="5" name="Textplatzhalter 4">
            <a:extLst>
              <a:ext uri="{FF2B5EF4-FFF2-40B4-BE49-F238E27FC236}">
                <a16:creationId xmlns:a16="http://schemas.microsoft.com/office/drawing/2014/main" id="{EB2238C3-BF28-1207-642B-C3880BF1D37A}"/>
              </a:ext>
            </a:extLst>
          </p:cNvPr>
          <p:cNvSpPr>
            <a:spLocks noGrp="1"/>
          </p:cNvSpPr>
          <p:nvPr>
            <p:ph type="body" sz="quarter" idx="15"/>
          </p:nvPr>
        </p:nvSpPr>
        <p:spPr/>
        <p:txBody>
          <a:bodyPr/>
          <a:lstStyle/>
          <a:p>
            <a:r>
              <a:rPr lang="de-DE" dirty="0"/>
              <a:t>Der AI Act richtet sich an alle Anbieter, zum Beispiel </a:t>
            </a:r>
            <a:r>
              <a:rPr lang="de-DE" b="1" dirty="0"/>
              <a:t>Unternehmen, Forschungsinstitute oder Behörden</a:t>
            </a:r>
            <a:r>
              <a:rPr lang="de-DE" dirty="0"/>
              <a:t>, die KI-Systeme </a:t>
            </a:r>
            <a:r>
              <a:rPr lang="de-DE" b="1" dirty="0"/>
              <a:t>entwickeln, nutzen und verbreiten. </a:t>
            </a:r>
            <a:r>
              <a:rPr lang="de-DE" dirty="0"/>
              <a:t> </a:t>
            </a:r>
          </a:p>
          <a:p>
            <a:r>
              <a:rPr lang="de-DE" dirty="0"/>
              <a:t>Unabhängig davon, ob der Sitz der Einrichtungen in der EU liegt oder nicht – es zählt, dass das Produkt in der EU eingesetzt wird</a:t>
            </a:r>
          </a:p>
        </p:txBody>
      </p:sp>
      <p:pic>
        <p:nvPicPr>
          <p:cNvPr id="7" name="Grafik 6" descr="Abbildung einer Landkarte mit alle Ländern der Europäischen Union.">
            <a:extLst>
              <a:ext uri="{FF2B5EF4-FFF2-40B4-BE49-F238E27FC236}">
                <a16:creationId xmlns:a16="http://schemas.microsoft.com/office/drawing/2014/main" id="{D8E2A223-AC48-D763-3436-1AF3305C4F83}"/>
              </a:ext>
            </a:extLst>
          </p:cNvPr>
          <p:cNvPicPr>
            <a:picLocks noChangeAspect="1"/>
          </p:cNvPicPr>
          <p:nvPr/>
        </p:nvPicPr>
        <p:blipFill>
          <a:blip r:embed="rId3"/>
          <a:srcRect l="31520" t="18018" r="31487" b="10549"/>
          <a:stretch>
            <a:fillRect/>
          </a:stretch>
        </p:blipFill>
        <p:spPr>
          <a:xfrm>
            <a:off x="5897119" y="-1"/>
            <a:ext cx="6313919" cy="6858001"/>
          </a:xfrm>
          <a:prstGeom prst="rect">
            <a:avLst/>
          </a:prstGeom>
        </p:spPr>
      </p:pic>
      <p:sp>
        <p:nvSpPr>
          <p:cNvPr id="8" name="Textfeld 7">
            <a:extLst>
              <a:ext uri="{FF2B5EF4-FFF2-40B4-BE49-F238E27FC236}">
                <a16:creationId xmlns:a16="http://schemas.microsoft.com/office/drawing/2014/main" id="{F7B3D07E-A8F0-F42A-4BC4-A60328D924F3}"/>
              </a:ext>
            </a:extLst>
          </p:cNvPr>
          <p:cNvSpPr txBox="1"/>
          <p:nvPr/>
        </p:nvSpPr>
        <p:spPr>
          <a:xfrm rot="16200000">
            <a:off x="9304435" y="3476722"/>
            <a:ext cx="5528910" cy="246221"/>
          </a:xfrm>
          <a:prstGeom prst="rect">
            <a:avLst/>
          </a:prstGeom>
          <a:noFill/>
        </p:spPr>
        <p:txBody>
          <a:bodyPr wrap="square">
            <a:spAutoFit/>
          </a:bodyPr>
          <a:lstStyle/>
          <a:p>
            <a:r>
              <a:rPr lang="de-DE" sz="1000" dirty="0"/>
              <a:t>Bild: </a:t>
            </a:r>
            <a:r>
              <a:rPr lang="de-DE" sz="1000" i="1" dirty="0">
                <a:hlinkClick r:id="rId4"/>
              </a:rPr>
              <a:t>www.bpb.de/kurz-knapp/lexika/lexikon-in-einfacher-sprache/286912/eu-mitgliedstaaten/</a:t>
            </a:r>
            <a:endParaRPr lang="de-DE" sz="1000" i="1" dirty="0"/>
          </a:p>
        </p:txBody>
      </p:sp>
      <p:sp>
        <p:nvSpPr>
          <p:cNvPr id="3" name="Fußzeilenplatzhalter 2">
            <a:extLst>
              <a:ext uri="{FF2B5EF4-FFF2-40B4-BE49-F238E27FC236}">
                <a16:creationId xmlns:a16="http://schemas.microsoft.com/office/drawing/2014/main" id="{BC190B52-E99A-DCD8-D250-7DB5759C16DB}"/>
              </a:ext>
              <a:ext uri="{C183D7F6-B498-43B3-948B-1728B52AA6E4}">
                <adec:decorative xmlns:adec="http://schemas.microsoft.com/office/drawing/2017/decorative" val="1"/>
              </a:ext>
            </a:extLst>
          </p:cNvPr>
          <p:cNvSpPr>
            <a:spLocks noGrp="1"/>
          </p:cNvSpPr>
          <p:nvPr>
            <p:ph type="ftr" sz="quarter" idx="16"/>
          </p:nvPr>
        </p:nvSpPr>
        <p:spPr/>
        <p:txBody>
          <a:bodyPr/>
          <a:lstStyle/>
          <a:p>
            <a:pPr>
              <a:lnSpc>
                <a:spcPct val="90000"/>
              </a:lnSpc>
              <a:spcAft>
                <a:spcPts val="600"/>
              </a:spcAft>
              <a:defRPr/>
            </a:pPr>
            <a:r>
              <a:rPr lang="de-DE" altLang="en-US" dirty="0"/>
              <a:t>Vertrauen ist gut – KI-Check ist besser!</a:t>
            </a:r>
            <a:endParaRPr lang="de-DE" dirty="0"/>
          </a:p>
        </p:txBody>
      </p:sp>
      <p:sp>
        <p:nvSpPr>
          <p:cNvPr id="4" name="Foliennummernplatzhalter 3">
            <a:extLst>
              <a:ext uri="{FF2B5EF4-FFF2-40B4-BE49-F238E27FC236}">
                <a16:creationId xmlns:a16="http://schemas.microsoft.com/office/drawing/2014/main" id="{C360EAF7-B1EB-E23C-0651-F2520602C67E}"/>
              </a:ex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D00E3744-E8F7-421C-B152-2AE9695367A3}" type="slidenum">
              <a:rPr lang="de-DE" smtClean="0"/>
              <a:pPr>
                <a:defRPr/>
              </a:pPr>
              <a:t>34</a:t>
            </a:fld>
            <a:endParaRPr lang="de-DE" dirty="0"/>
          </a:p>
        </p:txBody>
      </p:sp>
    </p:spTree>
    <p:extLst>
      <p:ext uri="{BB962C8B-B14F-4D97-AF65-F5344CB8AC3E}">
        <p14:creationId xmlns:p14="http://schemas.microsoft.com/office/powerpoint/2010/main" val="263087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39758-2FA1-5ED8-F28C-5A1AD5BD2D68}"/>
              </a:ext>
            </a:extLst>
          </p:cNvPr>
          <p:cNvSpPr>
            <a:spLocks noGrp="1"/>
          </p:cNvSpPr>
          <p:nvPr>
            <p:ph type="title"/>
          </p:nvPr>
        </p:nvSpPr>
        <p:spPr/>
        <p:txBody>
          <a:bodyPr/>
          <a:lstStyle/>
          <a:p>
            <a:r>
              <a:rPr lang="de-DE" dirty="0"/>
              <a:t>Was wird im AI Act geregelt? </a:t>
            </a:r>
          </a:p>
        </p:txBody>
      </p:sp>
      <p:sp>
        <p:nvSpPr>
          <p:cNvPr id="5" name="Textplatzhalter 4">
            <a:extLst>
              <a:ext uri="{FF2B5EF4-FFF2-40B4-BE49-F238E27FC236}">
                <a16:creationId xmlns:a16="http://schemas.microsoft.com/office/drawing/2014/main" id="{D8BCA957-A106-7325-AE05-49EBC95954BE}"/>
              </a:ext>
            </a:extLst>
          </p:cNvPr>
          <p:cNvSpPr>
            <a:spLocks noGrp="1"/>
          </p:cNvSpPr>
          <p:nvPr>
            <p:ph type="body" sz="quarter" idx="18"/>
          </p:nvPr>
        </p:nvSpPr>
        <p:spPr>
          <a:xfrm>
            <a:off x="682625" y="2700000"/>
            <a:ext cx="5733415" cy="3240000"/>
          </a:xfrm>
        </p:spPr>
        <p:txBody>
          <a:bodyPr/>
          <a:lstStyle/>
          <a:p>
            <a:r>
              <a:rPr lang="de-DE" dirty="0"/>
              <a:t>Die EU-Kommission hat die KI-Systeme in </a:t>
            </a:r>
            <a:r>
              <a:rPr lang="de-DE" b="1" dirty="0"/>
              <a:t>unterschiedliche Risikogruppen </a:t>
            </a:r>
            <a:r>
              <a:rPr lang="de-DE" dirty="0"/>
              <a:t>eingestuft, zum Beispiel in KI-Modelle mit einem </a:t>
            </a:r>
            <a:r>
              <a:rPr lang="de-DE" b="1" dirty="0"/>
              <a:t>unannehmbaren, hohen oder geringen Risiko für die Grundrechte und Werte der Union</a:t>
            </a:r>
            <a:r>
              <a:rPr lang="de-DE" dirty="0"/>
              <a:t>. </a:t>
            </a:r>
          </a:p>
          <a:p>
            <a:r>
              <a:rPr lang="de-DE" dirty="0"/>
              <a:t>KI-Systeme sollen </a:t>
            </a:r>
            <a:r>
              <a:rPr lang="de-DE" b="1" dirty="0"/>
              <a:t>sicher, transparent, zuverlässig und verantwortungsbewusst </a:t>
            </a:r>
            <a:r>
              <a:rPr lang="de-DE" dirty="0"/>
              <a:t>sein.</a:t>
            </a:r>
          </a:p>
          <a:p>
            <a:r>
              <a:rPr lang="de-DE" dirty="0"/>
              <a:t>Ziel ist durch Transparenz, die Qualität der Daten, Pflichten zur Dokumentation sowie Kontrollen durch Menschen, die </a:t>
            </a:r>
            <a:r>
              <a:rPr lang="de-DE" b="1" dirty="0"/>
              <a:t>Risiken für Gesundheit, Sicherheit oder Grundrechte zu minimieren</a:t>
            </a:r>
            <a:r>
              <a:rPr lang="de-DE" dirty="0"/>
              <a:t>. </a:t>
            </a:r>
          </a:p>
        </p:txBody>
      </p:sp>
      <p:pic>
        <p:nvPicPr>
          <p:cNvPr id="12" name="Grafik 11" descr="Pfeil zeigt auf QR Code.">
            <a:extLst>
              <a:ext uri="{FF2B5EF4-FFF2-40B4-BE49-F238E27FC236}">
                <a16:creationId xmlns:a16="http://schemas.microsoft.com/office/drawing/2014/main" id="{A900CC5F-E02D-BB63-4C54-5B033EE6A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6658580" y="3437097"/>
            <a:ext cx="465752" cy="626356"/>
          </a:xfrm>
          <a:prstGeom prst="rect">
            <a:avLst/>
          </a:prstGeom>
        </p:spPr>
      </p:pic>
      <p:sp>
        <p:nvSpPr>
          <p:cNvPr id="11" name="Textfeld 10">
            <a:extLst>
              <a:ext uri="{FF2B5EF4-FFF2-40B4-BE49-F238E27FC236}">
                <a16:creationId xmlns:a16="http://schemas.microsoft.com/office/drawing/2014/main" id="{DA748573-DF3E-FD26-9203-2FDB332F0085}"/>
              </a:ext>
            </a:extLst>
          </p:cNvPr>
          <p:cNvSpPr txBox="1"/>
          <p:nvPr/>
        </p:nvSpPr>
        <p:spPr>
          <a:xfrm>
            <a:off x="8140822" y="2700000"/>
            <a:ext cx="3695391" cy="1015663"/>
          </a:xfrm>
          <a:prstGeom prst="rect">
            <a:avLst/>
          </a:prstGeom>
          <a:noFill/>
        </p:spPr>
        <p:txBody>
          <a:bodyPr wrap="square">
            <a:spAutoFit/>
          </a:bodyPr>
          <a:lstStyle/>
          <a:p>
            <a:r>
              <a:rPr lang="de-DE" sz="1500" dirty="0"/>
              <a:t>Für die jeweiligen </a:t>
            </a:r>
            <a:r>
              <a:rPr lang="de-DE" sz="1500" b="1" dirty="0"/>
              <a:t>Kategorien</a:t>
            </a:r>
            <a:r>
              <a:rPr lang="de-DE" sz="1500" dirty="0"/>
              <a:t> gelten unterschiedliche Anforderungen und Regelungen. Weitere Info und Beispiele findet ihr hier:</a:t>
            </a:r>
          </a:p>
        </p:txBody>
      </p:sp>
      <p:pic>
        <p:nvPicPr>
          <p:cNvPr id="9" name="Grafik 8" descr="QR Code zur Verbraucherzentrale Internetseite mit Informationen zum AI Act.">
            <a:extLst>
              <a:ext uri="{FF2B5EF4-FFF2-40B4-BE49-F238E27FC236}">
                <a16:creationId xmlns:a16="http://schemas.microsoft.com/office/drawing/2014/main" id="{4C969EE1-A6A9-5957-877F-7E1B43FB7026}"/>
              </a:ext>
            </a:extLst>
          </p:cNvPr>
          <p:cNvPicPr>
            <a:picLocks noChangeAspect="1"/>
          </p:cNvPicPr>
          <p:nvPr/>
        </p:nvPicPr>
        <p:blipFill>
          <a:blip r:embed="rId4"/>
          <a:srcRect r="61443" b="17261"/>
          <a:stretch>
            <a:fillRect/>
          </a:stretch>
        </p:blipFill>
        <p:spPr>
          <a:xfrm>
            <a:off x="8095102" y="3715663"/>
            <a:ext cx="2220571" cy="2201603"/>
          </a:xfrm>
          <a:prstGeom prst="rect">
            <a:avLst/>
          </a:prstGeom>
        </p:spPr>
      </p:pic>
      <p:sp>
        <p:nvSpPr>
          <p:cNvPr id="7" name="Textfeld 6">
            <a:extLst>
              <a:ext uri="{FF2B5EF4-FFF2-40B4-BE49-F238E27FC236}">
                <a16:creationId xmlns:a16="http://schemas.microsoft.com/office/drawing/2014/main" id="{44A9B6C2-22B2-2E6B-E711-1D5CA1BF9E46}"/>
              </a:ext>
            </a:extLst>
          </p:cNvPr>
          <p:cNvSpPr txBox="1"/>
          <p:nvPr/>
        </p:nvSpPr>
        <p:spPr>
          <a:xfrm>
            <a:off x="8140822" y="5851689"/>
            <a:ext cx="2730061" cy="553998"/>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000" u="sng" dirty="0">
                <a:solidFill>
                  <a:schemeClr val="tx2"/>
                </a:solidFill>
              </a:rPr>
              <a:t>https://www.verbraucherzentrale.de/wissen/digitale-welt/onlinedienste/ai-act-was-regelt-die-neue-europaeische-kiverordnung-95824</a:t>
            </a:r>
          </a:p>
        </p:txBody>
      </p:sp>
      <p:sp>
        <p:nvSpPr>
          <p:cNvPr id="3" name="Fußzeilenplatzhalter 2">
            <a:extLst>
              <a:ext uri="{FF2B5EF4-FFF2-40B4-BE49-F238E27FC236}">
                <a16:creationId xmlns:a16="http://schemas.microsoft.com/office/drawing/2014/main" id="{49FDB043-6446-246E-68AE-49B1B9D66BB3}"/>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4" name="Foliennummernplatzhalter 3">
            <a:extLst>
              <a:ext uri="{FF2B5EF4-FFF2-40B4-BE49-F238E27FC236}">
                <a16:creationId xmlns:a16="http://schemas.microsoft.com/office/drawing/2014/main" id="{3412B49F-D336-A402-1CC1-CE80ECC70DE2}"/>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D00E3744-E8F7-421C-B152-2AE9695367A3}" type="slidenum">
              <a:rPr lang="de-DE" smtClean="0"/>
              <a:pPr>
                <a:defRPr/>
              </a:pPr>
              <a:t>35</a:t>
            </a:fld>
            <a:endParaRPr lang="de-DE" dirty="0"/>
          </a:p>
        </p:txBody>
      </p:sp>
    </p:spTree>
    <p:extLst>
      <p:ext uri="{BB962C8B-B14F-4D97-AF65-F5344CB8AC3E}">
        <p14:creationId xmlns:p14="http://schemas.microsoft.com/office/powerpoint/2010/main" val="145876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FED1-04FE-D4AA-502E-082EF4305637}"/>
              </a:ext>
            </a:extLst>
          </p:cNvPr>
          <p:cNvSpPr>
            <a:spLocks noGrp="1"/>
          </p:cNvSpPr>
          <p:nvPr>
            <p:ph type="title"/>
          </p:nvPr>
        </p:nvSpPr>
        <p:spPr/>
        <p:txBody>
          <a:bodyPr/>
          <a:lstStyle/>
          <a:p>
            <a:r>
              <a:rPr lang="de-DE" dirty="0"/>
              <a:t>Wer überwacht die Einhaltung der KI-Regelungen? </a:t>
            </a:r>
          </a:p>
        </p:txBody>
      </p:sp>
      <p:sp>
        <p:nvSpPr>
          <p:cNvPr id="5" name="Textplatzhalter 4">
            <a:extLst>
              <a:ext uri="{FF2B5EF4-FFF2-40B4-BE49-F238E27FC236}">
                <a16:creationId xmlns:a16="http://schemas.microsoft.com/office/drawing/2014/main" id="{2EFCE699-C329-2B3F-D30C-E94B6AC45844}"/>
              </a:ext>
            </a:extLst>
          </p:cNvPr>
          <p:cNvSpPr>
            <a:spLocks noGrp="1"/>
          </p:cNvSpPr>
          <p:nvPr>
            <p:ph type="body" sz="quarter" idx="18"/>
          </p:nvPr>
        </p:nvSpPr>
        <p:spPr>
          <a:xfrm>
            <a:off x="682625" y="2700000"/>
            <a:ext cx="5413375" cy="3240000"/>
          </a:xfrm>
        </p:spPr>
        <p:txBody>
          <a:bodyPr/>
          <a:lstStyle/>
          <a:p>
            <a:r>
              <a:rPr lang="de-DE" b="1" dirty="0"/>
              <a:t>EU-Mitgliedsstaaten</a:t>
            </a:r>
            <a:r>
              <a:rPr lang="de-DE" dirty="0"/>
              <a:t> müssen </a:t>
            </a:r>
            <a:r>
              <a:rPr lang="de-DE" b="1" dirty="0"/>
              <a:t>Aufsichtsbehörden zur Überwachung </a:t>
            </a:r>
            <a:r>
              <a:rPr lang="de-DE" dirty="0"/>
              <a:t>einrichten</a:t>
            </a:r>
          </a:p>
          <a:p>
            <a:r>
              <a:rPr lang="de-DE" dirty="0"/>
              <a:t>EU richtet </a:t>
            </a:r>
            <a:r>
              <a:rPr lang="de-DE" b="1" dirty="0"/>
              <a:t>Amt für Künstliche Intelligenz </a:t>
            </a:r>
            <a:r>
              <a:rPr lang="de-DE" dirty="0"/>
              <a:t>ein – dieses arbeitet mit Mitgliedsstaaten zusammen </a:t>
            </a:r>
          </a:p>
          <a:p>
            <a:r>
              <a:rPr lang="de-DE" dirty="0"/>
              <a:t>Bei Verstößen werden </a:t>
            </a:r>
            <a:r>
              <a:rPr lang="de-DE" b="1" dirty="0"/>
              <a:t>Sanktionen gegenüber den Entwicklern oder Betreibern der KI-Systeme </a:t>
            </a:r>
            <a:r>
              <a:rPr lang="de-DE" dirty="0"/>
              <a:t>verhängt </a:t>
            </a:r>
          </a:p>
        </p:txBody>
      </p:sp>
      <p:pic>
        <p:nvPicPr>
          <p:cNvPr id="7" name="Grafik 6" descr="Abbildung des Plenarsaals des Europäischen Parlaments.">
            <a:extLst>
              <a:ext uri="{FF2B5EF4-FFF2-40B4-BE49-F238E27FC236}">
                <a16:creationId xmlns:a16="http://schemas.microsoft.com/office/drawing/2014/main" id="{1479433C-5393-8140-7144-C3A3264EB999}"/>
              </a:ext>
            </a:extLst>
          </p:cNvPr>
          <p:cNvPicPr>
            <a:picLocks noChangeAspect="1"/>
          </p:cNvPicPr>
          <p:nvPr/>
        </p:nvPicPr>
        <p:blipFill>
          <a:blip r:embed="rId3"/>
          <a:srcRect l="67805" t="29921" r="1080" b="32973"/>
          <a:stretch>
            <a:fillRect/>
          </a:stretch>
        </p:blipFill>
        <p:spPr>
          <a:xfrm>
            <a:off x="6720859" y="2700000"/>
            <a:ext cx="4761308" cy="3193907"/>
          </a:xfrm>
          <a:prstGeom prst="rect">
            <a:avLst/>
          </a:prstGeom>
        </p:spPr>
      </p:pic>
      <p:sp>
        <p:nvSpPr>
          <p:cNvPr id="9" name="Textfeld 8">
            <a:extLst>
              <a:ext uri="{FF2B5EF4-FFF2-40B4-BE49-F238E27FC236}">
                <a16:creationId xmlns:a16="http://schemas.microsoft.com/office/drawing/2014/main" id="{B6B256B3-4879-38C3-3697-A9E29B43F829}"/>
              </a:ext>
            </a:extLst>
          </p:cNvPr>
          <p:cNvSpPr txBox="1"/>
          <p:nvPr/>
        </p:nvSpPr>
        <p:spPr>
          <a:xfrm>
            <a:off x="6702030" y="5905923"/>
            <a:ext cx="3386953" cy="246221"/>
          </a:xfrm>
          <a:prstGeom prst="rect">
            <a:avLst/>
          </a:prstGeom>
          <a:noFill/>
        </p:spPr>
        <p:txBody>
          <a:bodyPr wrap="square">
            <a:spAutoFit/>
          </a:bodyPr>
          <a:lstStyle/>
          <a:p>
            <a:r>
              <a:rPr lang="de-DE" sz="1000" dirty="0"/>
              <a:t>Bild: </a:t>
            </a:r>
            <a:r>
              <a:rPr lang="de-DE" sz="1000" i="1" u="sng" dirty="0"/>
              <a:t>https://european-union.europa.eu/index_de</a:t>
            </a:r>
          </a:p>
        </p:txBody>
      </p:sp>
      <p:sp>
        <p:nvSpPr>
          <p:cNvPr id="3" name="Fußzeilenplatzhalter 2">
            <a:extLst>
              <a:ext uri="{FF2B5EF4-FFF2-40B4-BE49-F238E27FC236}">
                <a16:creationId xmlns:a16="http://schemas.microsoft.com/office/drawing/2014/main" id="{F19BB27F-86E5-44A3-79CA-1F5580EFF494}"/>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4" name="Foliennummernplatzhalter 3">
            <a:extLst>
              <a:ext uri="{FF2B5EF4-FFF2-40B4-BE49-F238E27FC236}">
                <a16:creationId xmlns:a16="http://schemas.microsoft.com/office/drawing/2014/main" id="{9368B889-4E1B-38CF-DDDF-A9CCEE55A9BF}"/>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D00E3744-E8F7-421C-B152-2AE9695367A3}" type="slidenum">
              <a:rPr lang="de-DE" smtClean="0"/>
              <a:pPr>
                <a:defRPr/>
              </a:pPr>
              <a:t>36</a:t>
            </a:fld>
            <a:endParaRPr lang="de-DE" dirty="0"/>
          </a:p>
        </p:txBody>
      </p:sp>
    </p:spTree>
    <p:extLst>
      <p:ext uri="{BB962C8B-B14F-4D97-AF65-F5344CB8AC3E}">
        <p14:creationId xmlns:p14="http://schemas.microsoft.com/office/powerpoint/2010/main" val="380668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EA907-97F2-DFE7-1DA2-173422C6BA9F}"/>
              </a:ext>
            </a:extLst>
          </p:cNvPr>
          <p:cNvSpPr>
            <a:spLocks noGrp="1"/>
          </p:cNvSpPr>
          <p:nvPr>
            <p:ph type="title"/>
          </p:nvPr>
        </p:nvSpPr>
        <p:spPr/>
        <p:txBody>
          <a:bodyPr/>
          <a:lstStyle/>
          <a:p>
            <a:r>
              <a:rPr lang="de-DE" dirty="0"/>
              <a:t>Forderungen der Verbraucherzentrale </a:t>
            </a:r>
          </a:p>
        </p:txBody>
      </p:sp>
      <p:sp>
        <p:nvSpPr>
          <p:cNvPr id="6" name="Textplatzhalter 5">
            <a:extLst>
              <a:ext uri="{FF2B5EF4-FFF2-40B4-BE49-F238E27FC236}">
                <a16:creationId xmlns:a16="http://schemas.microsoft.com/office/drawing/2014/main" id="{B7297C3B-DB32-E328-11CD-BB3CC2374778}"/>
              </a:ext>
            </a:extLst>
          </p:cNvPr>
          <p:cNvSpPr>
            <a:spLocks noGrp="1"/>
          </p:cNvSpPr>
          <p:nvPr>
            <p:ph type="body" sz="quarter" idx="18"/>
          </p:nvPr>
        </p:nvSpPr>
        <p:spPr/>
        <p:txBody>
          <a:bodyPr/>
          <a:lstStyle/>
          <a:p>
            <a:r>
              <a:rPr lang="de-DE" b="1" dirty="0"/>
              <a:t>Bündelung aller Kommunikation im zentralen Beschwerdeportal: </a:t>
            </a:r>
            <a:r>
              <a:rPr lang="de-DE" dirty="0"/>
              <a:t>Auch bei der Weiterleitung einer Beschwerde an eine zuständige andere Behörde sollte die Kommunikation über das zentrale Portal erfolgen.</a:t>
            </a:r>
          </a:p>
          <a:p>
            <a:r>
              <a:rPr lang="de-DE" b="1" dirty="0"/>
              <a:t>Bundesnetzagentur als Ansprechpartner für praktische Information und Hilfe für </a:t>
            </a:r>
            <a:r>
              <a:rPr lang="de-DE" b="1" dirty="0" err="1"/>
              <a:t>Verbraucher:innen</a:t>
            </a:r>
            <a:r>
              <a:rPr lang="de-DE" b="1" dirty="0"/>
              <a:t>: </a:t>
            </a:r>
            <a:r>
              <a:rPr lang="de-DE" dirty="0"/>
              <a:t>Nur wenn </a:t>
            </a:r>
            <a:r>
              <a:rPr lang="de-DE" dirty="0" err="1"/>
              <a:t>Verbraucher:innen</a:t>
            </a:r>
            <a:r>
              <a:rPr lang="de-DE" dirty="0"/>
              <a:t> informiert sind, können sie ihr Recht auf Beschwerde und ihr Recht auf Erklärung von KI-Entscheidungen überhaupt wahrnehmen.</a:t>
            </a:r>
          </a:p>
          <a:p>
            <a:r>
              <a:rPr lang="de-DE" b="1" dirty="0"/>
              <a:t>Einrichtung eines unabhängigen nationalen KI-Beirats bei der Bundesnetzagentur: </a:t>
            </a:r>
            <a:r>
              <a:rPr lang="de-DE" dirty="0"/>
              <a:t>Der KI-Beirat sollte die Berücksichtigung zivilgesellschaftlicher Interessen in der KI-Aufsicht sicherstellen und mit </a:t>
            </a:r>
            <a:r>
              <a:rPr lang="de-DE" dirty="0" err="1"/>
              <a:t>Vertreter:innen</a:t>
            </a:r>
            <a:r>
              <a:rPr lang="de-DE" dirty="0"/>
              <a:t> aus Wissenschaft, Zivilgesellschaft und Wirtschaft besetzt werden.</a:t>
            </a:r>
          </a:p>
        </p:txBody>
      </p:sp>
      <p:sp>
        <p:nvSpPr>
          <p:cNvPr id="4" name="Fußzeilenplatzhalter 3">
            <a:extLst>
              <a:ext uri="{FF2B5EF4-FFF2-40B4-BE49-F238E27FC236}">
                <a16:creationId xmlns:a16="http://schemas.microsoft.com/office/drawing/2014/main" id="{BFD5F741-297A-09FF-D527-B8D32A7A6660}"/>
              </a:ext>
              <a:ext uri="{C183D7F6-B498-43B3-948B-1728B52AA6E4}">
                <adec:decorative xmlns:adec="http://schemas.microsoft.com/office/drawing/2017/decorative" val="1"/>
              </a:ext>
            </a:extLst>
          </p:cNvPr>
          <p:cNvSpPr>
            <a:spLocks noGrp="1"/>
          </p:cNvSpPr>
          <p:nvPr>
            <p:ph type="ftr" sz="quarter" idx="32"/>
          </p:nvPr>
        </p:nvSpPr>
        <p:spPr/>
        <p:txBody>
          <a:bodyPr/>
          <a:lstStyle/>
          <a:p>
            <a:pPr>
              <a:lnSpc>
                <a:spcPct val="90000"/>
              </a:lnSpc>
              <a:spcAft>
                <a:spcPts val="600"/>
              </a:spcAft>
              <a:defRPr/>
            </a:pPr>
            <a:r>
              <a:rPr lang="de-DE" altLang="en-US" dirty="0"/>
              <a:t>Vertrauen ist gut – KI-Check ist besser!</a:t>
            </a:r>
            <a:endParaRPr lang="de-DE" dirty="0"/>
          </a:p>
        </p:txBody>
      </p:sp>
      <p:sp>
        <p:nvSpPr>
          <p:cNvPr id="5" name="Foliennummernplatzhalter 4">
            <a:extLst>
              <a:ext uri="{FF2B5EF4-FFF2-40B4-BE49-F238E27FC236}">
                <a16:creationId xmlns:a16="http://schemas.microsoft.com/office/drawing/2014/main" id="{BED9B6AB-5DAA-4F48-D2FE-4895A008708B}"/>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C8C581B8-E11B-4CB8-B306-6AAAFE66ACA6}" type="slidenum">
              <a:rPr lang="de-DE" smtClean="0"/>
              <a:pPr>
                <a:defRPr/>
              </a:pPr>
              <a:t>37</a:t>
            </a:fld>
            <a:endParaRPr lang="de-DE" dirty="0"/>
          </a:p>
        </p:txBody>
      </p:sp>
    </p:spTree>
    <p:extLst>
      <p:ext uri="{BB962C8B-B14F-4D97-AF65-F5344CB8AC3E}">
        <p14:creationId xmlns:p14="http://schemas.microsoft.com/office/powerpoint/2010/main" val="45627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896F-B978-935F-DA73-16797577AA90}"/>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5E0D7B2B-7523-9998-DFC8-5671BBEC406C}"/>
              </a:ext>
            </a:extLst>
          </p:cNvPr>
          <p:cNvSpPr>
            <a:spLocks noGrp="1" noChangeArrowheads="1"/>
          </p:cNvSpPr>
          <p:nvPr>
            <p:ph type="title"/>
          </p:nvPr>
        </p:nvSpPr>
        <p:spPr>
          <a:xfrm>
            <a:off x="682625" y="2052638"/>
            <a:ext cx="4319588" cy="755650"/>
          </a:xfrm>
        </p:spPr>
        <p:txBody>
          <a:bodyPr/>
          <a:lstStyle/>
          <a:p>
            <a:r>
              <a:rPr lang="de-DE" altLang="en-US" dirty="0"/>
              <a:t>Die Antworten von heute</a:t>
            </a:r>
          </a:p>
        </p:txBody>
      </p:sp>
      <p:sp>
        <p:nvSpPr>
          <p:cNvPr id="47107" name="Textplatzhalter 4">
            <a:extLst>
              <a:ext uri="{FF2B5EF4-FFF2-40B4-BE49-F238E27FC236}">
                <a16:creationId xmlns:a16="http://schemas.microsoft.com/office/drawing/2014/main" id="{24AF6FD6-232D-20EA-0511-27DD8B9E4BD7}"/>
              </a:ext>
            </a:extLst>
          </p:cNvPr>
          <p:cNvSpPr>
            <a:spLocks noGrp="1" noChangeArrowheads="1"/>
          </p:cNvSpPr>
          <p:nvPr>
            <p:ph type="body" sz="quarter" idx="15"/>
          </p:nvPr>
        </p:nvSpPr>
        <p:spPr>
          <a:xfrm>
            <a:off x="684213" y="3060700"/>
            <a:ext cx="8944419" cy="2879725"/>
          </a:xfrm>
        </p:spPr>
        <p:txBody>
          <a:bodyPr>
            <a:normAutofit/>
          </a:bodyPr>
          <a:lstStyle/>
          <a:p>
            <a:pPr marL="285750" indent="-285750">
              <a:spcBef>
                <a:spcPct val="0"/>
              </a:spcBef>
              <a:buFont typeface="Arial" panose="020B0604020202020204" pitchFamily="34" charset="0"/>
              <a:buChar char="•"/>
            </a:pPr>
            <a:r>
              <a:rPr lang="de-DE" altLang="en-US" dirty="0"/>
              <a:t>KI bereits in den Bereichen Gesundheit, Energie, Verkehr und im Finanzwesen eine Unterstützung</a:t>
            </a:r>
          </a:p>
          <a:p>
            <a:pPr marL="285750" indent="-285750">
              <a:spcBef>
                <a:spcPct val="0"/>
              </a:spcBef>
              <a:spcAft>
                <a:spcPts val="600"/>
              </a:spcAft>
              <a:buFont typeface="Arial" panose="020B0604020202020204" pitchFamily="34" charset="0"/>
              <a:buChar char="•"/>
            </a:pPr>
            <a:r>
              <a:rPr lang="de-DE" altLang="en-US" dirty="0"/>
              <a:t>Vor KI-Betrug schützen: </a:t>
            </a:r>
          </a:p>
          <a:p>
            <a:pPr marL="778950" lvl="1" indent="-285750">
              <a:buFont typeface="Arial" panose="020B0604020202020204" pitchFamily="34" charset="0"/>
              <a:buChar char="•"/>
            </a:pPr>
            <a:r>
              <a:rPr lang="de-DE" altLang="en-US" dirty="0"/>
              <a:t>darüber sprechen und aufklären</a:t>
            </a:r>
          </a:p>
          <a:p>
            <a:pPr marL="778950" lvl="1" indent="-285750">
              <a:buFont typeface="Arial" panose="020B0604020202020204" pitchFamily="34" charset="0"/>
              <a:buChar char="•"/>
            </a:pPr>
            <a:r>
              <a:rPr lang="de-DE" altLang="en-US" dirty="0"/>
              <a:t>auf Warnhinweise (emotionaler und zeitlicher Druck) achten</a:t>
            </a:r>
          </a:p>
          <a:p>
            <a:pPr marL="778950" lvl="1" indent="-285750">
              <a:buFont typeface="Arial" panose="020B0604020202020204" pitchFamily="34" charset="0"/>
              <a:buChar char="•"/>
            </a:pPr>
            <a:r>
              <a:rPr lang="de-DE" altLang="en-US" dirty="0"/>
              <a:t>Passwörter mit unseren Angehörigen und Freunden überlegen</a:t>
            </a:r>
          </a:p>
          <a:p>
            <a:pPr marL="778950" lvl="1" indent="-285750">
              <a:buFont typeface="Arial" panose="020B0604020202020204" pitchFamily="34" charset="0"/>
              <a:buChar char="•"/>
            </a:pPr>
            <a:r>
              <a:rPr lang="de-DE" altLang="en-US" dirty="0"/>
              <a:t>Profil privat stellen, Bilder und Videos nicht öffentlich stellen</a:t>
            </a:r>
          </a:p>
          <a:p>
            <a:pPr lvl="1"/>
            <a:endParaRPr lang="de-DE" altLang="en-US" dirty="0"/>
          </a:p>
          <a:p>
            <a:pPr marL="285750" indent="-285750">
              <a:spcBef>
                <a:spcPct val="0"/>
              </a:spcBef>
              <a:buFont typeface="Arial" panose="020B0604020202020204" pitchFamily="34" charset="0"/>
              <a:buChar char="•"/>
            </a:pPr>
            <a:r>
              <a:rPr lang="de-DE" altLang="en-US" dirty="0"/>
              <a:t>Entscheidet selbst über die Nutzung eurer Daten</a:t>
            </a:r>
          </a:p>
        </p:txBody>
      </p:sp>
      <p:sp>
        <p:nvSpPr>
          <p:cNvPr id="2" name="Fußzeilenplatzhalter 1">
            <a:extLst>
              <a:ext uri="{FF2B5EF4-FFF2-40B4-BE49-F238E27FC236}">
                <a16:creationId xmlns:a16="http://schemas.microsoft.com/office/drawing/2014/main" id="{FEDED2AF-44DC-56CF-E069-AA99C637B774}"/>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lnSpc>
                <a:spcPct val="90000"/>
              </a:lnSpc>
              <a:spcAft>
                <a:spcPts val="600"/>
              </a:spcAft>
              <a:defRPr/>
            </a:pPr>
            <a:r>
              <a:rPr lang="de-DE" altLang="en-US" dirty="0"/>
              <a:t>Vertrauen ist gut – KI-Check ist besser!</a:t>
            </a:r>
            <a:endParaRPr lang="de-DE" dirty="0"/>
          </a:p>
        </p:txBody>
      </p:sp>
      <p:sp>
        <p:nvSpPr>
          <p:cNvPr id="47110" name="Foliennummernplatzhalter 3">
            <a:extLst>
              <a:ext uri="{FF2B5EF4-FFF2-40B4-BE49-F238E27FC236}">
                <a16:creationId xmlns:a16="http://schemas.microsoft.com/office/drawing/2014/main" id="{31D89294-9494-8CC4-B79D-B4393C1F37CE}"/>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fld id="{D626B888-0370-46BD-8980-2BDBBD179C5C}" type="slidenum">
              <a:rPr lang="de-DE" altLang="en-US"/>
              <a:pPr fontAlgn="base">
                <a:lnSpc>
                  <a:spcPct val="90000"/>
                </a:lnSpc>
                <a:spcBef>
                  <a:spcPct val="0"/>
                </a:spcBef>
                <a:spcAft>
                  <a:spcPts val="600"/>
                </a:spcAft>
              </a:pPr>
              <a:t>38</a:t>
            </a:fld>
            <a:endParaRPr lang="de-DE" altLang="en-US"/>
          </a:p>
        </p:txBody>
      </p:sp>
    </p:spTree>
    <p:extLst>
      <p:ext uri="{BB962C8B-B14F-4D97-AF65-F5344CB8AC3E}">
        <p14:creationId xmlns:p14="http://schemas.microsoft.com/office/powerpoint/2010/main" val="2989530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el 1">
            <a:extLst>
              <a:ext uri="{FF2B5EF4-FFF2-40B4-BE49-F238E27FC236}">
                <a16:creationId xmlns:a16="http://schemas.microsoft.com/office/drawing/2014/main" id="{12397D07-ABC5-EF03-CFBB-3A6A3D5C9902}"/>
              </a:ext>
            </a:extLst>
          </p:cNvPr>
          <p:cNvSpPr>
            <a:spLocks noGrp="1" noChangeArrowheads="1"/>
          </p:cNvSpPr>
          <p:nvPr>
            <p:ph type="title"/>
          </p:nvPr>
        </p:nvSpPr>
        <p:spPr>
          <a:xfrm>
            <a:off x="739530" y="1939516"/>
            <a:ext cx="4803775" cy="755650"/>
          </a:xfrm>
        </p:spPr>
        <p:txBody>
          <a:bodyPr/>
          <a:lstStyle/>
          <a:p>
            <a:r>
              <a:rPr lang="de-DE" altLang="en-US" dirty="0"/>
              <a:t>Weitere Infos findet ihr...</a:t>
            </a:r>
          </a:p>
        </p:txBody>
      </p:sp>
      <p:sp>
        <p:nvSpPr>
          <p:cNvPr id="4" name="Textplatzhalter 3">
            <a:extLst>
              <a:ext uri="{FF2B5EF4-FFF2-40B4-BE49-F238E27FC236}">
                <a16:creationId xmlns:a16="http://schemas.microsoft.com/office/drawing/2014/main" id="{96EC23CD-4850-5541-EBC5-15114AD84222}"/>
              </a:ext>
            </a:extLst>
          </p:cNvPr>
          <p:cNvSpPr>
            <a:spLocks noGrp="1" noChangeArrowheads="1"/>
          </p:cNvSpPr>
          <p:nvPr>
            <p:ph type="body" sz="quarter" idx="15"/>
          </p:nvPr>
        </p:nvSpPr>
        <p:spPr>
          <a:xfrm>
            <a:off x="739530" y="2947578"/>
            <a:ext cx="9809064" cy="3035300"/>
          </a:xfrm>
        </p:spPr>
        <p:txBody>
          <a:bodyPr>
            <a:normAutofit/>
          </a:bodyPr>
          <a:lstStyle/>
          <a:p>
            <a:pPr marL="285750" indent="-285750">
              <a:spcBef>
                <a:spcPct val="0"/>
              </a:spcBef>
              <a:buFont typeface="Arial" panose="020B0604020202020204" pitchFamily="34" charset="0"/>
              <a:buChar char="•"/>
            </a:pPr>
            <a:r>
              <a:rPr lang="de-DE" altLang="en-US" dirty="0"/>
              <a:t>auf dem </a:t>
            </a:r>
            <a:r>
              <a:rPr lang="de-DE" altLang="en-US" b="1" dirty="0">
                <a:solidFill>
                  <a:schemeClr val="tx2"/>
                </a:solidFill>
              </a:rPr>
              <a:t>Checker-Space</a:t>
            </a:r>
            <a:r>
              <a:rPr lang="de-DE" altLang="en-US" dirty="0"/>
              <a:t> unter: </a:t>
            </a:r>
            <a:r>
              <a:rPr lang="de-DE" dirty="0">
                <a:solidFill>
                  <a:schemeClr val="tx2"/>
                </a:solidFill>
                <a:hlinkClick r:id="rId3">
                  <a:extLst>
                    <a:ext uri="{A12FA001-AC4F-418D-AE19-62706E023703}">
                      <ahyp:hlinkClr xmlns:ahyp="http://schemas.microsoft.com/office/drawing/2018/hyperlinkcolor" val="tx"/>
                    </a:ext>
                  </a:extLst>
                </a:hlinkClick>
              </a:rPr>
              <a:t>www.verbraucherbildung.de/verbraucherchecker/checkerspace</a:t>
            </a:r>
            <a:endParaRPr lang="de-DE" dirty="0">
              <a:solidFill>
                <a:schemeClr val="tx2"/>
              </a:solidFill>
            </a:endParaRPr>
          </a:p>
          <a:p>
            <a:pPr>
              <a:spcBef>
                <a:spcPct val="0"/>
              </a:spcBef>
            </a:pPr>
            <a:endParaRPr lang="de-DE" altLang="en-US" dirty="0"/>
          </a:p>
          <a:p>
            <a:pPr>
              <a:spcBef>
                <a:spcPct val="0"/>
              </a:spcBef>
            </a:pPr>
            <a:endParaRPr lang="de-DE" altLang="en-US" dirty="0"/>
          </a:p>
          <a:p>
            <a:pPr>
              <a:spcBef>
                <a:spcPct val="0"/>
              </a:spcBef>
            </a:pPr>
            <a:endParaRPr lang="de-DE" altLang="en-US" dirty="0"/>
          </a:p>
          <a:p>
            <a:pPr>
              <a:spcBef>
                <a:spcPct val="0"/>
              </a:spcBef>
            </a:pPr>
            <a:endParaRPr lang="de-DE" altLang="en-US" dirty="0"/>
          </a:p>
          <a:p>
            <a:pPr>
              <a:spcBef>
                <a:spcPct val="0"/>
              </a:spcBef>
            </a:pPr>
            <a:endParaRPr lang="de-DE" altLang="en-US" dirty="0"/>
          </a:p>
          <a:p>
            <a:pPr marL="285750" indent="-285750">
              <a:spcBef>
                <a:spcPct val="0"/>
              </a:spcBef>
              <a:buFont typeface="Arial" panose="020B0604020202020204" pitchFamily="34" charset="0"/>
              <a:buChar char="•"/>
            </a:pPr>
            <a:r>
              <a:rPr lang="de-DE" altLang="en-US" dirty="0"/>
              <a:t>und auf </a:t>
            </a:r>
            <a:r>
              <a:rPr lang="de-DE" altLang="en-US" dirty="0">
                <a:solidFill>
                  <a:schemeClr val="tx2"/>
                </a:solidFill>
                <a:hlinkClick r:id="rId4">
                  <a:extLst>
                    <a:ext uri="{A12FA001-AC4F-418D-AE19-62706E023703}">
                      <ahyp:hlinkClr xmlns:ahyp="http://schemas.microsoft.com/office/drawing/2018/hyperlinkcolor" val="tx"/>
                    </a:ext>
                  </a:extLst>
                </a:hlinkClick>
              </a:rPr>
              <a:t>www.</a:t>
            </a:r>
            <a:r>
              <a:rPr lang="de-DE" dirty="0">
                <a:solidFill>
                  <a:schemeClr val="tx2"/>
                </a:solidFill>
                <a:hlinkClick r:id="rId4">
                  <a:extLst>
                    <a:ext uri="{A12FA001-AC4F-418D-AE19-62706E023703}">
                      <ahyp:hlinkClr xmlns:ahyp="http://schemas.microsoft.com/office/drawing/2018/hyperlinkcolor" val="tx"/>
                    </a:ext>
                  </a:extLst>
                </a:hlinkClick>
              </a:rPr>
              <a:t>verbraucherzentrale.de</a:t>
            </a:r>
            <a:r>
              <a:rPr lang="de-DE" i="1" dirty="0"/>
              <a:t>.</a:t>
            </a:r>
            <a:endParaRPr lang="de-DE" altLang="en-US" i="1" dirty="0"/>
          </a:p>
        </p:txBody>
      </p:sp>
      <p:pic>
        <p:nvPicPr>
          <p:cNvPr id="6" name="Grafik 5" descr="QR Code zum Checker Space.">
            <a:extLst>
              <a:ext uri="{FF2B5EF4-FFF2-40B4-BE49-F238E27FC236}">
                <a16:creationId xmlns:a16="http://schemas.microsoft.com/office/drawing/2014/main" id="{1F16DF6E-43DC-8688-B828-5D2191DCB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871" y="3622773"/>
            <a:ext cx="1684910" cy="1684910"/>
          </a:xfrm>
          <a:prstGeom prst="rect">
            <a:avLst/>
          </a:prstGeom>
        </p:spPr>
      </p:pic>
      <p:sp>
        <p:nvSpPr>
          <p:cNvPr id="51205" name="Foliennummernplatzhalter 5">
            <a:extLst>
              <a:ext uri="{FF2B5EF4-FFF2-40B4-BE49-F238E27FC236}">
                <a16:creationId xmlns:a16="http://schemas.microsoft.com/office/drawing/2014/main" id="{BC7C8943-FE3B-813E-213D-E39C31AAEFEE}"/>
              </a:ext>
              <a:ext uri="{C183D7F6-B498-43B3-948B-1728B52AA6E4}">
                <adec:decorative xmlns:adec="http://schemas.microsoft.com/office/drawing/2017/decorative" val="1"/>
              </a:ext>
            </a:extLst>
          </p:cNvPr>
          <p:cNvSpPr>
            <a:spLocks noGrp="1" noChangeArrowheads="1"/>
          </p:cNvSpPr>
          <p:nvPr>
            <p:ph type="sldNum" sz="quarter" idx="19"/>
          </p:nvPr>
        </p:nvSpPr>
        <p:spPr bwMode="auto">
          <a:xfrm>
            <a:off x="10825163" y="6385070"/>
            <a:ext cx="638175" cy="144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A41558C-1C82-4909-AF51-4B7660AA19BB}" type="slidenum">
              <a:rPr lang="de-DE" altLang="en-US"/>
              <a:pPr fontAlgn="base">
                <a:spcBef>
                  <a:spcPct val="0"/>
                </a:spcBef>
                <a:spcAft>
                  <a:spcPct val="0"/>
                </a:spcAft>
              </a:pPr>
              <a:t>39</a:t>
            </a:fld>
            <a:endParaRPr lang="de-DE"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BE267-E73A-A256-D2EA-012FB0CBBD7E}"/>
              </a:ext>
            </a:extLst>
          </p:cNvPr>
          <p:cNvSpPr>
            <a:spLocks noGrp="1"/>
          </p:cNvSpPr>
          <p:nvPr>
            <p:ph type="title"/>
          </p:nvPr>
        </p:nvSpPr>
        <p:spPr>
          <a:xfrm>
            <a:off x="682167" y="2052000"/>
            <a:ext cx="3239999" cy="750525"/>
          </a:xfrm>
        </p:spPr>
        <p:txBody>
          <a:bodyPr wrap="square" anchor="t">
            <a:normAutofit/>
          </a:bodyPr>
          <a:lstStyle/>
          <a:p>
            <a:r>
              <a:rPr lang="de-DE" dirty="0"/>
              <a:t>Ein kleines Quiz</a:t>
            </a:r>
          </a:p>
        </p:txBody>
      </p:sp>
      <p:sp>
        <p:nvSpPr>
          <p:cNvPr id="13" name="Text Placeholder 2">
            <a:extLst>
              <a:ext uri="{FF2B5EF4-FFF2-40B4-BE49-F238E27FC236}">
                <a16:creationId xmlns:a16="http://schemas.microsoft.com/office/drawing/2014/main" id="{2B4F9B73-C461-587B-C707-31E3347C9D2B}"/>
              </a:ext>
            </a:extLst>
          </p:cNvPr>
          <p:cNvSpPr>
            <a:spLocks noGrp="1"/>
          </p:cNvSpPr>
          <p:nvPr>
            <p:ph type="body" sz="quarter" idx="15"/>
          </p:nvPr>
        </p:nvSpPr>
        <p:spPr>
          <a:xfrm>
            <a:off x="684000" y="3060000"/>
            <a:ext cx="3240704" cy="2772000"/>
          </a:xfrm>
        </p:spPr>
        <p:txBody>
          <a:bodyPr/>
          <a:lstStyle/>
          <a:p>
            <a:r>
              <a:rPr lang="de-DE" noProof="0" dirty="0"/>
              <a:t>Was wisst ihr über KI?</a:t>
            </a:r>
          </a:p>
        </p:txBody>
      </p:sp>
      <p:pic>
        <p:nvPicPr>
          <p:cNvPr id="8" name="Bildplatzhalter 7" descr="Ein Bild von einer Fensterbank mit Stiften und Klebepunkten darauf liegend.">
            <a:extLst>
              <a:ext uri="{FF2B5EF4-FFF2-40B4-BE49-F238E27FC236}">
                <a16:creationId xmlns:a16="http://schemas.microsoft.com/office/drawing/2014/main" id="{88F2D262-ECF1-1F1E-17E7-6019D67E8C4C}"/>
              </a:ext>
            </a:extLst>
          </p:cNvPr>
          <p:cNvPicPr>
            <a:picLocks noGrp="1" noChangeAspect="1"/>
          </p:cNvPicPr>
          <p:nvPr>
            <p:ph type="pic" sz="quarter" idx="10"/>
          </p:nvPr>
        </p:nvPicPr>
        <p:blipFill>
          <a:blip r:embed="rId3"/>
          <a:srcRect l="18281" r="18281"/>
          <a:stretch/>
        </p:blipFill>
        <p:spPr>
          <a:xfrm>
            <a:off x="4496115" y="0"/>
            <a:ext cx="7734362" cy="6858000"/>
          </a:xfrm>
          <a:noFill/>
        </p:spPr>
      </p:pic>
      <p:sp>
        <p:nvSpPr>
          <p:cNvPr id="5" name="Fußzeilenplatzhalter 4">
            <a:extLst>
              <a:ext uri="{FF2B5EF4-FFF2-40B4-BE49-F238E27FC236}">
                <a16:creationId xmlns:a16="http://schemas.microsoft.com/office/drawing/2014/main" id="{F1469DAA-BFBB-6EC0-C286-662D440525D4}"/>
              </a:ext>
              <a:ext uri="{C183D7F6-B498-43B3-948B-1728B52AA6E4}">
                <adec:decorative xmlns:adec="http://schemas.microsoft.com/office/drawing/2017/decorative" val="1"/>
              </a:ext>
            </a:extLst>
          </p:cNvPr>
          <p:cNvSpPr>
            <a:spLocks noGrp="1"/>
          </p:cNvSpPr>
          <p:nvPr>
            <p:ph type="ftr" sz="quarter" idx="16"/>
          </p:nvPr>
        </p:nvSpPr>
        <p:spPr>
          <a:xfrm>
            <a:off x="684213" y="6364288"/>
            <a:ext cx="3240087" cy="144462"/>
          </a:xfrm>
        </p:spPr>
        <p:txBody>
          <a:bodyPr anchor="ctr">
            <a:noAutofit/>
          </a:bodyPr>
          <a:lstStyle/>
          <a:p>
            <a:pPr>
              <a:lnSpc>
                <a:spcPct val="90000"/>
              </a:lnSpc>
              <a:spcAft>
                <a:spcPts val="600"/>
              </a:spcAft>
              <a:defRPr/>
            </a:pPr>
            <a:r>
              <a:rPr lang="de-DE" altLang="en-US" dirty="0"/>
              <a:t>Vertrauen ist gut – KI-Check ist besser!</a:t>
            </a:r>
            <a:endParaRPr lang="de-DE" dirty="0"/>
          </a:p>
        </p:txBody>
      </p:sp>
    </p:spTree>
    <p:extLst>
      <p:ext uri="{BB962C8B-B14F-4D97-AF65-F5344CB8AC3E}">
        <p14:creationId xmlns:p14="http://schemas.microsoft.com/office/powerpoint/2010/main" val="395039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B179AD8-D10E-9D45-B82F-65A66FB7E656}"/>
              </a:ext>
            </a:extLst>
          </p:cNvPr>
          <p:cNvSpPr>
            <a:spLocks noGrp="1"/>
          </p:cNvSpPr>
          <p:nvPr>
            <p:ph type="title" idx="4294967295"/>
          </p:nvPr>
        </p:nvSpPr>
        <p:spPr/>
        <p:txBody>
          <a:bodyPr/>
          <a:lstStyle/>
          <a:p>
            <a:r>
              <a:rPr lang="de-DE" dirty="0">
                <a:solidFill>
                  <a:schemeClr val="bg1"/>
                </a:solidFill>
              </a:rPr>
              <a:t>Bildnachweise</a:t>
            </a:r>
          </a:p>
        </p:txBody>
      </p:sp>
      <p:pic>
        <p:nvPicPr>
          <p:cNvPr id="16" name="Grafik 15" descr="Logo zur hier genutzten Creative Commons Lizenz."/>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1960162"/>
            <a:ext cx="1667417" cy="643570"/>
          </a:xfrm>
          <a:prstGeom prst="rect">
            <a:avLst/>
          </a:prstGeom>
        </p:spPr>
      </p:pic>
      <p:sp>
        <p:nvSpPr>
          <p:cNvPr id="13" name="Textplatzhalter 12"/>
          <p:cNvSpPr>
            <a:spLocks noGrp="1"/>
          </p:cNvSpPr>
          <p:nvPr>
            <p:ph type="body" sz="quarter" idx="19"/>
          </p:nvPr>
        </p:nvSpPr>
        <p:spPr/>
        <p:txBody>
          <a:bodyPr/>
          <a:lstStyle/>
          <a:p>
            <a:r>
              <a:rPr lang="de-DE" dirty="0"/>
              <a:t>Dieses Werk ist lizenziert unter einer Creative </a:t>
            </a:r>
            <a:r>
              <a:rPr lang="de-DE" dirty="0" err="1"/>
              <a:t>Commons</a:t>
            </a:r>
            <a:r>
              <a:rPr lang="de-DE" dirty="0"/>
              <a:t> Namensnennung - Weitergabe unter gleichen Bedingungen 4.0 International Lizenz. Der Verbraucherzentrale Bundesverband muss als Quelle genannt und die oben genannte Creative </a:t>
            </a:r>
            <a:r>
              <a:rPr lang="de-DE" dirty="0" err="1"/>
              <a:t>Commons</a:t>
            </a:r>
            <a:r>
              <a:rPr lang="de-DE" dirty="0"/>
              <a:t>-Lizenz verwendet werden. Lizenztext unter </a:t>
            </a:r>
            <a:r>
              <a:rPr lang="de-DE" dirty="0">
                <a:hlinkClick r:id="rId3"/>
              </a:rPr>
              <a:t>http://creativecommons.org/licenses/by-sa/4.0/</a:t>
            </a:r>
            <a:endParaRPr lang="de-DE" dirty="0"/>
          </a:p>
          <a:p>
            <a:endParaRPr lang="de-DE" dirty="0"/>
          </a:p>
        </p:txBody>
      </p:sp>
      <p:sp>
        <p:nvSpPr>
          <p:cNvPr id="4" name="Rechteck 3">
            <a:extLst>
              <a:ext uri="{FF2B5EF4-FFF2-40B4-BE49-F238E27FC236}">
                <a16:creationId xmlns:a16="http://schemas.microsoft.com/office/drawing/2014/main" id="{1941FDC7-1AE9-17E0-F5C0-79E0A22F52B9}"/>
              </a:ext>
            </a:extLst>
          </p:cNvPr>
          <p:cNvSpPr/>
          <p:nvPr/>
        </p:nvSpPr>
        <p:spPr>
          <a:xfrm>
            <a:off x="568960" y="4308475"/>
            <a:ext cx="6096000" cy="1246495"/>
          </a:xfrm>
          <a:prstGeom prst="rect">
            <a:avLst/>
          </a:prstGeom>
        </p:spPr>
        <p:txBody>
          <a:bodyPr>
            <a:spAutoFit/>
          </a:bodyPr>
          <a:lstStyle/>
          <a:p>
            <a:pPr lvl="0"/>
            <a:r>
              <a:rPr lang="de-DE" sz="1500" b="1" dirty="0">
                <a:solidFill>
                  <a:schemeClr val="tx2"/>
                </a:solidFill>
              </a:rPr>
              <a:t>Bildnachweise (sofern nicht anders vermerkt):</a:t>
            </a:r>
          </a:p>
          <a:p>
            <a:r>
              <a:rPr lang="de-DE" sz="1500" dirty="0"/>
              <a:t>Verbraucherzentrale Bundesverband</a:t>
            </a:r>
          </a:p>
          <a:p>
            <a:endParaRPr lang="de-DE" sz="1500" dirty="0"/>
          </a:p>
          <a:p>
            <a:r>
              <a:rPr lang="de-DE" sz="1500" b="1" dirty="0">
                <a:solidFill>
                  <a:schemeClr val="tx2"/>
                </a:solidFill>
              </a:rPr>
              <a:t>Erstellung:</a:t>
            </a:r>
          </a:p>
          <a:p>
            <a:r>
              <a:rPr lang="de-DE" sz="1500" dirty="0"/>
              <a:t>08. Dezember 2025</a:t>
            </a:r>
          </a:p>
        </p:txBody>
      </p:sp>
      <p:sp>
        <p:nvSpPr>
          <p:cNvPr id="2" name="Fußzeilenplatzhalter 1">
            <a:extLst>
              <a:ext uri="{C183D7F6-B498-43B3-948B-1728B52AA6E4}">
                <adec:decorative xmlns:adec="http://schemas.microsoft.com/office/drawing/2017/decorative" val="1"/>
              </a:ext>
            </a:extLst>
          </p:cNvPr>
          <p:cNvSpPr>
            <a:spLocks noGrp="1"/>
          </p:cNvSpPr>
          <p:nvPr>
            <p:ph type="ftr" sz="quarter" idx="22"/>
          </p:nvPr>
        </p:nvSpPr>
        <p:spPr/>
        <p:txBody>
          <a:bodyPr/>
          <a:lstStyle/>
          <a:p>
            <a:pPr>
              <a:lnSpc>
                <a:spcPct val="90000"/>
              </a:lnSpc>
              <a:spcAft>
                <a:spcPts val="600"/>
              </a:spcAft>
              <a:defRPr/>
            </a:pPr>
            <a:r>
              <a:rPr lang="de-DE" altLang="en-US" dirty="0"/>
              <a:t>Vertrauen ist gut – KI-Check ist besser!</a:t>
            </a:r>
            <a:endParaRPr lang="de-DE" dirty="0"/>
          </a:p>
        </p:txBody>
      </p:sp>
      <p:sp>
        <p:nvSpPr>
          <p:cNvPr id="3" name="Foliennummernplatzhalter 2">
            <a:extLs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fld id="{37193EB5-2FB1-4136-A25E-233A53750E21}" type="slidenum">
              <a:rPr lang="de-DE" smtClean="0"/>
              <a:pPr>
                <a:defRPr/>
              </a:pPr>
              <a:t>40</a:t>
            </a:fld>
            <a:endParaRPr lang="de-DE" dirty="0"/>
          </a:p>
        </p:txBody>
      </p:sp>
    </p:spTree>
    <p:extLst>
      <p:ext uri="{BB962C8B-B14F-4D97-AF65-F5344CB8AC3E}">
        <p14:creationId xmlns:p14="http://schemas.microsoft.com/office/powerpoint/2010/main" val="3071769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682313" y="4014792"/>
            <a:ext cx="6821176" cy="308408"/>
          </a:xfrm>
        </p:spPr>
        <p:txBody>
          <a:bodyPr/>
          <a:lstStyle/>
          <a:p>
            <a:pPr>
              <a:lnSpc>
                <a:spcPct val="100000"/>
              </a:lnSpc>
            </a:pPr>
            <a:r>
              <a:rPr lang="de-DE" sz="1500" dirty="0">
                <a:hlinkClick r:id="rId2"/>
              </a:rPr>
              <a:t>www.verbraucherchecker.de</a:t>
            </a:r>
            <a:br>
              <a:rPr lang="de-DE" sz="1500" dirty="0"/>
            </a:br>
            <a:r>
              <a:rPr lang="de-DE" sz="1500" dirty="0">
                <a:hlinkClick r:id="rId3"/>
              </a:rPr>
              <a:t>instagram.com/</a:t>
            </a:r>
            <a:r>
              <a:rPr lang="de-DE" sz="1500" dirty="0" err="1">
                <a:hlinkClick r:id="rId3"/>
              </a:rPr>
              <a:t>verbraucherzentrale.vzbv</a:t>
            </a:r>
            <a:r>
              <a:rPr lang="de-DE" sz="1500" dirty="0"/>
              <a:t> </a:t>
            </a:r>
          </a:p>
        </p:txBody>
      </p:sp>
      <p:sp>
        <p:nvSpPr>
          <p:cNvPr id="15" name="Textplatzhalter 14"/>
          <p:cNvSpPr>
            <a:spLocks noGrp="1"/>
          </p:cNvSpPr>
          <p:nvPr>
            <p:ph type="body" sz="quarter" idx="19"/>
          </p:nvPr>
        </p:nvSpPr>
        <p:spPr>
          <a:xfrm>
            <a:off x="682313" y="2052000"/>
            <a:ext cx="4832663" cy="1463360"/>
          </a:xfrm>
        </p:spPr>
        <p:txBody>
          <a:bodyPr/>
          <a:lstStyle/>
          <a:p>
            <a:r>
              <a:rPr lang="de-DE" dirty="0"/>
              <a:t>Impressum</a:t>
            </a:r>
          </a:p>
          <a:p>
            <a:r>
              <a:rPr lang="de-DE" b="0" dirty="0">
                <a:solidFill>
                  <a:schemeClr val="tx1"/>
                </a:solidFill>
              </a:rPr>
              <a:t>Verbraucherzentrale Bundesverband e.V.</a:t>
            </a:r>
          </a:p>
          <a:p>
            <a:r>
              <a:rPr lang="de-DE" b="0" dirty="0">
                <a:solidFill>
                  <a:schemeClr val="tx1"/>
                </a:solidFill>
              </a:rPr>
              <a:t>Rudi-Dutschke-Straße 17</a:t>
            </a:r>
          </a:p>
          <a:p>
            <a:r>
              <a:rPr lang="de-DE" b="0" dirty="0">
                <a:solidFill>
                  <a:schemeClr val="tx1"/>
                </a:solidFill>
              </a:rPr>
              <a:t>10969 Berlin</a:t>
            </a:r>
          </a:p>
          <a:p>
            <a:r>
              <a:rPr lang="de-DE" b="0" dirty="0">
                <a:solidFill>
                  <a:schemeClr val="tx1"/>
                </a:solidFill>
                <a:hlinkClick r:id="rId4"/>
              </a:rPr>
              <a:t>info@vzbv.de</a:t>
            </a:r>
            <a:endParaRPr lang="de-DE" b="0" dirty="0">
              <a:solidFill>
                <a:schemeClr val="tx1"/>
              </a:solidFill>
            </a:endParaRPr>
          </a:p>
          <a:p>
            <a:r>
              <a:rPr lang="de-DE" b="0" dirty="0">
                <a:solidFill>
                  <a:schemeClr val="tx1"/>
                </a:solidFill>
                <a:hlinkClick r:id="rId5"/>
              </a:rPr>
              <a:t>www.vzbv.de</a:t>
            </a:r>
            <a:r>
              <a:rPr lang="de-DE" dirty="0"/>
              <a:t>	</a:t>
            </a:r>
          </a:p>
        </p:txBody>
      </p:sp>
      <p:pic>
        <p:nvPicPr>
          <p:cNvPr id="18" name="Bildplatzhalter 17" descr="Förderhinweis des Bundesministerium der Justiz und für Verbraucherschutz."/>
          <p:cNvPicPr>
            <a:picLocks noGrp="1" noChangeAspect="1"/>
          </p:cNvPicPr>
          <p:nvPr>
            <p:ph type="pic" sz="quarter" idx="29"/>
          </p:nvPr>
        </p:nvPicPr>
        <p:blipFill>
          <a:blip r:embed="rId6">
            <a:extLst>
              <a:ext uri="{28A0092B-C50C-407E-A947-70E740481C1C}">
                <a14:useLocalDpi xmlns:a14="http://schemas.microsoft.com/office/drawing/2010/main" val="0"/>
              </a:ext>
            </a:extLst>
          </a:blip>
          <a:srcRect t="1000" b="1000"/>
          <a:stretch>
            <a:fillRect/>
          </a:stretch>
        </p:blipFill>
        <p:spPr>
          <a:xfrm>
            <a:off x="9906000" y="4120000"/>
            <a:ext cx="1603688" cy="1603688"/>
          </a:xfrm>
        </p:spPr>
      </p:pic>
      <p:pic>
        <p:nvPicPr>
          <p:cNvPr id="19" name="Bildplatzhalter 18" descr="Signet des Bildungsprogramms Verbraucherchecker."/>
          <p:cNvPicPr>
            <a:picLocks noGrp="1" noChangeAspect="1"/>
          </p:cNvPicPr>
          <p:nvPr>
            <p:ph type="pic" sz="quarter" idx="27"/>
          </p:nvPr>
        </p:nvPicPr>
        <p:blipFill>
          <a:blip r:embed="rId7">
            <a:extLst>
              <a:ext uri="{28A0092B-C50C-407E-A947-70E740481C1C}">
                <a14:useLocalDpi xmlns:a14="http://schemas.microsoft.com/office/drawing/2010/main" val="0"/>
              </a:ext>
            </a:extLst>
          </a:blip>
          <a:srcRect l="12618" r="12618"/>
          <a:stretch>
            <a:fillRect/>
          </a:stretch>
        </p:blipFill>
        <p:spPr>
          <a:xfrm>
            <a:off x="10038080" y="425450"/>
            <a:ext cx="1471608" cy="1471608"/>
          </a:xfrm>
        </p:spPr>
      </p:pic>
      <p:sp>
        <p:nvSpPr>
          <p:cNvPr id="3" name="Fußzeilenplatzhalter 2">
            <a:extLst>
              <a:ext uri="{C183D7F6-B498-43B3-948B-1728B52AA6E4}">
                <adec:decorative xmlns:adec="http://schemas.microsoft.com/office/drawing/2017/decorative" val="1"/>
              </a:ext>
            </a:extLst>
          </p:cNvPr>
          <p:cNvSpPr>
            <a:spLocks noGrp="1"/>
          </p:cNvSpPr>
          <p:nvPr>
            <p:ph type="ftr" sz="quarter" idx="22"/>
          </p:nvPr>
        </p:nvSpPr>
        <p:spPr/>
        <p:txBody>
          <a:bodyPr/>
          <a:lstStyle/>
          <a:p>
            <a:pPr>
              <a:lnSpc>
                <a:spcPct val="90000"/>
              </a:lnSpc>
              <a:spcAft>
                <a:spcPts val="600"/>
              </a:spcAft>
              <a:defRPr/>
            </a:pPr>
            <a:r>
              <a:rPr lang="de-DE" altLang="en-US" dirty="0"/>
              <a:t>Vertrauen ist gut – KI-Check ist besser!</a:t>
            </a:r>
            <a:endParaRPr lang="de-DE" dirty="0"/>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fld id="{37193EB5-2FB1-4136-A25E-233A53750E21}" type="slidenum">
              <a:rPr lang="de-DE" smtClean="0"/>
              <a:pPr>
                <a:defRPr/>
              </a:pPr>
              <a:t>41</a:t>
            </a:fld>
            <a:endParaRPr lang="de-DE" dirty="0"/>
          </a:p>
        </p:txBody>
      </p:sp>
    </p:spTree>
    <p:extLst>
      <p:ext uri="{BB962C8B-B14F-4D97-AF65-F5344CB8AC3E}">
        <p14:creationId xmlns:p14="http://schemas.microsoft.com/office/powerpoint/2010/main" val="4011748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4D7DB499-12EB-3DAD-8C7C-AD8E05C0B248}"/>
              </a:ext>
            </a:extLst>
          </p:cNvPr>
          <p:cNvSpPr>
            <a:spLocks noGrp="1" noChangeArrowheads="1"/>
          </p:cNvSpPr>
          <p:nvPr>
            <p:ph type="title" idx="4294967295"/>
          </p:nvPr>
        </p:nvSpPr>
        <p:spPr>
          <a:xfrm>
            <a:off x="695325" y="1033463"/>
            <a:ext cx="10801350" cy="973137"/>
          </a:xfrm>
        </p:spPr>
        <p:txBody>
          <a:bodyPr/>
          <a:lstStyle/>
          <a:p>
            <a:r>
              <a:rPr lang="de-DE" altLang="en-US"/>
              <a:t>Ihre Verbraucherzentrale</a:t>
            </a:r>
          </a:p>
        </p:txBody>
      </p:sp>
      <p:pic>
        <p:nvPicPr>
          <p:cNvPr id="5" name="Bildplatzhalter 4" descr="Logo Verbraucherzentrale">
            <a:extLst>
              <a:ext uri="{FF2B5EF4-FFF2-40B4-BE49-F238E27FC236}">
                <a16:creationId xmlns:a16="http://schemas.microsoft.com/office/drawing/2014/main" id="{7C7CA919-311B-D93A-533A-86615F3E495A}"/>
              </a:ext>
            </a:extLst>
          </p:cNvPr>
          <p:cNvPicPr>
            <a:picLocks noGrp="1" noChangeAspect="1"/>
          </p:cNvPicPr>
          <p:nvPr>
            <p:ph type="pic" sz="quarter" idx="4294967295"/>
          </p:nvPr>
        </p:nvPicPr>
        <p:blipFill>
          <a:blip r:embed="rId2"/>
          <a:srcRect l="23" r="23"/>
          <a:stretch>
            <a:fillRect/>
          </a:stretch>
        </p:blipFill>
        <p:spPr>
          <a:xfrm>
            <a:off x="2862263" y="2679700"/>
            <a:ext cx="6467475" cy="14986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FB9BA-30FE-9939-74FC-DF07B32C00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63685B-53E9-054E-3CDB-BBC2F434A55B}"/>
              </a:ext>
            </a:extLst>
          </p:cNvPr>
          <p:cNvSpPr>
            <a:spLocks noGrp="1"/>
          </p:cNvSpPr>
          <p:nvPr>
            <p:ph type="title"/>
          </p:nvPr>
        </p:nvSpPr>
        <p:spPr/>
        <p:txBody>
          <a:bodyPr wrap="square" anchor="t">
            <a:normAutofit fontScale="90000"/>
          </a:bodyPr>
          <a:lstStyle/>
          <a:p>
            <a:r>
              <a:rPr lang="de-DE" dirty="0"/>
              <a:t>Quiz-Frage Nr. 1</a:t>
            </a:r>
          </a:p>
        </p:txBody>
      </p:sp>
      <p:sp>
        <p:nvSpPr>
          <p:cNvPr id="3" name="Textplatzhalter 2">
            <a:extLst>
              <a:ext uri="{FF2B5EF4-FFF2-40B4-BE49-F238E27FC236}">
                <a16:creationId xmlns:a16="http://schemas.microsoft.com/office/drawing/2014/main" id="{6E895EF4-7682-49A3-BA4D-5F7F823506EB}"/>
              </a:ext>
            </a:extLst>
          </p:cNvPr>
          <p:cNvSpPr>
            <a:spLocks noGrp="1"/>
          </p:cNvSpPr>
          <p:nvPr>
            <p:ph type="body" sz="quarter" idx="14"/>
          </p:nvPr>
        </p:nvSpPr>
        <p:spPr/>
        <p:txBody>
          <a:bodyPr/>
          <a:lstStyle/>
          <a:p>
            <a:r>
              <a:rPr lang="de-DE" sz="1600" b="1" dirty="0">
                <a:solidFill>
                  <a:srgbClr val="61328A"/>
                </a:solidFill>
              </a:rPr>
              <a:t>Was ist Künstliche Intelligenz (KI)?</a:t>
            </a:r>
            <a:endParaRPr lang="de-DE" sz="1600" dirty="0">
              <a:solidFill>
                <a:srgbClr val="61328A"/>
              </a:solidFill>
            </a:endParaRPr>
          </a:p>
          <a:p>
            <a:pPr marL="342900" lvl="0" indent="-342900">
              <a:buFont typeface="+mj-lt"/>
              <a:buAutoNum type="alphaLcParenR"/>
            </a:pPr>
            <a:r>
              <a:rPr lang="de-DE" dirty="0"/>
              <a:t>Ein Roboter mit Gefühlen</a:t>
            </a:r>
          </a:p>
          <a:p>
            <a:pPr marL="342900" lvl="0" indent="-342900">
              <a:buFont typeface="+mj-lt"/>
              <a:buAutoNum type="alphaLcParenR"/>
            </a:pPr>
            <a:r>
              <a:rPr lang="de-DE" dirty="0"/>
              <a:t>Ein Computerprogramm, das Aufgaben ähnlich wie ein Mensch lösen kann</a:t>
            </a:r>
          </a:p>
          <a:p>
            <a:pPr marL="342900" lvl="0" indent="-342900">
              <a:buFont typeface="+mj-lt"/>
              <a:buAutoNum type="alphaLcParenR"/>
            </a:pPr>
            <a:r>
              <a:rPr lang="de-DE" dirty="0"/>
              <a:t>Ein neues Videospiel</a:t>
            </a:r>
          </a:p>
          <a:p>
            <a:pPr marL="342900" lvl="0" indent="-342900">
              <a:buFont typeface="+mj-lt"/>
              <a:buAutoNum type="alphaLcParenR"/>
            </a:pPr>
            <a:r>
              <a:rPr lang="de-DE" dirty="0"/>
              <a:t>Eine Art von Strom</a:t>
            </a:r>
          </a:p>
          <a:p>
            <a:endParaRPr lang="de-DE" dirty="0"/>
          </a:p>
        </p:txBody>
      </p:sp>
      <p:sp>
        <p:nvSpPr>
          <p:cNvPr id="5" name="Fußzeilenplatzhalter 4">
            <a:extLst>
              <a:ext uri="{FF2B5EF4-FFF2-40B4-BE49-F238E27FC236}">
                <a16:creationId xmlns:a16="http://schemas.microsoft.com/office/drawing/2014/main" id="{C285C227-3AB7-8437-8941-738A251AB65B}"/>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4330CD7F-E105-D831-2005-DE2088B14020}"/>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5</a:t>
            </a:fld>
            <a:endParaRPr lang="de-DE"/>
          </a:p>
        </p:txBody>
      </p:sp>
    </p:spTree>
    <p:extLst>
      <p:ext uri="{BB962C8B-B14F-4D97-AF65-F5344CB8AC3E}">
        <p14:creationId xmlns:p14="http://schemas.microsoft.com/office/powerpoint/2010/main" val="1082979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2718-85E1-54BD-F1ED-A76916E79A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D8F890-FC50-0181-6166-1C0DF955E287}"/>
              </a:ext>
            </a:extLst>
          </p:cNvPr>
          <p:cNvSpPr>
            <a:spLocks noGrp="1"/>
          </p:cNvSpPr>
          <p:nvPr>
            <p:ph type="title"/>
          </p:nvPr>
        </p:nvSpPr>
        <p:spPr/>
        <p:txBody>
          <a:bodyPr wrap="square" anchor="t">
            <a:normAutofit fontScale="90000"/>
          </a:bodyPr>
          <a:lstStyle/>
          <a:p>
            <a:r>
              <a:rPr lang="de-DE" dirty="0"/>
              <a:t>Quiz-Frage Nr. 1</a:t>
            </a:r>
          </a:p>
        </p:txBody>
      </p:sp>
      <p:sp>
        <p:nvSpPr>
          <p:cNvPr id="3" name="Textplatzhalter 2">
            <a:extLst>
              <a:ext uri="{FF2B5EF4-FFF2-40B4-BE49-F238E27FC236}">
                <a16:creationId xmlns:a16="http://schemas.microsoft.com/office/drawing/2014/main" id="{D0A80504-C73B-600A-92F4-DA0F15A86255}"/>
              </a:ext>
            </a:extLst>
          </p:cNvPr>
          <p:cNvSpPr>
            <a:spLocks noGrp="1"/>
          </p:cNvSpPr>
          <p:nvPr>
            <p:ph type="body" sz="quarter" idx="14"/>
          </p:nvPr>
        </p:nvSpPr>
        <p:spPr/>
        <p:txBody>
          <a:bodyPr/>
          <a:lstStyle/>
          <a:p>
            <a:r>
              <a:rPr lang="de-DE" sz="1600" b="1" dirty="0">
                <a:solidFill>
                  <a:srgbClr val="61328A"/>
                </a:solidFill>
              </a:rPr>
              <a:t>Was ist Künstliche Intelligenz (KI)?</a:t>
            </a:r>
            <a:endParaRPr lang="de-DE" sz="1600" dirty="0">
              <a:solidFill>
                <a:srgbClr val="61328A"/>
              </a:solidFill>
            </a:endParaRPr>
          </a:p>
          <a:p>
            <a:pPr marL="342900" lvl="0" indent="-342900">
              <a:buFont typeface="+mj-lt"/>
              <a:buAutoNum type="alphaLcParenR"/>
            </a:pPr>
            <a:r>
              <a:rPr lang="de-DE" dirty="0"/>
              <a:t>Ein Roboter mit Gefühlen</a:t>
            </a:r>
          </a:p>
          <a:p>
            <a:pPr marL="342900" lvl="0" indent="-342900">
              <a:buFont typeface="+mj-lt"/>
              <a:buAutoNum type="alphaLcParenR"/>
            </a:pPr>
            <a:r>
              <a:rPr lang="de-DE" b="1" dirty="0">
                <a:solidFill>
                  <a:schemeClr val="tx2"/>
                </a:solidFill>
              </a:rPr>
              <a:t>Ein Computerprogramm, das Aufgaben ähnlich wie ein Mensch lösen kann</a:t>
            </a:r>
            <a:endParaRPr lang="de-DE" dirty="0">
              <a:solidFill>
                <a:schemeClr val="tx2"/>
              </a:solidFill>
            </a:endParaRPr>
          </a:p>
          <a:p>
            <a:pPr marL="342900" lvl="0" indent="-342900">
              <a:buFont typeface="+mj-lt"/>
              <a:buAutoNum type="alphaLcParenR"/>
            </a:pPr>
            <a:r>
              <a:rPr lang="de-DE" dirty="0"/>
              <a:t>Ein neues Videospiel</a:t>
            </a:r>
          </a:p>
          <a:p>
            <a:pPr marL="342900" lvl="0" indent="-342900">
              <a:buFont typeface="+mj-lt"/>
              <a:buAutoNum type="alphaLcParenR"/>
            </a:pPr>
            <a:r>
              <a:rPr lang="de-DE" dirty="0"/>
              <a:t>Eine Art von Strom</a:t>
            </a:r>
          </a:p>
          <a:p>
            <a:endParaRPr lang="de-DE" dirty="0"/>
          </a:p>
        </p:txBody>
      </p:sp>
      <p:pic>
        <p:nvPicPr>
          <p:cNvPr id="4" name="Grafik 3" descr="Pfeil zeigt auf die richtige Antwort. Ein Computerprogramm, das Aufgaben ähnlich wie ein Mensch lösen kann">
            <a:extLst>
              <a:ext uri="{FF2B5EF4-FFF2-40B4-BE49-F238E27FC236}">
                <a16:creationId xmlns:a16="http://schemas.microsoft.com/office/drawing/2014/main" id="{B1F79B83-5EB4-CF6B-D969-7D1CF877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6709537" y="3480778"/>
            <a:ext cx="465752" cy="626356"/>
          </a:xfrm>
          <a:prstGeom prst="rect">
            <a:avLst/>
          </a:prstGeom>
        </p:spPr>
      </p:pic>
      <p:sp>
        <p:nvSpPr>
          <p:cNvPr id="5" name="Fußzeilenplatzhalter 4">
            <a:extLst>
              <a:ext uri="{FF2B5EF4-FFF2-40B4-BE49-F238E27FC236}">
                <a16:creationId xmlns:a16="http://schemas.microsoft.com/office/drawing/2014/main" id="{0C9BB84E-5C04-EE37-8BF4-27D348BD1EEF}"/>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D73B3493-7638-0551-86B0-2499C71073D4}"/>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6</a:t>
            </a:fld>
            <a:endParaRPr lang="de-DE"/>
          </a:p>
        </p:txBody>
      </p:sp>
    </p:spTree>
    <p:extLst>
      <p:ext uri="{BB962C8B-B14F-4D97-AF65-F5344CB8AC3E}">
        <p14:creationId xmlns:p14="http://schemas.microsoft.com/office/powerpoint/2010/main" val="88927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0B62-C401-E87C-40E1-AA15C5DD72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C6C735-F169-EE69-6637-1873B266386B}"/>
              </a:ext>
            </a:extLst>
          </p:cNvPr>
          <p:cNvSpPr>
            <a:spLocks noGrp="1"/>
          </p:cNvSpPr>
          <p:nvPr>
            <p:ph type="title"/>
          </p:nvPr>
        </p:nvSpPr>
        <p:spPr/>
        <p:txBody>
          <a:bodyPr wrap="square" anchor="t">
            <a:normAutofit fontScale="90000"/>
          </a:bodyPr>
          <a:lstStyle/>
          <a:p>
            <a:r>
              <a:rPr lang="de-DE" dirty="0"/>
              <a:t>Quiz-Frage Nr. 2</a:t>
            </a:r>
          </a:p>
        </p:txBody>
      </p:sp>
      <p:sp>
        <p:nvSpPr>
          <p:cNvPr id="3" name="Textplatzhalter 2">
            <a:extLst>
              <a:ext uri="{FF2B5EF4-FFF2-40B4-BE49-F238E27FC236}">
                <a16:creationId xmlns:a16="http://schemas.microsoft.com/office/drawing/2014/main" id="{66BDB8CE-8984-E8EE-5A4D-30982BEDA816}"/>
              </a:ext>
            </a:extLst>
          </p:cNvPr>
          <p:cNvSpPr>
            <a:spLocks noGrp="1"/>
          </p:cNvSpPr>
          <p:nvPr>
            <p:ph type="body" sz="quarter" idx="14"/>
          </p:nvPr>
        </p:nvSpPr>
        <p:spPr/>
        <p:txBody>
          <a:bodyPr/>
          <a:lstStyle/>
          <a:p>
            <a:r>
              <a:rPr lang="de-DE" sz="1600" b="1" dirty="0">
                <a:solidFill>
                  <a:srgbClr val="61328A"/>
                </a:solidFill>
              </a:rPr>
              <a:t>Wo begegnet uns KI im Alltag am ehesten?</a:t>
            </a:r>
            <a:endParaRPr lang="de-DE" sz="1600" dirty="0">
              <a:solidFill>
                <a:srgbClr val="61328A"/>
              </a:solidFill>
            </a:endParaRPr>
          </a:p>
          <a:p>
            <a:pPr marL="342900" lvl="0" indent="-342900">
              <a:buFont typeface="+mj-lt"/>
              <a:buAutoNum type="alphaLcParenR"/>
            </a:pPr>
            <a:r>
              <a:rPr lang="de-DE" dirty="0"/>
              <a:t>Beim Zähneputzen</a:t>
            </a:r>
          </a:p>
          <a:p>
            <a:pPr marL="342900" lvl="0" indent="-342900">
              <a:buFont typeface="+mj-lt"/>
              <a:buAutoNum type="alphaLcParenR"/>
            </a:pPr>
            <a:r>
              <a:rPr lang="de-DE" dirty="0"/>
              <a:t>Beim Musik-Streaming oder auf Social Media</a:t>
            </a:r>
          </a:p>
          <a:p>
            <a:pPr marL="342900" lvl="0" indent="-342900">
              <a:buFont typeface="+mj-lt"/>
              <a:buAutoNum type="alphaLcParenR"/>
            </a:pPr>
            <a:r>
              <a:rPr lang="de-DE" dirty="0"/>
              <a:t>Beim Fahrradfahren</a:t>
            </a:r>
          </a:p>
          <a:p>
            <a:pPr marL="342900" lvl="0" indent="-342900">
              <a:buFont typeface="+mj-lt"/>
              <a:buAutoNum type="alphaLcParenR"/>
            </a:pPr>
            <a:r>
              <a:rPr lang="de-DE" dirty="0"/>
              <a:t>Beim Kochen mit Oma</a:t>
            </a:r>
          </a:p>
          <a:p>
            <a:endParaRPr lang="de-DE" dirty="0"/>
          </a:p>
        </p:txBody>
      </p:sp>
      <p:sp>
        <p:nvSpPr>
          <p:cNvPr id="5" name="Fußzeilenplatzhalter 4">
            <a:extLst>
              <a:ext uri="{FF2B5EF4-FFF2-40B4-BE49-F238E27FC236}">
                <a16:creationId xmlns:a16="http://schemas.microsoft.com/office/drawing/2014/main" id="{BFCBA3B2-C441-36DA-A6BA-DB639E3FCBC3}"/>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FD881663-2C92-881A-642E-8407A739D9A2}"/>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7</a:t>
            </a:fld>
            <a:endParaRPr lang="de-DE"/>
          </a:p>
        </p:txBody>
      </p:sp>
    </p:spTree>
    <p:extLst>
      <p:ext uri="{BB962C8B-B14F-4D97-AF65-F5344CB8AC3E}">
        <p14:creationId xmlns:p14="http://schemas.microsoft.com/office/powerpoint/2010/main" val="83844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398E-F55A-48B1-F3FB-3739F38505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2657AA-DBDD-E88D-BF19-B5B93C09AD14}"/>
              </a:ext>
            </a:extLst>
          </p:cNvPr>
          <p:cNvSpPr>
            <a:spLocks noGrp="1"/>
          </p:cNvSpPr>
          <p:nvPr>
            <p:ph type="title"/>
          </p:nvPr>
        </p:nvSpPr>
        <p:spPr/>
        <p:txBody>
          <a:bodyPr wrap="square" anchor="t">
            <a:normAutofit fontScale="90000"/>
          </a:bodyPr>
          <a:lstStyle/>
          <a:p>
            <a:r>
              <a:rPr lang="de-DE" dirty="0"/>
              <a:t>Quiz-Frage Nr. 2</a:t>
            </a:r>
          </a:p>
        </p:txBody>
      </p:sp>
      <p:sp>
        <p:nvSpPr>
          <p:cNvPr id="3" name="Textplatzhalter 2">
            <a:extLst>
              <a:ext uri="{FF2B5EF4-FFF2-40B4-BE49-F238E27FC236}">
                <a16:creationId xmlns:a16="http://schemas.microsoft.com/office/drawing/2014/main" id="{007643D3-E738-84B6-47FC-67485D685C17}"/>
              </a:ext>
            </a:extLst>
          </p:cNvPr>
          <p:cNvSpPr>
            <a:spLocks noGrp="1"/>
          </p:cNvSpPr>
          <p:nvPr>
            <p:ph type="body" sz="quarter" idx="14"/>
          </p:nvPr>
        </p:nvSpPr>
        <p:spPr/>
        <p:txBody>
          <a:bodyPr/>
          <a:lstStyle/>
          <a:p>
            <a:r>
              <a:rPr lang="de-DE" sz="1600" b="1" dirty="0">
                <a:solidFill>
                  <a:srgbClr val="61328A"/>
                </a:solidFill>
              </a:rPr>
              <a:t>Wo begegnet uns KI im Alltag am ehesten?</a:t>
            </a:r>
            <a:endParaRPr lang="de-DE" sz="1600" dirty="0">
              <a:solidFill>
                <a:srgbClr val="61328A"/>
              </a:solidFill>
            </a:endParaRPr>
          </a:p>
          <a:p>
            <a:pPr marL="342900" lvl="0" indent="-342900">
              <a:buFont typeface="+mj-lt"/>
              <a:buAutoNum type="alphaLcParenR"/>
            </a:pPr>
            <a:r>
              <a:rPr lang="de-DE" dirty="0"/>
              <a:t>Beim Zähneputzen</a:t>
            </a:r>
          </a:p>
          <a:p>
            <a:pPr marL="342900" lvl="0" indent="-342900">
              <a:buFont typeface="+mj-lt"/>
              <a:buAutoNum type="alphaLcParenR"/>
            </a:pPr>
            <a:r>
              <a:rPr lang="de-DE" b="1" dirty="0">
                <a:solidFill>
                  <a:schemeClr val="tx2"/>
                </a:solidFill>
              </a:rPr>
              <a:t>Beim Musik-Streaming oder auf Social Media</a:t>
            </a:r>
            <a:endParaRPr lang="de-DE" dirty="0">
              <a:solidFill>
                <a:schemeClr val="tx2"/>
              </a:solidFill>
            </a:endParaRPr>
          </a:p>
          <a:p>
            <a:pPr marL="342900" lvl="0" indent="-342900">
              <a:buFont typeface="+mj-lt"/>
              <a:buAutoNum type="alphaLcParenR"/>
            </a:pPr>
            <a:r>
              <a:rPr lang="de-DE" dirty="0"/>
              <a:t>Beim Fahrradfahren</a:t>
            </a:r>
          </a:p>
          <a:p>
            <a:pPr marL="342900" lvl="0" indent="-342900">
              <a:buFont typeface="+mj-lt"/>
              <a:buAutoNum type="alphaLcParenR"/>
            </a:pPr>
            <a:r>
              <a:rPr lang="de-DE" dirty="0"/>
              <a:t>Beim Kochen mit Oma</a:t>
            </a:r>
          </a:p>
          <a:p>
            <a:endParaRPr lang="de-DE" dirty="0"/>
          </a:p>
        </p:txBody>
      </p:sp>
      <p:pic>
        <p:nvPicPr>
          <p:cNvPr id="7" name="Grafik 6" descr="Pfeil zeigt auf die richtige Antwort. Beim Musik-Streaming oder auf Social Media.">
            <a:extLst>
              <a:ext uri="{FF2B5EF4-FFF2-40B4-BE49-F238E27FC236}">
                <a16:creationId xmlns:a16="http://schemas.microsoft.com/office/drawing/2014/main" id="{90BA0506-EF91-26E3-4088-4628F9007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6709537" y="3480778"/>
            <a:ext cx="465752" cy="626356"/>
          </a:xfrm>
          <a:prstGeom prst="rect">
            <a:avLst/>
          </a:prstGeom>
        </p:spPr>
      </p:pic>
      <p:sp>
        <p:nvSpPr>
          <p:cNvPr id="5" name="Fußzeilenplatzhalter 4">
            <a:extLst>
              <a:ext uri="{FF2B5EF4-FFF2-40B4-BE49-F238E27FC236}">
                <a16:creationId xmlns:a16="http://schemas.microsoft.com/office/drawing/2014/main" id="{E3FCDCCF-34E5-5E04-170B-5245C4CF94CE}"/>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513A2454-46DF-8BFB-2467-8284468204F9}"/>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8</a:t>
            </a:fld>
            <a:endParaRPr lang="de-DE"/>
          </a:p>
        </p:txBody>
      </p:sp>
    </p:spTree>
    <p:extLst>
      <p:ext uri="{BB962C8B-B14F-4D97-AF65-F5344CB8AC3E}">
        <p14:creationId xmlns:p14="http://schemas.microsoft.com/office/powerpoint/2010/main" val="1676651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6645-EBBA-8063-2085-A4AB253E71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842A3B-DD3F-A6D5-00DC-FA52B737A815}"/>
              </a:ext>
            </a:extLst>
          </p:cNvPr>
          <p:cNvSpPr>
            <a:spLocks noGrp="1"/>
          </p:cNvSpPr>
          <p:nvPr>
            <p:ph type="title"/>
          </p:nvPr>
        </p:nvSpPr>
        <p:spPr/>
        <p:txBody>
          <a:bodyPr wrap="square" anchor="t">
            <a:normAutofit fontScale="90000"/>
          </a:bodyPr>
          <a:lstStyle/>
          <a:p>
            <a:r>
              <a:rPr lang="de-DE" dirty="0"/>
              <a:t>Quiz-Frage Nr. 3</a:t>
            </a:r>
          </a:p>
        </p:txBody>
      </p:sp>
      <p:sp>
        <p:nvSpPr>
          <p:cNvPr id="3" name="Textplatzhalter 2">
            <a:extLst>
              <a:ext uri="{FF2B5EF4-FFF2-40B4-BE49-F238E27FC236}">
                <a16:creationId xmlns:a16="http://schemas.microsoft.com/office/drawing/2014/main" id="{B53064EE-F0AF-5E1B-8A31-A5CA521DA0B5}"/>
              </a:ext>
            </a:extLst>
          </p:cNvPr>
          <p:cNvSpPr>
            <a:spLocks noGrp="1"/>
          </p:cNvSpPr>
          <p:nvPr>
            <p:ph type="body" sz="quarter" idx="14"/>
          </p:nvPr>
        </p:nvSpPr>
        <p:spPr/>
        <p:txBody>
          <a:bodyPr/>
          <a:lstStyle/>
          <a:p>
            <a:r>
              <a:rPr lang="de-DE" sz="1600" b="1" dirty="0">
                <a:solidFill>
                  <a:srgbClr val="61328A"/>
                </a:solidFill>
              </a:rPr>
              <a:t>Welche dieser Anwendungen nutzt KI?</a:t>
            </a:r>
            <a:endParaRPr lang="de-DE" sz="1600" dirty="0">
              <a:solidFill>
                <a:srgbClr val="61328A"/>
              </a:solidFill>
            </a:endParaRPr>
          </a:p>
          <a:p>
            <a:pPr marL="342900" lvl="0" indent="-342900">
              <a:buFont typeface="+mj-lt"/>
              <a:buAutoNum type="alphaLcParenR"/>
            </a:pPr>
            <a:r>
              <a:rPr lang="de-DE" dirty="0"/>
              <a:t>Google Maps</a:t>
            </a:r>
          </a:p>
          <a:p>
            <a:pPr marL="342900" lvl="0" indent="-342900">
              <a:buFont typeface="+mj-lt"/>
              <a:buAutoNum type="alphaLcParenR"/>
            </a:pPr>
            <a:r>
              <a:rPr lang="de-DE" dirty="0"/>
              <a:t>Taschenrechner</a:t>
            </a:r>
          </a:p>
          <a:p>
            <a:pPr marL="342900" lvl="0" indent="-342900">
              <a:buFont typeface="+mj-lt"/>
              <a:buAutoNum type="alphaLcParenR"/>
            </a:pPr>
            <a:r>
              <a:rPr lang="de-DE" dirty="0"/>
              <a:t>Mikrowelle</a:t>
            </a:r>
          </a:p>
          <a:p>
            <a:pPr marL="342900" lvl="0" indent="-342900">
              <a:buFont typeface="+mj-lt"/>
              <a:buAutoNum type="alphaLcParenR"/>
            </a:pPr>
            <a:r>
              <a:rPr lang="de-DE" dirty="0"/>
              <a:t>Klebestift</a:t>
            </a:r>
          </a:p>
          <a:p>
            <a:endParaRPr lang="de-DE" dirty="0"/>
          </a:p>
        </p:txBody>
      </p:sp>
      <p:sp>
        <p:nvSpPr>
          <p:cNvPr id="5" name="Fußzeilenplatzhalter 4">
            <a:extLst>
              <a:ext uri="{FF2B5EF4-FFF2-40B4-BE49-F238E27FC236}">
                <a16:creationId xmlns:a16="http://schemas.microsoft.com/office/drawing/2014/main" id="{F1F7F944-897C-7E6E-C629-32212637F8B4}"/>
              </a:ext>
              <a:ext uri="{C183D7F6-B498-43B3-948B-1728B52AA6E4}">
                <adec:decorative xmlns:adec="http://schemas.microsoft.com/office/drawing/2017/decorative" val="1"/>
              </a:ext>
            </a:extLst>
          </p:cNvPr>
          <p:cNvSpPr>
            <a:spLocks noGrp="1"/>
          </p:cNvSpPr>
          <p:nvPr>
            <p:ph type="ftr" sz="quarter" idx="17"/>
          </p:nvPr>
        </p:nvSpPr>
        <p:spPr/>
        <p:txBody>
          <a:bodyPr anchor="ctr">
            <a:noAutofit/>
          </a:bodyPr>
          <a:lstStyle/>
          <a:p>
            <a:pPr>
              <a:lnSpc>
                <a:spcPct val="90000"/>
              </a:lnSpc>
              <a:spcAft>
                <a:spcPts val="600"/>
              </a:spcAft>
              <a:defRPr/>
            </a:pPr>
            <a:r>
              <a:rPr lang="de-DE" altLang="en-US" dirty="0"/>
              <a:t>Vertrauen ist gut – KI-Check ist besser!</a:t>
            </a:r>
            <a:endParaRPr lang="de-DE" dirty="0"/>
          </a:p>
        </p:txBody>
      </p:sp>
      <p:sp>
        <p:nvSpPr>
          <p:cNvPr id="6" name="Foliennummernplatzhalter 5">
            <a:extLst>
              <a:ext uri="{FF2B5EF4-FFF2-40B4-BE49-F238E27FC236}">
                <a16:creationId xmlns:a16="http://schemas.microsoft.com/office/drawing/2014/main" id="{0970040B-104A-4693-62CB-E6F56CA8F4BE}"/>
              </a:ext>
              <a:ext uri="{C183D7F6-B498-43B3-948B-1728B52AA6E4}">
                <adec:decorative xmlns:adec="http://schemas.microsoft.com/office/drawing/2017/decorative" val="1"/>
              </a:ext>
            </a:extLst>
          </p:cNvPr>
          <p:cNvSpPr>
            <a:spLocks noGrp="1"/>
          </p:cNvSpPr>
          <p:nvPr>
            <p:ph type="sldNum" sz="quarter" idx="18"/>
          </p:nvPr>
        </p:nvSpPr>
        <p:spPr/>
        <p:txBody>
          <a:bodyPr anchor="ctr">
            <a:normAutofit/>
          </a:bodyPr>
          <a:lstStyle/>
          <a:p>
            <a:pPr>
              <a:lnSpc>
                <a:spcPct val="90000"/>
              </a:lnSpc>
              <a:spcAft>
                <a:spcPts val="600"/>
              </a:spcAft>
              <a:defRPr/>
            </a:pPr>
            <a:fld id="{71800CA1-AC69-4E59-BF6F-9D0B0E676D69}" type="slidenum">
              <a:rPr lang="de-DE" smtClean="0"/>
              <a:pPr>
                <a:lnSpc>
                  <a:spcPct val="90000"/>
                </a:lnSpc>
                <a:spcAft>
                  <a:spcPts val="600"/>
                </a:spcAft>
                <a:defRPr/>
              </a:pPr>
              <a:t>9</a:t>
            </a:fld>
            <a:endParaRPr lang="de-DE"/>
          </a:p>
        </p:txBody>
      </p:sp>
    </p:spTree>
    <p:extLst>
      <p:ext uri="{BB962C8B-B14F-4D97-AF65-F5344CB8AC3E}">
        <p14:creationId xmlns:p14="http://schemas.microsoft.com/office/powerpoint/2010/main" val="954303270"/>
      </p:ext>
    </p:extLst>
  </p:cSld>
  <p:clrMapOvr>
    <a:masterClrMapping/>
  </p:clrMapOvr>
</p:sld>
</file>

<file path=ppt/theme/theme1.xml><?xml version="1.0" encoding="utf-8"?>
<a:theme xmlns:a="http://schemas.openxmlformats.org/drawingml/2006/main" name="1_Titel mit Ebenen">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FF24586F-137B-401C-AC1F-76D8644D2671}" vid="{E7456CED-8682-4388-B8F9-60C43461FC0D}"/>
    </a:ext>
  </a:extLst>
</a:theme>
</file>

<file path=ppt/theme/theme2.xml><?xml version="1.0" encoding="utf-8"?>
<a:theme xmlns:a="http://schemas.openxmlformats.org/drawingml/2006/main" name="2_Inhalt mit Ebenen, Ro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3.xml><?xml version="1.0" encoding="utf-8"?>
<a:theme xmlns:a="http://schemas.openxmlformats.org/drawingml/2006/main" name="3_Inhalt_Aufzählung, Violet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4.xml><?xml version="1.0" encoding="utf-8"?>
<a:theme xmlns:a="http://schemas.openxmlformats.org/drawingml/2006/main" name="4_Inhalt mit Ebenen_U2, Ro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5.xml><?xml version="1.0" encoding="utf-8"?>
<a:theme xmlns:a="http://schemas.openxmlformats.org/drawingml/2006/main" name="Zusätzliche Folien">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FF24586F-137B-401C-AC1F-76D8644D2671}" vid="{069C3F95-4019-473B-9916-F8AFC8A4B296}"/>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Powerpoint_Projekte_16zu9_Dachmarke_VCH</Template>
  <TotalTime>0</TotalTime>
  <Words>5787</Words>
  <Application>Microsoft Office PowerPoint</Application>
  <PresentationFormat>Breitbild</PresentationFormat>
  <Paragraphs>584</Paragraphs>
  <Slides>42</Slides>
  <Notes>38</Notes>
  <HiddenSlides>0</HiddenSlides>
  <MMClips>0</MMClips>
  <ScaleCrop>false</ScaleCrop>
  <HeadingPairs>
    <vt:vector size="6" baseType="variant">
      <vt:variant>
        <vt:lpstr>Verwendete Schriftarten</vt:lpstr>
      </vt:variant>
      <vt:variant>
        <vt:i4>4</vt:i4>
      </vt:variant>
      <vt:variant>
        <vt:lpstr>Design</vt:lpstr>
      </vt:variant>
      <vt:variant>
        <vt:i4>5</vt:i4>
      </vt:variant>
      <vt:variant>
        <vt:lpstr>Folientitel</vt:lpstr>
      </vt:variant>
      <vt:variant>
        <vt:i4>42</vt:i4>
      </vt:variant>
    </vt:vector>
  </HeadingPairs>
  <TitlesOfParts>
    <vt:vector size="51" baseType="lpstr">
      <vt:lpstr>Aptos</vt:lpstr>
      <vt:lpstr>Aptos Bold</vt:lpstr>
      <vt:lpstr>Arial</vt:lpstr>
      <vt:lpstr>Calibri</vt:lpstr>
      <vt:lpstr>1_Titel mit Ebenen</vt:lpstr>
      <vt:lpstr>2_Inhalt mit Ebenen, Rot</vt:lpstr>
      <vt:lpstr>3_Inhalt_Aufzählung, Violett</vt:lpstr>
      <vt:lpstr>4_Inhalt mit Ebenen_U2, Rot</vt:lpstr>
      <vt:lpstr>Zusätzliche Folien</vt:lpstr>
      <vt:lpstr>Vertrauen ist gut – KI-Check ist besser!</vt:lpstr>
      <vt:lpstr>Womit wir uns heute beschäftigen</vt:lpstr>
      <vt:lpstr>KI – ist doch klar! Oder?</vt:lpstr>
      <vt:lpstr>Ein kleines Quiz</vt:lpstr>
      <vt:lpstr>Quiz-Frage Nr. 1</vt:lpstr>
      <vt:lpstr>Quiz-Frage Nr. 1</vt:lpstr>
      <vt:lpstr>Quiz-Frage Nr. 2</vt:lpstr>
      <vt:lpstr>Quiz-Frage Nr. 2</vt:lpstr>
      <vt:lpstr>Quiz-Frage Nr. 3</vt:lpstr>
      <vt:lpstr>Quiz-Frage Nr. 3</vt:lpstr>
      <vt:lpstr>Quiz-Frage Nr. 4</vt:lpstr>
      <vt:lpstr>Quiz-Frage Nr. 4</vt:lpstr>
      <vt:lpstr>Quiz-Frage Nr. 5</vt:lpstr>
      <vt:lpstr>Quiz-Frage Nr. 5</vt:lpstr>
      <vt:lpstr>Quiz-Frage Nr. 6</vt:lpstr>
      <vt:lpstr>Quiz-Frage Nr. 6</vt:lpstr>
      <vt:lpstr>KI – ist doch klar! Oder?</vt:lpstr>
      <vt:lpstr>Was habt ihr erarbeitet?</vt:lpstr>
      <vt:lpstr>Wo KI uns im Verbraucheralltag längst begegnet</vt:lpstr>
      <vt:lpstr>Was mit KI und Social Media möglich ist…</vt:lpstr>
      <vt:lpstr>Eine kurze Geschichte</vt:lpstr>
      <vt:lpstr>Aufgabenstellung</vt:lpstr>
      <vt:lpstr>Tipps gegen Betrug</vt:lpstr>
      <vt:lpstr>Ein berühmtes Beispiel</vt:lpstr>
      <vt:lpstr>Warum und wie werden KI-Systeme mit unseren Daten trainiert?</vt:lpstr>
      <vt:lpstr>Wie wichtig ist euch der Schutz eurer Daten?</vt:lpstr>
      <vt:lpstr>Meta, KI &amp; Datensammlung </vt:lpstr>
      <vt:lpstr>Aufgabenstellung</vt:lpstr>
      <vt:lpstr>Was habt ihr herausgefunden?</vt:lpstr>
      <vt:lpstr>Welche Daten will Meta nutzen?</vt:lpstr>
      <vt:lpstr>Was bedeutet das für die Nutzer:innen?</vt:lpstr>
      <vt:lpstr>Was trainiert die KI mit den Daten?</vt:lpstr>
      <vt:lpstr>Artificial Intelligence Act (kurz: AI Act)</vt:lpstr>
      <vt:lpstr>Wen betrifft die KI-Verordnung? </vt:lpstr>
      <vt:lpstr>Was wird im AI Act geregelt? </vt:lpstr>
      <vt:lpstr>Wer überwacht die Einhaltung der KI-Regelungen? </vt:lpstr>
      <vt:lpstr>Forderungen der Verbraucherzentrale </vt:lpstr>
      <vt:lpstr>Die Antworten von heute</vt:lpstr>
      <vt:lpstr>Weitere Infos findet ihr...</vt:lpstr>
      <vt:lpstr>Bildnachweise</vt:lpstr>
      <vt:lpstr>www.verbraucherchecker.de instagram.com/verbraucherzentrale.vzbv </vt:lpstr>
      <vt:lpstr>Ihre Verbraucherzentrale</vt:lpstr>
    </vt:vector>
  </TitlesOfParts>
  <Company>Verbraucherzentrale Bundesverband e. 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Vertrauen ist gut, KI-Check ist besser</dc:title>
  <dc:creator>Doerte.Adam-Gutsch@vzbv.de</dc:creator>
  <cp:lastModifiedBy>Schnieder, Lena (vzbv)</cp:lastModifiedBy>
  <cp:revision>191</cp:revision>
  <dcterms:created xsi:type="dcterms:W3CDTF">2025-07-22T09:47:03Z</dcterms:created>
  <dcterms:modified xsi:type="dcterms:W3CDTF">2026-04-24T09:18:16Z</dcterms:modified>
</cp:coreProperties>
</file>