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48" r:id="rId2"/>
    <p:sldMasterId id="2147483792" r:id="rId3"/>
    <p:sldMasterId id="2147483849" r:id="rId4"/>
    <p:sldMasterId id="2147483673" r:id="rId5"/>
  </p:sldMasterIdLst>
  <p:notesMasterIdLst>
    <p:notesMasterId r:id="rId16"/>
  </p:notesMasterIdLst>
  <p:handoutMasterIdLst>
    <p:handoutMasterId r:id="rId17"/>
  </p:handoutMasterIdLst>
  <p:sldIdLst>
    <p:sldId id="496" r:id="rId6"/>
    <p:sldId id="490" r:id="rId7"/>
    <p:sldId id="491" r:id="rId8"/>
    <p:sldId id="497" r:id="rId9"/>
    <p:sldId id="493" r:id="rId10"/>
    <p:sldId id="494" r:id="rId11"/>
    <p:sldId id="381" r:id="rId12"/>
    <p:sldId id="377" r:id="rId13"/>
    <p:sldId id="378" r:id="rId14"/>
    <p:sldId id="285" r:id="rId15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F5F1A4-A531-7577-F36D-38554E2E5265}" name="Schnieder, Lena (vzbv)" initials="LS" userId="S::l.schnieder@vzbv.de::ae1a9fc8-f240-4258-aa73-18b438590a7d" providerId="AD"/>
  <p188:author id="{B082EBF1-D4A3-2DB5-AC67-43C14786F10B}" name="Hartmann, Janin (vzbv)" initials="JH" userId="S::j.hartmann@vzbv.de::8b51dc90-e631-44f8-a0a6-72bcf847f0b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xer, Lenja Mandavi (vzbv)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328A"/>
    <a:srgbClr val="FFFFFF"/>
    <a:srgbClr val="FFFAED"/>
    <a:srgbClr val="E8F1F7"/>
    <a:srgbClr val="EDE9F5"/>
    <a:srgbClr val="F7E7E1"/>
    <a:srgbClr val="ECECEC"/>
    <a:srgbClr val="DE00E3"/>
    <a:srgbClr val="FAD8C8"/>
    <a:srgbClr val="E9A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6" autoAdjust="0"/>
    <p:restoredTop sz="71671" autoAdjust="0"/>
  </p:normalViewPr>
  <p:slideViewPr>
    <p:cSldViewPr snapToGrid="0">
      <p:cViewPr varScale="1">
        <p:scale>
          <a:sx n="50" d="100"/>
          <a:sy n="50" d="100"/>
        </p:scale>
        <p:origin x="1176" y="28"/>
      </p:cViewPr>
      <p:guideLst/>
    </p:cSldViewPr>
  </p:slideViewPr>
  <p:outlineViewPr>
    <p:cViewPr>
      <p:scale>
        <a:sx n="33" d="100"/>
        <a:sy n="33" d="100"/>
      </p:scale>
      <p:origin x="0" y="-109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6"/>
    </p:cViewPr>
  </p:sorterViewPr>
  <p:notesViewPr>
    <p:cSldViewPr snapToGrid="0">
      <p:cViewPr varScale="1">
        <p:scale>
          <a:sx n="76" d="100"/>
          <a:sy n="76" d="100"/>
        </p:scale>
        <p:origin x="36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0598791-4985-DC37-757C-20D0BDDAAE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213A70-38B5-0EE1-7EE0-68A065B06E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EA0040-0835-4268-9631-ADF01049CCFD}" type="datetimeFigureOut">
              <a:rPr lang="de-DE"/>
              <a:pPr>
                <a:defRPr/>
              </a:pPr>
              <a:t>24.04.2026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324884-2047-D93A-5476-539843D153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BDC99F-9C18-71E4-2F55-093A751C76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B7F60A-CD7F-4CC9-A23C-321251B9AA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1F89ECB-4B29-2406-3A1B-8604557E2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40DE0C-C000-8149-5351-25992723C3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7BDA61-1BA1-4B2F-A3DA-A40ABF7A72A6}" type="datetimeFigureOut">
              <a:rPr lang="de-DE"/>
              <a:pPr>
                <a:defRPr/>
              </a:pPr>
              <a:t>24.04.2026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FC00F193-E956-F3E3-B182-8CE261A9C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6E270C65-D56C-E72A-31F3-CC7F402C3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50F253-21C2-6BC9-C822-4EAE351B8D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E1F44A-A253-4695-D5FB-7FF7C014C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B50A89-AEE9-454C-B2A9-437B137527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58261-D3C2-BD8F-66FC-B6EFF311B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D206FE-D84C-B316-AE9E-6F0A357DA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37400CB-31E5-98CE-965F-C91C4828E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Sprechtext (Vorschlag):</a:t>
            </a:r>
          </a:p>
          <a:p>
            <a:endParaRPr lang="de-DE" dirty="0">
              <a:latin typeface="Aptos" panose="020B0004020202020204" pitchFamily="34" charset="0"/>
            </a:endParaRPr>
          </a:p>
          <a:p>
            <a:r>
              <a:rPr lang="de-DE" i="1" dirty="0">
                <a:latin typeface="Aptos" panose="020B0004020202020204" pitchFamily="34" charset="0"/>
              </a:rPr>
              <a:t>„Kurze Videoclips sind ein gutes Format, um zum Beispiel über </a:t>
            </a:r>
            <a:r>
              <a:rPr lang="de-DE" i="1" dirty="0" err="1">
                <a:latin typeface="Aptos" panose="020B0004020202020204" pitchFamily="34" charset="0"/>
              </a:rPr>
              <a:t>Social</a:t>
            </a:r>
            <a:r>
              <a:rPr lang="de-DE" i="1" dirty="0">
                <a:latin typeface="Aptos" panose="020B0004020202020204" pitchFamily="34" charset="0"/>
              </a:rPr>
              <a:t> Media euer Anliegen zu verbreiten. </a:t>
            </a:r>
          </a:p>
          <a:p>
            <a:endParaRPr lang="de-DE" i="1" dirty="0">
              <a:latin typeface="Aptos" panose="020B0004020202020204" pitchFamily="34" charset="0"/>
            </a:endParaRPr>
          </a:p>
          <a:p>
            <a:r>
              <a:rPr lang="de-DE" i="1" dirty="0">
                <a:latin typeface="Aptos" panose="020B0004020202020204" pitchFamily="34" charset="0"/>
              </a:rPr>
              <a:t>Ihr habt viele verschiedene Möglichkeiten, Infos mit Legefiguren zu veranschaulichen oder selbst vor die Kamera zu treten. </a:t>
            </a:r>
          </a:p>
          <a:p>
            <a:endParaRPr lang="de-DE" i="1" dirty="0">
              <a:latin typeface="Aptos" panose="020B0004020202020204" pitchFamily="34" charset="0"/>
            </a:endParaRPr>
          </a:p>
          <a:p>
            <a:r>
              <a:rPr lang="de-DE" i="1" dirty="0">
                <a:latin typeface="Aptos" panose="020B0004020202020204" pitchFamily="34" charset="0"/>
              </a:rPr>
              <a:t>Welche Möglichkeiten ihr habt und wie ihr bei der Vorbereitung und Umsetzung eurer Videoproduktion am besten vorgeht, erfahrt ihr jetzt.“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4B22B6-1984-45AA-AC1E-5791F61C8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45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latin typeface="Aptos" panose="020B0004020202020204" pitchFamily="34" charset="0"/>
              </a:rPr>
              <a:t>Sprechtext (Vorschlag):</a:t>
            </a:r>
          </a:p>
          <a:p>
            <a:r>
              <a:rPr lang="de-DE" sz="1200" b="0" i="1" u="none" strike="noStrike" kern="1200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„Besprecht zunächst folgende Fragen: </a:t>
            </a:r>
          </a:p>
          <a:p>
            <a:r>
              <a:rPr lang="de-DE" sz="1200" i="1" dirty="0">
                <a:latin typeface="Aptos" panose="020B0004020202020204" pitchFamily="34" charset="0"/>
                <a:ea typeface="Calibri" panose="020F0502020204030204" pitchFamily="34" charset="0"/>
              </a:rPr>
              <a:t>Welches</a:t>
            </a:r>
            <a:r>
              <a:rPr lang="de-DE" sz="1200" b="0" i="1" dirty="0">
                <a:latin typeface="Aptos" panose="020B0004020202020204" pitchFamily="34" charset="0"/>
                <a:ea typeface="Calibri" panose="020F0502020204030204" pitchFamily="34" charset="0"/>
              </a:rPr>
              <a:t> Konsumthema </a:t>
            </a:r>
            <a:r>
              <a:rPr lang="de-DE" sz="1200" i="1" dirty="0">
                <a:latin typeface="Aptos" panose="020B0004020202020204" pitchFamily="34" charset="0"/>
                <a:ea typeface="Calibri" panose="020F0502020204030204" pitchFamily="34" charset="0"/>
              </a:rPr>
              <a:t>möchtet ihr bearbeiten? </a:t>
            </a:r>
          </a:p>
          <a:p>
            <a:r>
              <a:rPr lang="de-DE" sz="1200" i="1" dirty="0">
                <a:latin typeface="Aptos" panose="020B0004020202020204" pitchFamily="34" charset="0"/>
                <a:ea typeface="Calibri" panose="020F0502020204030204" pitchFamily="34" charset="0"/>
              </a:rPr>
              <a:t>Welche zentralen Informationen (Kernbotschaften) möchtet ihr vermitteln? </a:t>
            </a:r>
          </a:p>
          <a:p>
            <a:r>
              <a:rPr lang="de-DE" sz="1200" i="1" dirty="0">
                <a:latin typeface="Aptos" panose="020B0004020202020204" pitchFamily="34" charset="0"/>
                <a:ea typeface="Calibri" panose="020F0502020204030204" pitchFamily="34" charset="0"/>
              </a:rPr>
              <a:t>Wie möchtet ihr den Video-Clip gestalten? </a:t>
            </a:r>
          </a:p>
          <a:p>
            <a:endParaRPr lang="de-DE" sz="1200" b="0" i="1" u="none" strike="noStrike" kern="1200" baseline="0" dirty="0">
              <a:solidFill>
                <a:schemeClr val="tx1"/>
              </a:solidFill>
              <a:latin typeface="Aptos" panose="020B0004020202020204" pitchFamily="34" charset="0"/>
              <a:ea typeface="Calibri" panose="020F0502020204030204" pitchFamily="34" charset="0"/>
              <a:cs typeface="+mn-cs"/>
            </a:endParaRPr>
          </a:p>
          <a:p>
            <a:r>
              <a:rPr lang="de-DE" sz="1200" b="0" i="1" u="none" strike="noStrike" kern="1200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Wenn ihr euch diese Fragen beantwortet habt, erstellt euch ein Storyboard. Ein Storyboard ist der rote Faden für euer Video. Das kann so aussehen, wie hier abgebildet. </a:t>
            </a:r>
          </a:p>
          <a:p>
            <a:r>
              <a:rPr lang="de-DE" sz="1200" b="0" i="1" u="none" strike="noStrike" kern="1200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In einem Storyboard überlegt ihr euch vor dem Video-Clip-Dreh, welche Inhalte, Bilder und Texte ihr wann im Video einbauen möchtet. </a:t>
            </a:r>
          </a:p>
          <a:p>
            <a:r>
              <a:rPr lang="de-DE" sz="1200" b="0" i="1" u="none" strike="noStrike" kern="1200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Ihr teilt das Video hierfür in einzelne Szenen. </a:t>
            </a:r>
          </a:p>
          <a:p>
            <a:endParaRPr lang="de-DE" sz="1200" b="0" i="1" u="none" strike="noStrike" kern="1200" baseline="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endParaRPr>
          </a:p>
          <a:p>
            <a:r>
              <a:rPr lang="de-DE" sz="1200" b="0" i="1" u="none" strike="noStrike" kern="1200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Fragt euch immer: Wer oder was ist in welcher Szene zu sehen? Was wird gesprochen? </a:t>
            </a:r>
          </a:p>
          <a:p>
            <a:endParaRPr lang="de-DE" sz="1200" b="0" i="1" u="none" strike="noStrike" kern="1200" baseline="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endParaRPr>
          </a:p>
          <a:p>
            <a:r>
              <a:rPr lang="de-DE" sz="1200" b="0" i="1" u="none" strike="noStrike" kern="1200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Die Szenen haltet ihr dann in kleinen Skizzen oder Stichpunkten fest.“</a:t>
            </a:r>
            <a:endParaRPr lang="de-DE" sz="1200" i="1" dirty="0">
              <a:latin typeface="Aptos" panose="020B0004020202020204" pitchFamily="34" charset="0"/>
            </a:endParaRPr>
          </a:p>
          <a:p>
            <a:endParaRPr lang="de-DE" sz="1200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1" dirty="0">
              <a:latin typeface="Aptos" panose="020B0004020202020204" pitchFamily="34" charset="0"/>
            </a:endParaRPr>
          </a:p>
          <a:p>
            <a:endParaRPr lang="de-DE" sz="1200" dirty="0">
              <a:latin typeface="Aptos" panose="020B00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74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Sprechtext (Vorschlag):</a:t>
            </a:r>
          </a:p>
          <a:p>
            <a:endParaRPr lang="de-DE" dirty="0">
              <a:latin typeface="Aptos" panose="020B0004020202020204" pitchFamily="34" charset="0"/>
            </a:endParaRPr>
          </a:p>
          <a:p>
            <a:r>
              <a:rPr lang="de-DE" i="1" dirty="0">
                <a:latin typeface="Aptos" panose="020B0004020202020204" pitchFamily="34" charset="0"/>
              </a:rPr>
              <a:t>„Wenn ihr mit dem Dreh loslegt, solltet ihr folgendes beachten…“ </a:t>
            </a:r>
            <a:r>
              <a:rPr lang="de-DE" i="0" dirty="0">
                <a:latin typeface="Aptos" panose="020B0004020202020204" pitchFamily="34" charset="0"/>
              </a:rPr>
              <a:t>siehe Folieninhalte</a:t>
            </a:r>
            <a:r>
              <a:rPr lang="de-DE" i="1" dirty="0">
                <a:latin typeface="Aptos" panose="020B0004020202020204" pitchFamily="34" charset="0"/>
              </a:rPr>
              <a:t>…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0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1D443-3028-1CA9-B11A-BFCE500D5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525C6D7-2129-6E65-A443-7AE1FF20C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C20328A-0FD4-C965-5D4E-0C6B2C44E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Sprechtext (Vorschlag):</a:t>
            </a:r>
          </a:p>
          <a:p>
            <a:endParaRPr lang="de-DE" dirty="0">
              <a:latin typeface="Aptos" panose="020B0004020202020204" pitchFamily="34" charset="0"/>
            </a:endParaRPr>
          </a:p>
          <a:p>
            <a:r>
              <a:rPr lang="de-DE" i="1" dirty="0">
                <a:latin typeface="Aptos" panose="020B0004020202020204" pitchFamily="34" charset="0"/>
              </a:rPr>
              <a:t>„Wenn ihr nicht gern selbst vor die Kamera treten möchtet und</a:t>
            </a:r>
            <a:r>
              <a:rPr lang="de-DE" i="1" baseline="0" dirty="0">
                <a:latin typeface="Aptos" panose="020B0004020202020204" pitchFamily="34" charset="0"/>
              </a:rPr>
              <a:t> </a:t>
            </a:r>
            <a:r>
              <a:rPr lang="de-DE" i="1" dirty="0">
                <a:latin typeface="Aptos" panose="020B0004020202020204" pitchFamily="34" charset="0"/>
              </a:rPr>
              <a:t>lieber</a:t>
            </a:r>
            <a:r>
              <a:rPr lang="de-DE" i="1" baseline="0" dirty="0">
                <a:latin typeface="Aptos" panose="020B0004020202020204" pitchFamily="34" charset="0"/>
              </a:rPr>
              <a:t> einen </a:t>
            </a:r>
            <a:r>
              <a:rPr lang="de-DE" i="1" baseline="0" dirty="0" err="1">
                <a:latin typeface="Aptos" panose="020B0004020202020204" pitchFamily="34" charset="0"/>
              </a:rPr>
              <a:t>Legefilm</a:t>
            </a:r>
            <a:r>
              <a:rPr lang="de-DE" i="1" baseline="0" dirty="0">
                <a:latin typeface="Aptos" panose="020B0004020202020204" pitchFamily="34" charset="0"/>
              </a:rPr>
              <a:t> drehen wollt, solltet ihr Folgendes beachten.“  </a:t>
            </a:r>
            <a:r>
              <a:rPr lang="de-DE" i="0" baseline="0" dirty="0">
                <a:latin typeface="Aptos" panose="020B0004020202020204" pitchFamily="34" charset="0"/>
              </a:rPr>
              <a:t>siehe Folieninhalte…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995135-1677-FF95-BE20-0F9FAFFF2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49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Sprechtext (Vorschlag):</a:t>
            </a:r>
          </a:p>
          <a:p>
            <a:endParaRPr lang="de-DE" dirty="0">
              <a:latin typeface="Aptos" panose="020B0004020202020204" pitchFamily="34" charset="0"/>
            </a:endParaRPr>
          </a:p>
          <a:p>
            <a:r>
              <a:rPr lang="de-DE" i="1" dirty="0">
                <a:latin typeface="Aptos" panose="020B0004020202020204" pitchFamily="34" charset="0"/>
              </a:rPr>
              <a:t>„</a:t>
            </a:r>
            <a:r>
              <a:rPr lang="de-DE" i="1" baseline="0" dirty="0">
                <a:latin typeface="Aptos" panose="020B0004020202020204" pitchFamily="34" charset="0"/>
              </a:rPr>
              <a:t>Hier ist auch noch ein kurzes Video dazu, was ihr beim Dreh eines Legefilms beachten solltet: </a:t>
            </a:r>
            <a:r>
              <a:rPr lang="de-DE" sz="1200" i="1" dirty="0">
                <a:latin typeface="Aptos" panose="020B0004020202020204" pitchFamily="34" charset="0"/>
              </a:rPr>
              <a:t>https://www.youtube.com/</a:t>
            </a:r>
            <a:r>
              <a:rPr lang="de-DE" sz="1200" i="1" dirty="0" err="1">
                <a:latin typeface="Aptos" panose="020B0004020202020204" pitchFamily="34" charset="0"/>
              </a:rPr>
              <a:t>watch?v</a:t>
            </a:r>
            <a:r>
              <a:rPr lang="de-DE" sz="1200" i="1" dirty="0">
                <a:latin typeface="Aptos" panose="020B0004020202020204" pitchFamily="34" charset="0"/>
              </a:rPr>
              <a:t>=mld6KsCYpVY.</a:t>
            </a:r>
            <a:r>
              <a:rPr lang="de-DE" i="1" baseline="0" dirty="0">
                <a:latin typeface="Aptos" panose="020B0004020202020204" pitchFamily="34" charset="0"/>
              </a:rPr>
              <a:t>“ </a:t>
            </a:r>
          </a:p>
          <a:p>
            <a:endParaRPr lang="de-DE" i="1" baseline="0" dirty="0">
              <a:latin typeface="Aptos" panose="020B0004020202020204" pitchFamily="34" charset="0"/>
            </a:endParaRPr>
          </a:p>
          <a:p>
            <a:r>
              <a:rPr lang="de-DE" i="0" baseline="0" dirty="0">
                <a:latin typeface="Aptos" panose="020B0004020202020204" pitchFamily="34" charset="0"/>
              </a:rPr>
              <a:t>Hinweis: Das Video hat eine Länge von 1:55 Min.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13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Sprechtext (Vorschlag):</a:t>
            </a:r>
          </a:p>
          <a:p>
            <a:endParaRPr lang="de-DE" dirty="0">
              <a:latin typeface="Aptos" panose="020B0004020202020204" pitchFamily="34" charset="0"/>
            </a:endParaRPr>
          </a:p>
          <a:p>
            <a:r>
              <a:rPr lang="de-DE" b="0" i="1" cap="none" dirty="0">
                <a:latin typeface="Aptos" panose="020B0004020202020204" pitchFamily="34" charset="0"/>
              </a:rPr>
              <a:t>„Findet euch in Kleingruppen zusammen. Geht gemeinsam durch, was ihr bisher recherchiert habt. </a:t>
            </a:r>
          </a:p>
          <a:p>
            <a:endParaRPr lang="de-DE" b="0" i="1" cap="none" dirty="0">
              <a:latin typeface="Aptos" panose="020B0004020202020204" pitchFamily="34" charset="0"/>
            </a:endParaRPr>
          </a:p>
          <a:p>
            <a:r>
              <a:rPr lang="de-DE" b="0" i="1" cap="none" dirty="0">
                <a:latin typeface="Aptos" panose="020B0004020202020204" pitchFamily="34" charset="0"/>
              </a:rPr>
              <a:t>Stellt euch vor, ihr möchtet </a:t>
            </a:r>
            <a:r>
              <a:rPr lang="de-DE" b="0" i="1" cap="none" dirty="0" err="1">
                <a:latin typeface="Aptos" panose="020B0004020202020204" pitchFamily="34" charset="0"/>
              </a:rPr>
              <a:t>Freund:innen</a:t>
            </a:r>
            <a:r>
              <a:rPr lang="de-DE" b="0" i="1" cap="none" dirty="0">
                <a:latin typeface="Aptos" panose="020B0004020202020204" pitchFamily="34" charset="0"/>
              </a:rPr>
              <a:t> oder Familienangehörigen berichten, was ihr heute gelernt habt. Überlegt innerhalb eurer Gruppe, was ihr anderen gern berichten möchtet. </a:t>
            </a:r>
          </a:p>
          <a:p>
            <a:r>
              <a:rPr lang="de-DE" b="0" i="1" cap="none" dirty="0">
                <a:latin typeface="Aptos" panose="020B0004020202020204" pitchFamily="34" charset="0"/>
              </a:rPr>
              <a:t>Macht für euch</a:t>
            </a:r>
            <a:r>
              <a:rPr lang="de-DE" b="0" i="1" cap="none" baseline="0" dirty="0">
                <a:latin typeface="Aptos" panose="020B0004020202020204" pitchFamily="34" charset="0"/>
              </a:rPr>
              <a:t> Kernbotschaften fest und nutzt die Vorlage für die Erstellung eines Skripts. </a:t>
            </a:r>
          </a:p>
          <a:p>
            <a:endParaRPr lang="de-DE" b="0" i="1" cap="none" baseline="0" dirty="0">
              <a:latin typeface="Aptos" panose="020B0004020202020204" pitchFamily="34" charset="0"/>
            </a:endParaRPr>
          </a:p>
          <a:p>
            <a:r>
              <a:rPr lang="de-DE" b="0" i="1" cap="none" baseline="0" dirty="0">
                <a:latin typeface="Aptos" panose="020B0004020202020204" pitchFamily="34" charset="0"/>
              </a:rPr>
              <a:t>D</a:t>
            </a:r>
            <a:r>
              <a:rPr lang="de-DE" b="0" i="1" cap="none" dirty="0">
                <a:latin typeface="Aptos" panose="020B0004020202020204" pitchFamily="34" charset="0"/>
              </a:rPr>
              <a:t>enkt daran – ein</a:t>
            </a:r>
            <a:r>
              <a:rPr lang="de-DE" b="0" i="1" cap="none" baseline="0" dirty="0">
                <a:latin typeface="Aptos" panose="020B0004020202020204" pitchFamily="34" charset="0"/>
              </a:rPr>
              <a:t> Video sollte </a:t>
            </a:r>
            <a:r>
              <a:rPr lang="de-DE" b="0" i="1" cap="none" dirty="0">
                <a:latin typeface="Aptos" panose="020B0004020202020204" pitchFamily="34" charset="0"/>
              </a:rPr>
              <a:t>nur 30 Sekunden lang</a:t>
            </a:r>
            <a:r>
              <a:rPr lang="de-DE" b="0" i="1" cap="none" baseline="0" dirty="0">
                <a:latin typeface="Aptos" panose="020B0004020202020204" pitchFamily="34" charset="0"/>
              </a:rPr>
              <a:t> sein!</a:t>
            </a:r>
          </a:p>
          <a:p>
            <a:endParaRPr lang="de-DE" b="0" i="1" cap="none" dirty="0">
              <a:latin typeface="Aptos" panose="020B0004020202020204" pitchFamily="34" charset="0"/>
            </a:endParaRPr>
          </a:p>
          <a:p>
            <a:r>
              <a:rPr lang="de-DE" b="0" i="1" cap="none" dirty="0">
                <a:latin typeface="Aptos" panose="020B0004020202020204" pitchFamily="34" charset="0"/>
              </a:rPr>
              <a:t>Solltet ihr zwischendurch Fragen haben, meldet euch gerne. Während ihr arbeitet, laufen wir von Gruppe zu Gruppe und helfen euch, wenn Bedarf besteht.</a:t>
            </a:r>
          </a:p>
          <a:p>
            <a:endParaRPr lang="de-DE" b="0" i="1" cap="none" dirty="0">
              <a:latin typeface="Aptos" panose="020B0004020202020204" pitchFamily="34" charset="0"/>
            </a:endParaRPr>
          </a:p>
          <a:p>
            <a:r>
              <a:rPr lang="de-DE" b="0" i="1" cap="none" dirty="0">
                <a:latin typeface="Aptos" panose="020B0004020202020204" pitchFamily="34" charset="0"/>
              </a:rPr>
              <a:t>Im Anschluss stellt ihr eure Ergebnisse</a:t>
            </a:r>
            <a:r>
              <a:rPr lang="de-DE" b="0" i="1" cap="none" baseline="0" dirty="0">
                <a:latin typeface="Aptos" panose="020B0004020202020204" pitchFamily="34" charset="0"/>
              </a:rPr>
              <a:t> vor.</a:t>
            </a:r>
            <a:r>
              <a:rPr lang="de-DE" b="0" i="1" cap="none" dirty="0">
                <a:latin typeface="Aptos" panose="020B0004020202020204" pitchFamily="34" charset="0"/>
              </a:rPr>
              <a:t>“</a:t>
            </a:r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84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Sprechtext (Vorschlag):</a:t>
            </a:r>
          </a:p>
          <a:p>
            <a:endParaRPr lang="de-DE" dirty="0">
              <a:latin typeface="Aptos" panose="020B00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de-DE" b="0" i="1" cap="none" dirty="0">
                <a:latin typeface="Aptos" panose="020B0004020202020204" pitchFamily="34" charset="0"/>
              </a:rPr>
              <a:t>„Bitte präsentiert eure</a:t>
            </a:r>
            <a:r>
              <a:rPr lang="de-DE" b="0" i="1" cap="none" baseline="0" dirty="0">
                <a:latin typeface="Aptos" panose="020B0004020202020204" pitchFamily="34" charset="0"/>
              </a:rPr>
              <a:t> Ergebnisse – ganz egal, wie weit ihr gekommen seid. </a:t>
            </a:r>
          </a:p>
          <a:p>
            <a:pPr algn="l">
              <a:lnSpc>
                <a:spcPct val="150000"/>
              </a:lnSpc>
            </a:pPr>
            <a:endParaRPr lang="de-DE" b="0" i="1" cap="none" baseline="0" dirty="0">
              <a:latin typeface="Aptos" panose="020B00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de-DE" b="0" i="1" cap="none" baseline="0" dirty="0">
                <a:latin typeface="Aptos" panose="020B0004020202020204" pitchFamily="34" charset="0"/>
              </a:rPr>
              <a:t>Es reicht auch vollkommen aus, wenn ihr eure Skripte vorstellt. </a:t>
            </a:r>
          </a:p>
          <a:p>
            <a:pPr algn="l">
              <a:lnSpc>
                <a:spcPct val="150000"/>
              </a:lnSpc>
            </a:pPr>
            <a:endParaRPr lang="de-DE" b="0" i="1" cap="none" baseline="0" dirty="0">
              <a:latin typeface="Aptos" panose="020B00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de-DE" b="0" i="1" cap="none" baseline="0" dirty="0">
                <a:latin typeface="Aptos" panose="020B0004020202020204" pitchFamily="34" charset="0"/>
              </a:rPr>
              <a:t>Benennt bitte auch die Kernbotschaften, die ihr vermitteln wolltet.“</a:t>
            </a:r>
            <a:endParaRPr lang="de-DE" i="1" dirty="0">
              <a:latin typeface="Aptos" panose="020B00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01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Bild + 1 Projek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683704" y="2340000"/>
            <a:ext cx="5400000" cy="234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 err="1"/>
              <a:t>TitelmasterforFFormat</a:t>
            </a:r>
            <a:r>
              <a:rPr lang="de-DE" dirty="0"/>
              <a:t>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683383" y="5124602"/>
            <a:ext cx="7119308" cy="684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500" b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6660000" y="-1368000"/>
            <a:ext cx="6840000" cy="68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334800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20" hasCustomPrompt="1"/>
          </p:nvPr>
        </p:nvSpPr>
        <p:spPr>
          <a:xfrm>
            <a:off x="5193713" y="306000"/>
            <a:ext cx="2160000" cy="2160000"/>
          </a:xfrm>
          <a:prstGeom prst="ellipse">
            <a:avLst/>
          </a:prstGeo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pic>
        <p:nvPicPr>
          <p:cNvPr id="8" name="Grafik 7" descr="&quot;&quot;">
            <a:extLst>
              <a:ext uri="{FF2B5EF4-FFF2-40B4-BE49-F238E27FC236}">
                <a16:creationId xmlns:a16="http://schemas.microsoft.com/office/drawing/2014/main" id="{9C2A97C1-B121-302D-51D0-F4FB42467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189F9120-FE8B-FDF5-3519-452FBA92CE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3383" y="6301068"/>
            <a:ext cx="2279650" cy="2714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5203159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einspaltig_Aufzählung_Zahlen_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1"/>
          </p:nvPr>
        </p:nvSpPr>
        <p:spPr>
          <a:xfrm>
            <a:off x="684212" y="2700000"/>
            <a:ext cx="10800000" cy="3240000"/>
          </a:xfrm>
        </p:spPr>
        <p:txBody>
          <a:bodyPr spcCol="360000"/>
          <a:lstStyle>
            <a:lvl1pPr marL="3420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 sz="1500" b="1">
                <a:solidFill>
                  <a:schemeClr val="tx1"/>
                </a:solidFill>
              </a:defRPr>
            </a:lvl1pPr>
            <a:lvl2pPr marL="609600" indent="-342900">
              <a:buFont typeface="+mj-lt"/>
              <a:buAutoNum type="arabicPeriod"/>
              <a:defRPr/>
            </a:lvl2pPr>
            <a:lvl3pPr marL="885825" indent="-342900">
              <a:buFont typeface="+mj-lt"/>
              <a:buAutoNum type="arabicPeriod"/>
              <a:defRPr/>
            </a:lvl3pPr>
            <a:lvl4pPr marL="1152525" indent="-342900">
              <a:buFont typeface="+mj-lt"/>
              <a:buAutoNum type="arabicPeriod"/>
              <a:defRPr/>
            </a:lvl4pPr>
            <a:lvl5pPr marL="1419225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3F76EE9B-7CFA-0389-A663-C49362DD437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8F911F0-C296-023E-8F6A-6E1D850D15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578B-5568-4DD4-BE65-63BB269006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76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 Aufzählung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D157F0D2-0F27-8B4B-6217-9CB1819717B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EAC5467-66E1-875B-DB9B-F81BD92903B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3744-E8F7-421C-B152-2AE9695367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2700000"/>
            <a:ext cx="10799763" cy="324000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86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it Aufzählung, Rot_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D157F0D2-0F27-8B4B-6217-9CB1819717B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EAC5467-66E1-875B-DB9B-F81BD92903B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3744-E8F7-421C-B152-2AE9695367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2700000"/>
            <a:ext cx="7668895" cy="324000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Bildplatzhalter 20"/>
          <p:cNvSpPr>
            <a:spLocks noGrp="1"/>
          </p:cNvSpPr>
          <p:nvPr>
            <p:ph type="pic" sz="quarter" idx="34"/>
          </p:nvPr>
        </p:nvSpPr>
        <p:spPr>
          <a:xfrm>
            <a:off x="8528858" y="2700000"/>
            <a:ext cx="2953309" cy="32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968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 Aufzählung, Ebenen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2700000"/>
            <a:ext cx="10799763" cy="324000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</p:spTree>
    <p:extLst>
      <p:ext uri="{BB962C8B-B14F-4D97-AF65-F5344CB8AC3E}">
        <p14:creationId xmlns:p14="http://schemas.microsoft.com/office/powerpoint/2010/main" val="32378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2-spaltig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2700000"/>
            <a:ext cx="4930411" cy="324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2700000"/>
            <a:ext cx="4930411" cy="324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38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Kreis mit Tex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659999" y="2052000"/>
            <a:ext cx="4803364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660000" y="3060000"/>
            <a:ext cx="4803364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-432000" y="1980000"/>
            <a:ext cx="6480000" cy="64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5" descr="&quot;&quot;">
            <a:extLst>
              <a:ext uri="{FF2B5EF4-FFF2-40B4-BE49-F238E27FC236}">
                <a16:creationId xmlns:a16="http://schemas.microsoft.com/office/drawing/2014/main" id="{3909D8DF-33A9-950B-340B-7C49A60119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1DF2-B170-47DC-8B6A-E09896EA39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777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 Kreis mit Tex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971244" y="4109318"/>
            <a:ext cx="3489015" cy="8581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971244" y="5158443"/>
            <a:ext cx="4803364" cy="10281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-646184" y="2424843"/>
            <a:ext cx="5349989" cy="53499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5" descr="&quot;&quot;">
            <a:extLst>
              <a:ext uri="{FF2B5EF4-FFF2-40B4-BE49-F238E27FC236}">
                <a16:creationId xmlns:a16="http://schemas.microsoft.com/office/drawing/2014/main" id="{3909D8DF-33A9-950B-340B-7C49A60119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1DF2-B170-47DC-8B6A-E09896EA39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12"/>
          <p:cNvSpPr>
            <a:spLocks noGrp="1"/>
          </p:cNvSpPr>
          <p:nvPr>
            <p:ph type="pic" sz="quarter" idx="20"/>
          </p:nvPr>
        </p:nvSpPr>
        <p:spPr>
          <a:xfrm>
            <a:off x="7751866" y="-688800"/>
            <a:ext cx="5349989" cy="53499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202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 Bild 1zu1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it Bild 1zu1, Text gr_fet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000" b="1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221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Bild brei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239999" cy="750525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3240704" cy="27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4495800" y="0"/>
            <a:ext cx="76962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4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Text + Projektsig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704" y="2628000"/>
            <a:ext cx="10800000" cy="144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684000" y="4368120"/>
            <a:ext cx="8640000" cy="100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500" b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B190482-EE6F-7CF4-F258-B6D20778E7AD}"/>
              </a:ext>
            </a:extLst>
          </p:cNvPr>
          <p:cNvSpPr/>
          <p:nvPr userDrawn="1"/>
        </p:nvSpPr>
        <p:spPr>
          <a:xfrm>
            <a:off x="10424241" y="292122"/>
            <a:ext cx="1440000" cy="1438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Bildplatzhalter 12">
            <a:extLst>
              <a:ext uri="{FF2B5EF4-FFF2-40B4-BE49-F238E27FC236}">
                <a16:creationId xmlns:a16="http://schemas.microsoft.com/office/drawing/2014/main" id="{BEDBB238-E3E2-0F0D-E85C-F5421C11DA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424241" y="292122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 hinzufügen</a:t>
            </a:r>
          </a:p>
        </p:txBody>
      </p:sp>
      <p:pic>
        <p:nvPicPr>
          <p:cNvPr id="8" name="Grafik 7" descr="&quot;&quot;">
            <a:extLst>
              <a:ext uri="{FF2B5EF4-FFF2-40B4-BE49-F238E27FC236}">
                <a16:creationId xmlns:a16="http://schemas.microsoft.com/office/drawing/2014/main" id="{7EEFD438-70D0-820B-3B32-2AB34F198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B50EF0D-7241-975E-A505-6F2906E7D0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3383" y="6301068"/>
            <a:ext cx="2279650" cy="2714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6557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Bild 1zu2 brei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5941055" cy="526443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0" y="2759676"/>
            <a:ext cx="12192000" cy="409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687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2 Bilder rechteckig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5941055" cy="526443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82166" y="2759675"/>
            <a:ext cx="4178157" cy="3359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6244281" y="2759675"/>
            <a:ext cx="4173713" cy="3355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4905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Diagramm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600000" cy="121952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2808" y="3505200"/>
            <a:ext cx="3600000" cy="243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9"/>
          </p:nvPr>
        </p:nvSpPr>
        <p:spPr>
          <a:xfrm>
            <a:off x="5007588" y="1440000"/>
            <a:ext cx="6455775" cy="4500000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2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015753" y="6050124"/>
            <a:ext cx="6455775" cy="261938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 descr="&quot;&quot;">
            <a:extLst>
              <a:ext uri="{FF2B5EF4-FFF2-40B4-BE49-F238E27FC236}">
                <a16:creationId xmlns:a16="http://schemas.microsoft.com/office/drawing/2014/main" id="{0D296000-0DDF-F6EE-B400-6E94B0A129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5" name="Foliennummernplatzhalter 4" descr="&quot;&quot;">
            <a:extLst>
              <a:ext uri="{FF2B5EF4-FFF2-40B4-BE49-F238E27FC236}">
                <a16:creationId xmlns:a16="http://schemas.microsoft.com/office/drawing/2014/main" id="{3FE1D608-C69E-F6E1-14B1-A05BFD9E1A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5AA7-CDE8-460C-9294-F9D8072C1E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15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ntakt mit Signet, Aufzählung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240000" cy="763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Bildplatzhalter 10" descr="Alternativtext nicht vergessen oder Bild als dekorativ markieren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684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7" name="Textplatzhalter 25"/>
          <p:cNvSpPr>
            <a:spLocks noGrp="1"/>
          </p:cNvSpPr>
          <p:nvPr>
            <p:ph type="body" sz="quarter" idx="26"/>
          </p:nvPr>
        </p:nvSpPr>
        <p:spPr>
          <a:xfrm>
            <a:off x="684000" y="4500000"/>
            <a:ext cx="3240000" cy="162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10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4320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" name="Textplatzhalter 25"/>
          <p:cNvSpPr>
            <a:spLocks noGrp="1"/>
          </p:cNvSpPr>
          <p:nvPr>
            <p:ph type="body" sz="quarter" idx="30"/>
          </p:nvPr>
        </p:nvSpPr>
        <p:spPr>
          <a:xfrm>
            <a:off x="4320000" y="4500000"/>
            <a:ext cx="3240000" cy="162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10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920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3" name="Textplatzhalter 25"/>
          <p:cNvSpPr>
            <a:spLocks noGrp="1"/>
          </p:cNvSpPr>
          <p:nvPr>
            <p:ph type="body" sz="quarter" idx="31"/>
          </p:nvPr>
        </p:nvSpPr>
        <p:spPr>
          <a:xfrm>
            <a:off x="7920000" y="4500000"/>
            <a:ext cx="3240000" cy="162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 descr="&quot;&quot;">
            <a:extLst>
              <a:ext uri="{FF2B5EF4-FFF2-40B4-BE49-F238E27FC236}">
                <a16:creationId xmlns:a16="http://schemas.microsoft.com/office/drawing/2014/main" id="{90E54561-619A-615E-C6E6-28394F4E30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5" name="Foliennummernplatzhalter 9" descr="&quot;&quot;">
            <a:extLst>
              <a:ext uri="{FF2B5EF4-FFF2-40B4-BE49-F238E27FC236}">
                <a16:creationId xmlns:a16="http://schemas.microsoft.com/office/drawing/2014/main" id="{9121973A-D265-CD23-8EB6-A04DF9D4B07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78CC-692F-425A-8124-A97DC1F2B1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2D57F7A9-2FFC-ACA3-C47F-223D5CB8D96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09329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pressum mit Signet, Aufzählung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682312" y="4680000"/>
            <a:ext cx="2880000" cy="1246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3959999" y="4680000"/>
            <a:ext cx="7549689" cy="1246888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673A787A-CBFD-09AD-1AAE-CB6C767F2E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30796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chweise mit Sig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2831427"/>
            <a:ext cx="8700585" cy="15725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673A787A-CBFD-09AD-1AAE-CB6C767F2E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4213" y="2028306"/>
            <a:ext cx="1667417" cy="56526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47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R-Code, Lege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2314" y="3103418"/>
            <a:ext cx="2321351" cy="301729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142145FA-7210-C94C-5F60-51F60B7225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73966" y="3103418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QR-Code einsetzen</a:t>
            </a:r>
            <a:endParaRPr lang="en-GB" dirty="0"/>
          </a:p>
        </p:txBody>
      </p:sp>
      <p:sp>
        <p:nvSpPr>
          <p:cNvPr id="11" name="Titelplatzhalter 15"/>
          <p:cNvSpPr>
            <a:spLocks noGrp="1"/>
          </p:cNvSpPr>
          <p:nvPr>
            <p:ph type="title"/>
          </p:nvPr>
        </p:nvSpPr>
        <p:spPr>
          <a:xfrm>
            <a:off x="682313" y="2052001"/>
            <a:ext cx="6821176" cy="86299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547956" y="3103418"/>
            <a:ext cx="3915382" cy="253404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98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pressum_Signe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11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82313" y="4110681"/>
            <a:ext cx="4832663" cy="10500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36907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nk, Verfasser, Förderlogo, Signe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4235836B-6F1B-5BE5-8404-E8975B663EC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906000" y="4323200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Förderlogo einsetzen</a:t>
            </a:r>
            <a:endParaRPr lang="en-GB" dirty="0"/>
          </a:p>
        </p:txBody>
      </p:sp>
      <p:sp>
        <p:nvSpPr>
          <p:cNvPr id="3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57597" y="4514334"/>
            <a:ext cx="4832663" cy="7947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Zeile</a:t>
            </a:r>
          </a:p>
          <a:p>
            <a:pPr lvl="1"/>
            <a:r>
              <a:rPr lang="de-DE" dirty="0"/>
              <a:t>Dritte Zeile</a:t>
            </a:r>
          </a:p>
        </p:txBody>
      </p:sp>
      <p:sp>
        <p:nvSpPr>
          <p:cNvPr id="4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4307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9C89E406-2C4D-95AD-D60B-BE78093D69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Grafik 3" descr="&quot;&quot;">
            <a:extLst>
              <a:ext uri="{FF2B5EF4-FFF2-40B4-BE49-F238E27FC236}">
                <a16:creationId xmlns:a16="http://schemas.microsoft.com/office/drawing/2014/main" id="{74C37DFB-BCE7-4062-54BB-080BD9D03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0426" y="2680201"/>
            <a:ext cx="6471148" cy="14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1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3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Kapiteltrennfolie-Weiß mit V-Elemen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&quot;&quot;">
            <a:extLst>
              <a:ext uri="{FF2B5EF4-FFF2-40B4-BE49-F238E27FC236}">
                <a16:creationId xmlns:a16="http://schemas.microsoft.com/office/drawing/2014/main" id="{0684CDE7-2B62-A61D-11C4-07F223256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2000" y="2880000"/>
            <a:ext cx="8301008" cy="2520000"/>
          </a:xfrm>
        </p:spPr>
        <p:txBody>
          <a:bodyPr anchor="ctr"/>
          <a:lstStyle>
            <a:lvl1pPr>
              <a:defRPr sz="6000"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A13E0A39-5D4D-2231-807F-65770660D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A47AFF51-7B9D-4FCA-E593-BB92F9F05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D051-DEC9-4BD4-97FB-BB71921529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9593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Rot mit -V-El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F1F0F999-DC5E-955F-60E1-81B2F4D26E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86232541-D44A-5076-A394-1F2E45D37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22E4F2AB-8245-0996-E723-AD29C83E4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2000" y="2880000"/>
            <a:ext cx="8250904" cy="2520000"/>
          </a:xfr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4" descr="&quot;&quot;">
            <a:extLst>
              <a:ext uri="{FF2B5EF4-FFF2-40B4-BE49-F238E27FC236}">
                <a16:creationId xmlns:a16="http://schemas.microsoft.com/office/drawing/2014/main" id="{C577EC5F-F29B-98EB-4C94-A94AFF3A3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7" name="Foliennummernplatzhalter 5" descr="&quot;&quot;">
            <a:extLst>
              <a:ext uri="{FF2B5EF4-FFF2-40B4-BE49-F238E27FC236}">
                <a16:creationId xmlns:a16="http://schemas.microsoft.com/office/drawing/2014/main" id="{58B8FC8A-D778-0C10-7B2E-3C7131A07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328D57-7D4E-41E9-AC3D-DD0D861DAC6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349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Rot mit Text + V-El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73C19936-3A98-4569-0F0B-F0C90F67E6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23CC3A55-B045-86B2-2CAA-5A75BA8F4C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94214249-2E90-9A31-005C-480B1AA517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00000" y="2160000"/>
            <a:ext cx="7920000" cy="1620000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772000" y="3960000"/>
            <a:ext cx="7848000" cy="720000"/>
          </a:xfrm>
        </p:spPr>
        <p:txBody>
          <a:bodyPr/>
          <a:lstStyle>
            <a:lvl1pPr marL="0" indent="0">
              <a:buFontTx/>
              <a:buNone/>
              <a:defRPr sz="2500">
                <a:solidFill>
                  <a:schemeClr val="bg1"/>
                </a:solidFill>
              </a:defRPr>
            </a:lvl1pPr>
            <a:lvl2pPr marL="266700" indent="0">
              <a:buFontTx/>
              <a:buNone/>
              <a:defRPr sz="2500">
                <a:solidFill>
                  <a:schemeClr val="bg1"/>
                </a:solidFill>
              </a:defRPr>
            </a:lvl2pPr>
            <a:lvl3pPr marL="542925" indent="0">
              <a:buFontTx/>
              <a:buNone/>
              <a:defRPr sz="2500">
                <a:solidFill>
                  <a:schemeClr val="bg1"/>
                </a:solidFill>
              </a:defRPr>
            </a:lvl3pPr>
            <a:lvl4pPr marL="809625" indent="0">
              <a:buFontTx/>
              <a:buNone/>
              <a:defRPr sz="250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EE4695B-137F-8F78-19B8-4E25E0C391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Videoproduktion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C8B719A-2A88-79A5-904C-5CC28BEECF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20764-E662-44D7-A7C9-2BA6BCE1B5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912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Rot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172CA99-EA49-F223-77B2-29C790748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3520D5-1C4D-0B36-72E9-323B2DA89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2167" y="684000"/>
            <a:ext cx="2971324" cy="688181"/>
          </a:xfrm>
          <a:prstGeom prst="rect">
            <a:avLst/>
          </a:prstGeom>
        </p:spPr>
      </p:pic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4000" y="1899444"/>
            <a:ext cx="3060000" cy="30591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043F4D98-DB46-2DB3-91BB-CFFC1ED5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0" y="1979999"/>
            <a:ext cx="6660000" cy="3059111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BF04115-4028-EFED-FD56-8B3EBD3FE7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5220001"/>
            <a:ext cx="6660000" cy="55215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266700" indent="0">
              <a:buFontTx/>
              <a:buNone/>
              <a:defRPr sz="2500">
                <a:solidFill>
                  <a:schemeClr val="bg1"/>
                </a:solidFill>
              </a:defRPr>
            </a:lvl2pPr>
            <a:lvl3pPr marL="542925" indent="0">
              <a:buFontTx/>
              <a:buNone/>
              <a:defRPr sz="2500">
                <a:solidFill>
                  <a:schemeClr val="bg1"/>
                </a:solidFill>
              </a:defRPr>
            </a:lvl3pPr>
            <a:lvl4pPr marL="809625" indent="0">
              <a:buFontTx/>
              <a:buNone/>
              <a:defRPr sz="250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5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 Nachname, Position 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200AF5C-E765-EFC2-7EAE-5992B95CE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000" y="6364800"/>
            <a:ext cx="900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Videoproduktion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0E67AB33-B3FF-84B6-162A-6C99DA54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4754" y="6364799"/>
            <a:ext cx="63861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E03C7-2EF3-4EAE-8D72-52E7B904C3C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124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Violett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7223760" y="502920"/>
            <a:ext cx="4284240" cy="5638800"/>
          </a:xfrm>
          <a:prstGeom prst="rect">
            <a:avLst/>
          </a:prstGeom>
          <a:noFill/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0D600D25-09F5-056E-CA26-667E62A9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A945-1A63-4D6C-BCAB-CA27DA037B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 descr="&quot;&quot;">
            <a:extLst>
              <a:ext uri="{FF2B5EF4-FFF2-40B4-BE49-F238E27FC236}">
                <a16:creationId xmlns:a16="http://schemas.microsoft.com/office/drawing/2014/main" id="{AD4FD882-A009-E99F-38F6-20F94B5475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</p:spTree>
    <p:extLst>
      <p:ext uri="{BB962C8B-B14F-4D97-AF65-F5344CB8AC3E}">
        <p14:creationId xmlns:p14="http://schemas.microsoft.com/office/powerpoint/2010/main" val="2396940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Rot mit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EE43EA88-BE32-1CE0-2B9A-3A19C50B39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E63B8FAD-62A5-E9C7-C671-28BA307140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7128000" y="1372181"/>
            <a:ext cx="6480000" cy="64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Fußzeilenplatzhalter 6" descr="&quot;&quot;">
            <a:extLst>
              <a:ext uri="{FF2B5EF4-FFF2-40B4-BE49-F238E27FC236}">
                <a16:creationId xmlns:a16="http://schemas.microsoft.com/office/drawing/2014/main" id="{8E3FF93C-B0C3-9CFD-E49C-8FDBC3DD2B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84213" y="6364288"/>
            <a:ext cx="6731000" cy="144462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7" name="Foliennummernplatzhalter 7" descr="&quot;&quot;">
            <a:extLst>
              <a:ext uri="{FF2B5EF4-FFF2-40B4-BE49-F238E27FC236}">
                <a16:creationId xmlns:a16="http://schemas.microsoft.com/office/drawing/2014/main" id="{B06D3754-5CD8-701A-9E9E-65BF90ADC3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26499E-8453-467D-A113-D8858D8C35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017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einspalti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1"/>
          </p:nvPr>
        </p:nvSpPr>
        <p:spPr>
          <a:xfrm>
            <a:off x="684212" y="2700000"/>
            <a:ext cx="10800000" cy="3240000"/>
          </a:xfrm>
        </p:spPr>
        <p:txBody>
          <a:bodyPr spcCol="360000"/>
          <a:lstStyle>
            <a:lvl1pPr marL="3420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 sz="1500" b="1">
                <a:solidFill>
                  <a:schemeClr val="tx1"/>
                </a:solidFill>
              </a:defRPr>
            </a:lvl1pPr>
            <a:lvl2pPr marL="609600" indent="-342900">
              <a:buFont typeface="+mj-lt"/>
              <a:buAutoNum type="arabicPeriod"/>
              <a:defRPr/>
            </a:lvl2pPr>
            <a:lvl3pPr marL="885825" indent="-342900">
              <a:buFont typeface="+mj-lt"/>
              <a:buAutoNum type="arabicPeriod"/>
              <a:defRPr/>
            </a:lvl3pPr>
            <a:lvl4pPr marL="1152525" indent="-342900">
              <a:buFont typeface="+mj-lt"/>
              <a:buAutoNum type="arabicPeriod"/>
              <a:defRPr/>
            </a:lvl4pPr>
            <a:lvl5pPr marL="1419225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3F76EE9B-7CFA-0389-A663-C49362DD437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8F911F0-C296-023E-8F6A-6E1D850D15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578B-5568-4DD4-BE65-63BB269006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313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D157F0D2-0F27-8B4B-6217-9CB1819717B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EAC5467-66E1-875B-DB9B-F81BD92903B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3744-E8F7-421C-B152-2AE9695367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2700000"/>
            <a:ext cx="10799763" cy="3240000"/>
          </a:xfrm>
        </p:spPr>
        <p:txBody>
          <a:bodyPr/>
          <a:lstStyle>
            <a:lvl1pPr marL="288000">
              <a:lnSpc>
                <a:spcPct val="150000"/>
              </a:lnSpc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54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, Ebenen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2700000"/>
            <a:ext cx="10799763" cy="3240000"/>
          </a:xfrm>
        </p:spPr>
        <p:txBody>
          <a:bodyPr/>
          <a:lstStyle>
            <a:lvl1pPr marL="288000">
              <a:lnSpc>
                <a:spcPct val="150000"/>
              </a:lnSpc>
              <a:spcAft>
                <a:spcPts val="0"/>
              </a:spcAft>
              <a:defRPr/>
            </a:lvl1pPr>
            <a:lvl2pPr>
              <a:lnSpc>
                <a:spcPct val="150000"/>
              </a:lnSpc>
              <a:spcAft>
                <a:spcPts val="0"/>
              </a:spcAft>
              <a:defRPr/>
            </a:lvl2pPr>
            <a:lvl3pPr>
              <a:lnSpc>
                <a:spcPct val="150000"/>
              </a:lnSpc>
              <a:spcAft>
                <a:spcPts val="0"/>
              </a:spcAft>
              <a:defRPr/>
            </a:lvl3pPr>
            <a:lvl4pPr>
              <a:lnSpc>
                <a:spcPct val="150000"/>
              </a:lnSpc>
              <a:spcAft>
                <a:spcPts val="0"/>
              </a:spcAft>
              <a:defRPr/>
            </a:lvl4pPr>
            <a:lvl5pPr>
              <a:lnSpc>
                <a:spcPct val="15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</p:spTree>
    <p:extLst>
      <p:ext uri="{BB962C8B-B14F-4D97-AF65-F5344CB8AC3E}">
        <p14:creationId xmlns:p14="http://schemas.microsoft.com/office/powerpoint/2010/main" val="2847565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2-spalti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2700000"/>
            <a:ext cx="4930411" cy="324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2700000"/>
            <a:ext cx="4930411" cy="324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99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-Weiß mit V-Elemen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&quot;&quot;">
            <a:extLst>
              <a:ext uri="{FF2B5EF4-FFF2-40B4-BE49-F238E27FC236}">
                <a16:creationId xmlns:a16="http://schemas.microsoft.com/office/drawing/2014/main" id="{0684CDE7-2B62-A61D-11C4-07F223256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2000" y="2880000"/>
            <a:ext cx="8301008" cy="2520000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A13E0A39-5D4D-2231-807F-65770660D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A47AFF51-7B9D-4FCA-E593-BB92F9F05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D051-DEC9-4BD4-97FB-BB71921529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7707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Kreis mit Tex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659999" y="2052000"/>
            <a:ext cx="4803364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660000" y="3060000"/>
            <a:ext cx="4803364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-432000" y="1980000"/>
            <a:ext cx="6480000" cy="64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5" descr="&quot;&quot;">
            <a:extLst>
              <a:ext uri="{FF2B5EF4-FFF2-40B4-BE49-F238E27FC236}">
                <a16:creationId xmlns:a16="http://schemas.microsoft.com/office/drawing/2014/main" id="{3909D8DF-33A9-950B-340B-7C49A60119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1DF2-B170-47DC-8B6A-E09896EA39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982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r Kreis mit Tex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971244" y="4109318"/>
            <a:ext cx="3489015" cy="8581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971244" y="5158443"/>
            <a:ext cx="4803364" cy="10281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-646184" y="2424843"/>
            <a:ext cx="5349989" cy="53499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5" descr="&quot;&quot;">
            <a:extLst>
              <a:ext uri="{FF2B5EF4-FFF2-40B4-BE49-F238E27FC236}">
                <a16:creationId xmlns:a16="http://schemas.microsoft.com/office/drawing/2014/main" id="{3909D8DF-33A9-950B-340B-7C49A60119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1DF2-B170-47DC-8B6A-E09896EA39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12"/>
          <p:cNvSpPr>
            <a:spLocks noGrp="1"/>
          </p:cNvSpPr>
          <p:nvPr>
            <p:ph type="pic" sz="quarter" idx="20"/>
          </p:nvPr>
        </p:nvSpPr>
        <p:spPr>
          <a:xfrm>
            <a:off x="7751866" y="-688800"/>
            <a:ext cx="5349989" cy="53499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7141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it Bild 1zu1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0308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Bild 1zu1, Text gr_fet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000" b="1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067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Bild brei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239999" cy="750525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3240704" cy="27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4495799" y="0"/>
            <a:ext cx="773499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2956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Bild 1zu2 brei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5941055" cy="526443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0" y="2759676"/>
            <a:ext cx="12192000" cy="409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632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2 Bilder rechtecki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5941055" cy="526443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82166" y="2759675"/>
            <a:ext cx="4178157" cy="3359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6244281" y="2759675"/>
            <a:ext cx="4173713" cy="3355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8897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Diagramm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600000" cy="121952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2808" y="3505200"/>
            <a:ext cx="3600000" cy="243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9"/>
          </p:nvPr>
        </p:nvSpPr>
        <p:spPr>
          <a:xfrm>
            <a:off x="5007588" y="1440000"/>
            <a:ext cx="6455775" cy="4500000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2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015753" y="6050124"/>
            <a:ext cx="6455775" cy="261938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 descr="&quot;&quot;">
            <a:extLst>
              <a:ext uri="{FF2B5EF4-FFF2-40B4-BE49-F238E27FC236}">
                <a16:creationId xmlns:a16="http://schemas.microsoft.com/office/drawing/2014/main" id="{0D296000-0DDF-F6EE-B400-6E94B0A129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5" name="Foliennummernplatzhalter 4" descr="&quot;&quot;">
            <a:extLst>
              <a:ext uri="{FF2B5EF4-FFF2-40B4-BE49-F238E27FC236}">
                <a16:creationId xmlns:a16="http://schemas.microsoft.com/office/drawing/2014/main" id="{3FE1D608-C69E-F6E1-14B1-A05BFD9E1A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5AA7-CDE8-460C-9294-F9D8072C1E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989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ntakt mit Signet, Aufzählung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240000" cy="763712"/>
          </a:xfrm>
        </p:spPr>
        <p:txBody>
          <a:bodyPr/>
          <a:lstStyle>
            <a:lvl1pPr>
              <a:defRPr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Bildplatzhalter 10" descr="Alternativtext nicht vergessen oder Bild als dekorativ markieren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684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7" name="Textplatzhalter 25"/>
          <p:cNvSpPr>
            <a:spLocks noGrp="1"/>
          </p:cNvSpPr>
          <p:nvPr>
            <p:ph type="body" sz="quarter" idx="26"/>
          </p:nvPr>
        </p:nvSpPr>
        <p:spPr>
          <a:xfrm>
            <a:off x="684000" y="4499999"/>
            <a:ext cx="3240000" cy="174008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  <a:lvl4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4pPr>
            <a:lvl5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10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4320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" name="Textplatzhalter 25"/>
          <p:cNvSpPr>
            <a:spLocks noGrp="1"/>
          </p:cNvSpPr>
          <p:nvPr>
            <p:ph type="body" sz="quarter" idx="30"/>
          </p:nvPr>
        </p:nvSpPr>
        <p:spPr>
          <a:xfrm>
            <a:off x="4320000" y="4500000"/>
            <a:ext cx="3240000" cy="1740086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  <a:lvl4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4pPr>
            <a:lvl5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Bildplatzhalter 10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920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3" name="Textplatzhalter 25"/>
          <p:cNvSpPr>
            <a:spLocks noGrp="1"/>
          </p:cNvSpPr>
          <p:nvPr>
            <p:ph type="body" sz="quarter" idx="31"/>
          </p:nvPr>
        </p:nvSpPr>
        <p:spPr>
          <a:xfrm>
            <a:off x="7920000" y="4500000"/>
            <a:ext cx="3240000" cy="1740086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  <a:lvl4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4pPr>
            <a:lvl5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&quot;&quot;">
            <a:extLst>
              <a:ext uri="{FF2B5EF4-FFF2-40B4-BE49-F238E27FC236}">
                <a16:creationId xmlns:a16="http://schemas.microsoft.com/office/drawing/2014/main" id="{90E54561-619A-615E-C6E6-28394F4E30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5" name="Foliennummernplatzhalter 9" descr="&quot;&quot;">
            <a:extLst>
              <a:ext uri="{FF2B5EF4-FFF2-40B4-BE49-F238E27FC236}">
                <a16:creationId xmlns:a16="http://schemas.microsoft.com/office/drawing/2014/main" id="{9121973A-D265-CD23-8EB6-A04DF9D4B07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78CC-692F-425A-8124-A97DC1F2B1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2D57F7A9-2FFC-ACA3-C47F-223D5CB8D96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25289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pressum mit Signet, Aufzählun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rgbClr val="61328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682312" y="4680000"/>
            <a:ext cx="2880000" cy="1246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3959999" y="4680000"/>
            <a:ext cx="7549689" cy="1246888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673A787A-CBFD-09AD-1AAE-CB6C767F2E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5645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Rot mit -V-El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F1F0F999-DC5E-955F-60E1-81B2F4D26E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86232541-D44A-5076-A394-1F2E45D37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22E4F2AB-8245-0996-E723-AD29C83E4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2000" y="2880000"/>
            <a:ext cx="8250904" cy="2520000"/>
          </a:xfr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4" descr="&quot;&quot;">
            <a:extLst>
              <a:ext uri="{FF2B5EF4-FFF2-40B4-BE49-F238E27FC236}">
                <a16:creationId xmlns:a16="http://schemas.microsoft.com/office/drawing/2014/main" id="{C577EC5F-F29B-98EB-4C94-A94AFF3A3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7" name="Foliennummernplatzhalter 5" descr="&quot;&quot;">
            <a:extLst>
              <a:ext uri="{FF2B5EF4-FFF2-40B4-BE49-F238E27FC236}">
                <a16:creationId xmlns:a16="http://schemas.microsoft.com/office/drawing/2014/main" id="{58B8FC8A-D778-0C10-7B2E-3C7131A07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328D57-7D4E-41E9-AC3D-DD0D861DAC6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857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chweise mit Sig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2831427"/>
            <a:ext cx="8700585" cy="15725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673A787A-CBFD-09AD-1AAE-CB6C767F2E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4213" y="2028306"/>
            <a:ext cx="1667417" cy="56526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187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R-Code, Lege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2314" y="3103418"/>
            <a:ext cx="2321351" cy="301729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142145FA-7210-C94C-5F60-51F60B7225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73966" y="3103418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QR-Code einsetzen</a:t>
            </a:r>
            <a:endParaRPr lang="en-GB" dirty="0"/>
          </a:p>
        </p:txBody>
      </p:sp>
      <p:sp>
        <p:nvSpPr>
          <p:cNvPr id="11" name="Titelplatzhalter 15"/>
          <p:cNvSpPr>
            <a:spLocks noGrp="1"/>
          </p:cNvSpPr>
          <p:nvPr>
            <p:ph type="title"/>
          </p:nvPr>
        </p:nvSpPr>
        <p:spPr>
          <a:xfrm>
            <a:off x="682313" y="2052001"/>
            <a:ext cx="6821176" cy="86299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547956" y="3103418"/>
            <a:ext cx="3915382" cy="253404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106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pressum_Signe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11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rgbClr val="61328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82313" y="4110681"/>
            <a:ext cx="4832663" cy="10500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20513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nk, Verfasser, Förderlogo, Signe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4235836B-6F1B-5BE5-8404-E8975B663EC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906000" y="4323200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Förderlogo einsetzen</a:t>
            </a:r>
            <a:endParaRPr lang="en-GB" dirty="0"/>
          </a:p>
        </p:txBody>
      </p:sp>
      <p:sp>
        <p:nvSpPr>
          <p:cNvPr id="3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57597" y="4514334"/>
            <a:ext cx="4832663" cy="7947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1">
                <a:solidFill>
                  <a:srgbClr val="61328A"/>
                </a:solidFill>
              </a:defRPr>
            </a:lvl1pPr>
            <a:lvl2pPr marL="0" indent="0">
              <a:spcAft>
                <a:spcPts val="0"/>
              </a:spcAft>
              <a:buNone/>
              <a:defRPr b="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Zeile</a:t>
            </a:r>
          </a:p>
          <a:p>
            <a:pPr lvl="1"/>
            <a:r>
              <a:rPr lang="de-DE" dirty="0"/>
              <a:t>Dritte Zeile</a:t>
            </a:r>
          </a:p>
        </p:txBody>
      </p:sp>
      <p:sp>
        <p:nvSpPr>
          <p:cNvPr id="4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27766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9C89E406-2C4D-95AD-D60B-BE78093D69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Grafik 3" descr="&quot;&quot;">
            <a:extLst>
              <a:ext uri="{FF2B5EF4-FFF2-40B4-BE49-F238E27FC236}">
                <a16:creationId xmlns:a16="http://schemas.microsoft.com/office/drawing/2014/main" id="{74C37DFB-BCE7-4062-54BB-080BD9D03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0426" y="2680201"/>
            <a:ext cx="6471148" cy="14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9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nk, Verfasser, Förderlogo, Signe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4235836B-6F1B-5BE5-8404-E8975B663EC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906000" y="4323200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Förderlogo einsetzen</a:t>
            </a:r>
            <a:endParaRPr lang="en-GB" dirty="0"/>
          </a:p>
        </p:txBody>
      </p:sp>
      <p:sp>
        <p:nvSpPr>
          <p:cNvPr id="3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57597" y="4514334"/>
            <a:ext cx="4832663" cy="7947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Zeile</a:t>
            </a:r>
          </a:p>
          <a:p>
            <a:pPr lvl="1"/>
            <a:r>
              <a:rPr lang="de-DE" dirty="0"/>
              <a:t>Dritte Zeile</a:t>
            </a:r>
          </a:p>
        </p:txBody>
      </p:sp>
      <p:sp>
        <p:nvSpPr>
          <p:cNvPr id="4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7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84213" y="6364288"/>
            <a:ext cx="899953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8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825163" y="6364288"/>
            <a:ext cx="638175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49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Aufzählung, Ebenen + H2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404" y="3177778"/>
            <a:ext cx="10799763" cy="2504821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625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909033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Aufzählung, Ebenen + H2, Ro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435178"/>
            <a:ext cx="10799763" cy="2504821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87228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480752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Aufzählung, Ebenen + H2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212756"/>
            <a:ext cx="10799763" cy="2727244"/>
          </a:xfrm>
        </p:spPr>
        <p:txBody>
          <a:bodyPr/>
          <a:lstStyle>
            <a:lvl1pPr marL="288000">
              <a:lnSpc>
                <a:spcPct val="150000"/>
              </a:lnSpc>
              <a:spcAft>
                <a:spcPts val="0"/>
              </a:spcAft>
              <a:defRPr/>
            </a:lvl1pPr>
            <a:lvl2pPr>
              <a:lnSpc>
                <a:spcPct val="150000"/>
              </a:lnSpc>
              <a:spcAft>
                <a:spcPts val="0"/>
              </a:spcAft>
              <a:defRPr/>
            </a:lvl2pPr>
            <a:lvl3pPr>
              <a:lnSpc>
                <a:spcPct val="150000"/>
              </a:lnSpc>
              <a:spcAft>
                <a:spcPts val="0"/>
              </a:spcAft>
              <a:defRPr/>
            </a:lvl3pPr>
            <a:lvl4pPr>
              <a:lnSpc>
                <a:spcPct val="150000"/>
              </a:lnSpc>
              <a:spcAft>
                <a:spcPts val="0"/>
              </a:spcAft>
              <a:defRPr/>
            </a:lvl4pPr>
            <a:lvl5pPr>
              <a:lnSpc>
                <a:spcPct val="15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633996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9352266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H2, Aufzählung mit Ebenen, 3 Bilder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212756"/>
            <a:ext cx="10142538" cy="1147110"/>
          </a:xfrm>
        </p:spPr>
        <p:txBody>
          <a:bodyPr/>
          <a:lstStyle>
            <a:lvl1pPr marL="288000"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03657" y="4726979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62270" y="4422631"/>
            <a:ext cx="1582790" cy="1582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0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8671" y="4726979"/>
            <a:ext cx="1575001" cy="15745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85491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Rot mit Text + V-El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73C19936-3A98-4569-0F0B-F0C90F67E6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23CC3A55-B045-86B2-2CAA-5A75BA8F4C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94214249-2E90-9A31-005C-480B1AA517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00000" y="2160000"/>
            <a:ext cx="7920000" cy="1620000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772000" y="3960000"/>
            <a:ext cx="7848000" cy="720000"/>
          </a:xfrm>
        </p:spPr>
        <p:txBody>
          <a:bodyPr/>
          <a:lstStyle>
            <a:lvl1pPr marL="0" indent="0">
              <a:buFontTx/>
              <a:buNone/>
              <a:defRPr sz="2500">
                <a:solidFill>
                  <a:schemeClr val="bg1"/>
                </a:solidFill>
              </a:defRPr>
            </a:lvl1pPr>
            <a:lvl2pPr marL="266700" indent="0">
              <a:buFontTx/>
              <a:buNone/>
              <a:defRPr sz="2500">
                <a:solidFill>
                  <a:schemeClr val="bg1"/>
                </a:solidFill>
              </a:defRPr>
            </a:lvl2pPr>
            <a:lvl3pPr marL="542925" indent="0">
              <a:buFontTx/>
              <a:buNone/>
              <a:defRPr sz="2500">
                <a:solidFill>
                  <a:schemeClr val="bg1"/>
                </a:solidFill>
              </a:defRPr>
            </a:lvl3pPr>
            <a:lvl4pPr marL="809625" indent="0">
              <a:buFontTx/>
              <a:buNone/>
              <a:defRPr sz="250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EE4695B-137F-8F78-19B8-4E25E0C391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Videoproduktion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C8B719A-2A88-79A5-904C-5CC28BEECF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20764-E662-44D7-A7C9-2BA6BCE1B5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6926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H2, Aufzählung mit Ebenen, 3 Bilder, Ro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212756"/>
            <a:ext cx="10142538" cy="1147110"/>
          </a:xfrm>
        </p:spPr>
        <p:txBody>
          <a:bodyPr/>
          <a:lstStyle>
            <a:lvl1pPr marL="288000"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03657" y="4726979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62270" y="4422631"/>
            <a:ext cx="1582790" cy="1582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0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8671" y="4726979"/>
            <a:ext cx="1575001" cy="15745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2167" y="2718306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8041982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H2, Aufzählung mit Ebenen, 3 Bilder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3212756"/>
            <a:ext cx="10142538" cy="114711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03657" y="4726979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62270" y="4422631"/>
            <a:ext cx="1582790" cy="1582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0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8671" y="4726979"/>
            <a:ext cx="1575001" cy="15745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2167" y="2722656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644166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, mit H2 Aufzählung mit Ebenen und Bild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426942"/>
            <a:ext cx="9001125" cy="2513058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54462" y="3883865"/>
            <a:ext cx="2056732" cy="20561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743796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1880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, mit H2 Aufzählung mit Ebenen und Bild, Ro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426942"/>
            <a:ext cx="9001125" cy="2513058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54462" y="3883865"/>
            <a:ext cx="2056732" cy="20561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87228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17957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H2 und Aufzählung mit Ebenen und Bild rund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212756"/>
            <a:ext cx="9001125" cy="2727244"/>
          </a:xfrm>
        </p:spPr>
        <p:txBody>
          <a:bodyPr/>
          <a:lstStyle>
            <a:lvl1pPr marL="288000">
              <a:lnSpc>
                <a:spcPct val="150000"/>
              </a:lnSpc>
              <a:spcAft>
                <a:spcPts val="0"/>
              </a:spcAft>
              <a:defRPr/>
            </a:lvl1pPr>
            <a:lvl2pPr>
              <a:lnSpc>
                <a:spcPct val="150000"/>
              </a:lnSpc>
              <a:spcAft>
                <a:spcPts val="0"/>
              </a:spcAft>
              <a:defRPr/>
            </a:lvl2pPr>
            <a:lvl3pPr>
              <a:lnSpc>
                <a:spcPct val="150000"/>
              </a:lnSpc>
              <a:spcAft>
                <a:spcPts val="0"/>
              </a:spcAft>
              <a:defRPr/>
            </a:lvl3pPr>
            <a:lvl4pPr>
              <a:lnSpc>
                <a:spcPct val="150000"/>
              </a:lnSpc>
              <a:spcAft>
                <a:spcPts val="0"/>
              </a:spcAft>
              <a:defRPr/>
            </a:lvl4pPr>
            <a:lvl5pPr>
              <a:lnSpc>
                <a:spcPct val="15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54462" y="3883865"/>
            <a:ext cx="2056732" cy="20561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63670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9384988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 und Bildern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6578278" y="3204517"/>
            <a:ext cx="3628403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6480" y="3204517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2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328673" y="4365454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679964" y="3204517"/>
            <a:ext cx="3628403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82625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578278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1346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 und Bildern rund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63338" y="2052001"/>
            <a:ext cx="10800000" cy="396000"/>
          </a:xfrm>
        </p:spPr>
        <p:txBody>
          <a:bodyPr/>
          <a:lstStyle>
            <a:lvl1pPr>
              <a:defRPr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6578278" y="3204517"/>
            <a:ext cx="3628403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6480" y="3204517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2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328673" y="4365454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663338" y="3204517"/>
            <a:ext cx="3628403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63338" y="262825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578278" y="262825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0584980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3204518"/>
            <a:ext cx="4930411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3204518"/>
            <a:ext cx="4930411" cy="2735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82625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578278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516080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, Ro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3402227"/>
            <a:ext cx="4930411" cy="25377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3402227"/>
            <a:ext cx="4930411" cy="25377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87228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578278" y="287228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1229135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3204518"/>
            <a:ext cx="4930411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3204518"/>
            <a:ext cx="4930411" cy="2735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632584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578278" y="2632584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27215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Rot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172CA99-EA49-F223-77B2-29C790748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3520D5-1C4D-0B36-72E9-323B2DA89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2167" y="684000"/>
            <a:ext cx="2971324" cy="688181"/>
          </a:xfrm>
          <a:prstGeom prst="rect">
            <a:avLst/>
          </a:prstGeom>
        </p:spPr>
      </p:pic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4000" y="1899444"/>
            <a:ext cx="3060000" cy="30591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043F4D98-DB46-2DB3-91BB-CFFC1ED5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0" y="1979999"/>
            <a:ext cx="6660000" cy="3059111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BF04115-4028-EFED-FD56-8B3EBD3FE7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5220001"/>
            <a:ext cx="6660000" cy="55215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266700" indent="0">
              <a:buFontTx/>
              <a:buNone/>
              <a:defRPr sz="2500">
                <a:solidFill>
                  <a:schemeClr val="bg1"/>
                </a:solidFill>
              </a:defRPr>
            </a:lvl2pPr>
            <a:lvl3pPr marL="542925" indent="0">
              <a:buFontTx/>
              <a:buNone/>
              <a:defRPr sz="2500">
                <a:solidFill>
                  <a:schemeClr val="bg1"/>
                </a:solidFill>
              </a:defRPr>
            </a:lvl3pPr>
            <a:lvl4pPr marL="809625" indent="0">
              <a:buFontTx/>
              <a:buNone/>
              <a:defRPr sz="250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5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 Nachname, Position 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200AF5C-E765-EFC2-7EAE-5992B95CE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000" y="6364800"/>
            <a:ext cx="900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Videoproduktion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0E67AB33-B3FF-84B6-162A-6C99DA54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4754" y="6364799"/>
            <a:ext cx="63861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E03C7-2EF3-4EAE-8D72-52E7B904C3C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5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oßen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052000"/>
            <a:ext cx="10800000" cy="540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83999" y="2880000"/>
            <a:ext cx="10800000" cy="306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65A5C271-3A24-06AD-BB01-E37C6CFADE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D0605B11-8F81-6813-2107-B43622C1BE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D4FE-BE13-4EBE-B5D9-EE8670F072A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6621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große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2052000"/>
            <a:ext cx="4680000" cy="97200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84213" y="3239999"/>
            <a:ext cx="4679950" cy="270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B6CC2E7-ED29-444D-F134-B70CD611A9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4" name="Foliennummernplatzhalter 3" descr="&quot;&quot;">
            <a:extLst>
              <a:ext uri="{FF2B5EF4-FFF2-40B4-BE49-F238E27FC236}">
                <a16:creationId xmlns:a16="http://schemas.microsoft.com/office/drawing/2014/main" id="{A5F6712C-0906-CCD0-046B-BA5327387E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8A14-1AD2-431F-8D18-4BEB97F93D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54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Weiß mit Bild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7223760" y="502920"/>
            <a:ext cx="4284240" cy="5638800"/>
          </a:xfrm>
          <a:prstGeom prst="rect">
            <a:avLst/>
          </a:prstGeom>
          <a:noFill/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0D600D25-09F5-056E-CA26-667E62A9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A945-1A63-4D6C-BCAB-CA27DA037B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 descr="&quot;&quot;">
            <a:extLst>
              <a:ext uri="{FF2B5EF4-FFF2-40B4-BE49-F238E27FC236}">
                <a16:creationId xmlns:a16="http://schemas.microsoft.com/office/drawing/2014/main" id="{AD4FD882-A009-E99F-38F6-20F94B5475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</p:spTree>
    <p:extLst>
      <p:ext uri="{BB962C8B-B14F-4D97-AF65-F5344CB8AC3E}">
        <p14:creationId xmlns:p14="http://schemas.microsoft.com/office/powerpoint/2010/main" val="248852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Rot mit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EE43EA88-BE32-1CE0-2B9A-3A19C50B39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E63B8FAD-62A5-E9C7-C671-28BA307140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7128000" y="1372181"/>
            <a:ext cx="6480000" cy="64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Fußzeilenplatzhalter 6" descr="&quot;&quot;">
            <a:extLst>
              <a:ext uri="{FF2B5EF4-FFF2-40B4-BE49-F238E27FC236}">
                <a16:creationId xmlns:a16="http://schemas.microsoft.com/office/drawing/2014/main" id="{8E3FF93C-B0C3-9CFD-E49C-8FDBC3DD2B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84213" y="6364288"/>
            <a:ext cx="6731000" cy="144462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  <p:sp>
        <p:nvSpPr>
          <p:cNvPr id="7" name="Foliennummernplatzhalter 7" descr="&quot;&quot;">
            <a:extLst>
              <a:ext uri="{FF2B5EF4-FFF2-40B4-BE49-F238E27FC236}">
                <a16:creationId xmlns:a16="http://schemas.microsoft.com/office/drawing/2014/main" id="{B06D3754-5CD8-701A-9E9E-65BF90ADC3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26499E-8453-467D-A113-D8858D8C35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05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5">
            <a:extLst>
              <a:ext uri="{FF2B5EF4-FFF2-40B4-BE49-F238E27FC236}">
                <a16:creationId xmlns:a16="http://schemas.microsoft.com/office/drawing/2014/main" id="{0BC6D588-FEA4-4862-9329-0BCDBFC42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052638"/>
            <a:ext cx="107997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Mastertitelformat bearbeiten</a:t>
            </a:r>
          </a:p>
        </p:txBody>
      </p:sp>
      <p:sp>
        <p:nvSpPr>
          <p:cNvPr id="1027" name="Textplatzhalter 9">
            <a:extLst>
              <a:ext uri="{FF2B5EF4-FFF2-40B4-BE49-F238E27FC236}">
                <a16:creationId xmlns:a16="http://schemas.microsoft.com/office/drawing/2014/main" id="{004E63D3-2983-B6B9-610F-560D78E40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3276600"/>
            <a:ext cx="107997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6E04ACF3-65B7-8A3A-B2EB-969C632EAD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6" r:id="rId2"/>
    <p:sldLayoutId id="2147483765" r:id="rId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9pPr>
    </p:titleStyle>
    <p:bodyStyle>
      <a:lvl1pPr marL="288000" indent="-288000" algn="l" rtl="0" eaLnBrk="1" fontAlgn="base" hangingPunct="1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00" indent="-288000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64000" indent="-288000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152000" indent="-288000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440000" indent="-288000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DC4F99A7-645C-5B2D-3DDF-527C2D88DD77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684213" y="684213"/>
            <a:ext cx="2971800" cy="687387"/>
          </a:xfrm>
          <a:prstGeom prst="rect">
            <a:avLst/>
          </a:prstGeom>
        </p:spPr>
      </p:pic>
      <p:sp>
        <p:nvSpPr>
          <p:cNvPr id="2051" name="Titelplatzhalter 15">
            <a:extLst>
              <a:ext uri="{FF2B5EF4-FFF2-40B4-BE49-F238E27FC236}">
                <a16:creationId xmlns:a16="http://schemas.microsoft.com/office/drawing/2014/main" id="{C0EEBAB4-73EC-4DE8-0960-5C734DF06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052638"/>
            <a:ext cx="10799763" cy="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2052" name="Textplatzhalter 18">
            <a:extLst>
              <a:ext uri="{FF2B5EF4-FFF2-40B4-BE49-F238E27FC236}">
                <a16:creationId xmlns:a16="http://schemas.microsoft.com/office/drawing/2014/main" id="{9A938767-5C39-6802-4711-92F5ECC18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3240088"/>
            <a:ext cx="1079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D33DAB49-FC8C-E278-E019-3CABDF29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5163" y="6364288"/>
            <a:ext cx="6381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FEE6BFC5-F6C9-480B-AF5A-6B2FBF8240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930E9A98-B26E-8D75-C394-8FBABB5F4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364288"/>
            <a:ext cx="8999537" cy="1444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37" r:id="rId5"/>
    <p:sldLayoutId id="2147483747" r:id="rId6"/>
    <p:sldLayoutId id="2147483748" r:id="rId7"/>
    <p:sldLayoutId id="2147483749" r:id="rId8"/>
    <p:sldLayoutId id="2147483848" r:id="rId9"/>
    <p:sldLayoutId id="2147483738" r:id="rId10"/>
    <p:sldLayoutId id="2147483750" r:id="rId11"/>
    <p:sldLayoutId id="2147483751" r:id="rId12"/>
    <p:sldLayoutId id="2147483779" r:id="rId13"/>
    <p:sldLayoutId id="2147483752" r:id="rId14"/>
    <p:sldLayoutId id="2147483876" r:id="rId15"/>
    <p:sldLayoutId id="2147483753" r:id="rId16"/>
    <p:sldLayoutId id="2147483771" r:id="rId17"/>
    <p:sldLayoutId id="2147483778" r:id="rId18"/>
    <p:sldLayoutId id="2147483754" r:id="rId19"/>
    <p:sldLayoutId id="2147483755" r:id="rId20"/>
    <p:sldLayoutId id="2147483756" r:id="rId21"/>
    <p:sldLayoutId id="2147483788" r:id="rId22"/>
    <p:sldLayoutId id="2147483764" r:id="rId23"/>
    <p:sldLayoutId id="2147483789" r:id="rId24"/>
    <p:sldLayoutId id="2147483761" r:id="rId25"/>
    <p:sldLayoutId id="2147483760" r:id="rId26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9pPr>
    </p:titleStyle>
    <p:bodyStyle>
      <a:lvl1pPr marL="288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DC4F99A7-645C-5B2D-3DDF-527C2D88DD77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684213" y="684213"/>
            <a:ext cx="2971800" cy="687387"/>
          </a:xfrm>
          <a:prstGeom prst="rect">
            <a:avLst/>
          </a:prstGeom>
        </p:spPr>
      </p:pic>
      <p:sp>
        <p:nvSpPr>
          <p:cNvPr id="2051" name="Titelplatzhalter 15">
            <a:extLst>
              <a:ext uri="{FF2B5EF4-FFF2-40B4-BE49-F238E27FC236}">
                <a16:creationId xmlns:a16="http://schemas.microsoft.com/office/drawing/2014/main" id="{C0EEBAB4-73EC-4DE8-0960-5C734DF06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052638"/>
            <a:ext cx="10799763" cy="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Mastertitelformat bearbeiten</a:t>
            </a:r>
          </a:p>
        </p:txBody>
      </p:sp>
      <p:sp>
        <p:nvSpPr>
          <p:cNvPr id="2052" name="Textplatzhalter 18">
            <a:extLst>
              <a:ext uri="{FF2B5EF4-FFF2-40B4-BE49-F238E27FC236}">
                <a16:creationId xmlns:a16="http://schemas.microsoft.com/office/drawing/2014/main" id="{9A938767-5C39-6802-4711-92F5ECC18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3240088"/>
            <a:ext cx="1079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D33DAB49-FC8C-E278-E019-3CABDF29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5163" y="6364288"/>
            <a:ext cx="6381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FEE6BFC5-F6C9-480B-AF5A-6B2FBF8240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930E9A98-B26E-8D75-C394-8FBABB5F4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364288"/>
            <a:ext cx="8999537" cy="1444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</p:spTree>
    <p:extLst>
      <p:ext uri="{BB962C8B-B14F-4D97-AF65-F5344CB8AC3E}">
        <p14:creationId xmlns:p14="http://schemas.microsoft.com/office/powerpoint/2010/main" val="217157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40" r:id="rId8"/>
    <p:sldLayoutId id="2147483801" r:id="rId9"/>
    <p:sldLayoutId id="2147483811" r:id="rId10"/>
    <p:sldLayoutId id="2147483817" r:id="rId11"/>
    <p:sldLayoutId id="2147483819" r:id="rId12"/>
    <p:sldLayoutId id="2147483821" r:id="rId13"/>
    <p:sldLayoutId id="2147483877" r:id="rId14"/>
    <p:sldLayoutId id="2147483823" r:id="rId15"/>
    <p:sldLayoutId id="2147483825" r:id="rId16"/>
    <p:sldLayoutId id="2147483827" r:id="rId17"/>
    <p:sldLayoutId id="2147483829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78" r:id="rId26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61328A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9pPr>
    </p:titleStyle>
    <p:bodyStyle>
      <a:lvl1pPr marL="288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DC4F99A7-645C-5B2D-3DDF-527C2D88DD7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84213" y="684213"/>
            <a:ext cx="2971800" cy="687387"/>
          </a:xfrm>
          <a:prstGeom prst="rect">
            <a:avLst/>
          </a:prstGeom>
        </p:spPr>
      </p:pic>
      <p:sp>
        <p:nvSpPr>
          <p:cNvPr id="2051" name="Titelplatzhalter 15">
            <a:extLst>
              <a:ext uri="{FF2B5EF4-FFF2-40B4-BE49-F238E27FC236}">
                <a16:creationId xmlns:a16="http://schemas.microsoft.com/office/drawing/2014/main" id="{C0EEBAB4-73EC-4DE8-0960-5C734DF06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052638"/>
            <a:ext cx="10799763" cy="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Mastertitelformat bearbeiten</a:t>
            </a:r>
          </a:p>
        </p:txBody>
      </p:sp>
      <p:sp>
        <p:nvSpPr>
          <p:cNvPr id="2052" name="Textplatzhalter 18">
            <a:extLst>
              <a:ext uri="{FF2B5EF4-FFF2-40B4-BE49-F238E27FC236}">
                <a16:creationId xmlns:a16="http://schemas.microsoft.com/office/drawing/2014/main" id="{9A938767-5C39-6802-4711-92F5ECC18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3240088"/>
            <a:ext cx="1079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D33DAB49-FC8C-E278-E019-3CABDF29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5163" y="6364288"/>
            <a:ext cx="6381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FEE6BFC5-F6C9-480B-AF5A-6B2FBF8240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930E9A98-B26E-8D75-C394-8FBABB5F4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364288"/>
            <a:ext cx="8999537" cy="1444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</p:spTree>
    <p:extLst>
      <p:ext uri="{BB962C8B-B14F-4D97-AF65-F5344CB8AC3E}">
        <p14:creationId xmlns:p14="http://schemas.microsoft.com/office/powerpoint/2010/main" val="4940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8" r:id="rId3"/>
    <p:sldLayoutId id="2147483862" r:id="rId4"/>
    <p:sldLayoutId id="2147483863" r:id="rId5"/>
    <p:sldLayoutId id="2147483870" r:id="rId6"/>
    <p:sldLayoutId id="2147483864" r:id="rId7"/>
    <p:sldLayoutId id="2147483874" r:id="rId8"/>
    <p:sldLayoutId id="2147483871" r:id="rId9"/>
    <p:sldLayoutId id="2147483866" r:id="rId10"/>
    <p:sldLayoutId id="2147483873" r:id="rId11"/>
    <p:sldLayoutId id="2147483875" r:id="rId12"/>
    <p:sldLayoutId id="2147483867" r:id="rId13"/>
    <p:sldLayoutId id="2147483872" r:id="rId14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9pPr>
    </p:titleStyle>
    <p:bodyStyle>
      <a:lvl1pPr marL="288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Verbraucherzentrale">
            <a:extLst>
              <a:ext uri="{FF2B5EF4-FFF2-40B4-BE49-F238E27FC236}">
                <a16:creationId xmlns:a16="http://schemas.microsoft.com/office/drawing/2014/main" id="{77A3E8E8-E09D-0BE9-F767-86063EE951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213" y="684213"/>
            <a:ext cx="2971800" cy="687387"/>
          </a:xfrm>
          <a:prstGeom prst="rect">
            <a:avLst/>
          </a:prstGeom>
        </p:spPr>
      </p:pic>
      <p:sp>
        <p:nvSpPr>
          <p:cNvPr id="3075" name="Titelplatzhalter 15">
            <a:extLst>
              <a:ext uri="{FF2B5EF4-FFF2-40B4-BE49-F238E27FC236}">
                <a16:creationId xmlns:a16="http://schemas.microsoft.com/office/drawing/2014/main" id="{F469751E-FD69-7550-85E2-961D57E0B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2052638"/>
            <a:ext cx="107997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3076" name="Textplatzhalter 18">
            <a:extLst>
              <a:ext uri="{FF2B5EF4-FFF2-40B4-BE49-F238E27FC236}">
                <a16:creationId xmlns:a16="http://schemas.microsoft.com/office/drawing/2014/main" id="{745083A9-D507-292D-9025-F740E6994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3240088"/>
            <a:ext cx="1079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B4FD5D1D-0323-5700-AB5A-6AF0AD98D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5163" y="6364288"/>
            <a:ext cx="6381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7DEC9A61-0997-4B25-BE61-B6770D1F31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 descr="&quot;&quot;">
            <a:extLst>
              <a:ext uri="{FF2B5EF4-FFF2-40B4-BE49-F238E27FC236}">
                <a16:creationId xmlns:a16="http://schemas.microsoft.com/office/drawing/2014/main" id="{F559CBAD-6AA0-1616-3E76-CE95BCAE6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364288"/>
            <a:ext cx="8999537" cy="1444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Videoproduktion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9pPr>
    </p:titleStyle>
    <p:bodyStyle>
      <a:lvl1pPr marL="287338" indent="-287338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d6KsCYpV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zbv.de/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info@vzbv.de" TargetMode="Externa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.png"/><Relationship Id="rId5" Type="http://schemas.openxmlformats.org/officeDocument/2006/relationships/hyperlink" Target="https://www.instagram.com/verbraucherzentrale.vzbv/" TargetMode="External"/><Relationship Id="rId4" Type="http://schemas.openxmlformats.org/officeDocument/2006/relationships/hyperlink" Target="http://www.verbraucherchecker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6D549-EF5F-74B6-BBC7-5410B2B50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2">
            <a:extLst>
              <a:ext uri="{FF2B5EF4-FFF2-40B4-BE49-F238E27FC236}">
                <a16:creationId xmlns:a16="http://schemas.microsoft.com/office/drawing/2014/main" id="{64FC694E-A9E7-B207-8A12-73016AE51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382" y="2465388"/>
            <a:ext cx="6669918" cy="2340000"/>
          </a:xfrm>
        </p:spPr>
        <p:txBody>
          <a:bodyPr/>
          <a:lstStyle/>
          <a:p>
            <a:r>
              <a:rPr lang="de-DE" altLang="en-US" dirty="0"/>
              <a:t>Video/</a:t>
            </a:r>
            <a:r>
              <a:rPr lang="de-DE" altLang="en-US" dirty="0" err="1"/>
              <a:t>Legefilm</a:t>
            </a:r>
            <a:r>
              <a:rPr lang="de-DE" altLang="en-US" dirty="0"/>
              <a:t> drehen</a:t>
            </a:r>
            <a:endParaRPr lang="en-GB" altLang="en-US" dirty="0"/>
          </a:p>
        </p:txBody>
      </p:sp>
      <p:sp>
        <p:nvSpPr>
          <p:cNvPr id="34819" name="Textplatzhalter 3">
            <a:extLst>
              <a:ext uri="{FF2B5EF4-FFF2-40B4-BE49-F238E27FC236}">
                <a16:creationId xmlns:a16="http://schemas.microsoft.com/office/drawing/2014/main" id="{3FDF5E5C-03CE-DBE7-12A7-E16110524A61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83382" y="5121210"/>
            <a:ext cx="7119308" cy="684265"/>
          </a:xfrm>
        </p:spPr>
        <p:txBody>
          <a:bodyPr/>
          <a:lstStyle/>
          <a:p>
            <a:r>
              <a:rPr lang="de-DE" noProof="1"/>
              <a:t>Verbraucherchecker: Workshops für Jugendliche</a:t>
            </a:r>
          </a:p>
        </p:txBody>
      </p:sp>
      <p:pic>
        <p:nvPicPr>
          <p:cNvPr id="4" name="Bildplatzhalter 5" descr="Signet des Bildungsprogramms Verbraucherchecker.">
            <a:extLst>
              <a:ext uri="{FF2B5EF4-FFF2-40B4-BE49-F238E27FC236}">
                <a16:creationId xmlns:a16="http://schemas.microsoft.com/office/drawing/2014/main" id="{1E4E8BA1-0294-BAD6-2408-70BEE49E345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12618"/>
          <a:stretch>
            <a:fillRect/>
          </a:stretch>
        </p:blipFill>
        <p:spPr>
          <a:xfrm>
            <a:off x="9702800" y="306388"/>
            <a:ext cx="2159000" cy="2159000"/>
          </a:xfrm>
        </p:spPr>
      </p:pic>
    </p:spTree>
    <p:extLst>
      <p:ext uri="{BB962C8B-B14F-4D97-AF65-F5344CB8AC3E}">
        <p14:creationId xmlns:p14="http://schemas.microsoft.com/office/powerpoint/2010/main" val="238213702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>
            <a:extLst>
              <a:ext uri="{FF2B5EF4-FFF2-40B4-BE49-F238E27FC236}">
                <a16:creationId xmlns:a16="http://schemas.microsoft.com/office/drawing/2014/main" id="{4D7DB499-12EB-3DAD-8C7C-AD8E05C0B2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5325" y="1033463"/>
            <a:ext cx="10801350" cy="973137"/>
          </a:xfrm>
        </p:spPr>
        <p:txBody>
          <a:bodyPr/>
          <a:lstStyle/>
          <a:p>
            <a:r>
              <a:rPr lang="de-DE" altLang="en-US"/>
              <a:t>Ihre Verbraucherzentrale</a:t>
            </a:r>
          </a:p>
        </p:txBody>
      </p:sp>
      <p:pic>
        <p:nvPicPr>
          <p:cNvPr id="5" name="Bildplatzhalter 4" descr="Logo Verbraucherzentrale">
            <a:extLst>
              <a:ext uri="{FF2B5EF4-FFF2-40B4-BE49-F238E27FC236}">
                <a16:creationId xmlns:a16="http://schemas.microsoft.com/office/drawing/2014/main" id="{7C7CA919-311B-D93A-533A-86615F3E495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23" r="23"/>
          <a:stretch>
            <a:fillRect/>
          </a:stretch>
        </p:blipFill>
        <p:spPr>
          <a:xfrm>
            <a:off x="2862263" y="2679700"/>
            <a:ext cx="6467475" cy="1498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45C8816-787A-AB07-AB64-D9FC131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61328A"/>
                </a:solidFill>
              </a:rPr>
              <a:t>Die Vorbereitungen </a:t>
            </a:r>
            <a:endParaRPr lang="en-US" dirty="0">
              <a:solidFill>
                <a:srgbClr val="61328A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60E2DF-F137-3397-ECF0-E6AD2D8526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b="1" dirty="0">
                <a:solidFill>
                  <a:srgbClr val="61328A"/>
                </a:solidFill>
              </a:rPr>
              <a:t>1. </a:t>
            </a:r>
            <a:r>
              <a:rPr lang="de-DE" b="1" dirty="0"/>
              <a:t>Klärt zentrale Fragen: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e-DE" dirty="0"/>
              <a:t>Welches Konsumthema möchtet ihr bearbeiten? 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e-DE" dirty="0"/>
              <a:t> Welche zentralen Informationen (Kernbotschaften) möchtet ihr vermitteln? Und wen adressiert ihr?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e-DE" dirty="0"/>
              <a:t>Wie möchtet ihr den Video-Clip oder </a:t>
            </a:r>
            <a:r>
              <a:rPr lang="de-DE" dirty="0" err="1"/>
              <a:t>Legefilm</a:t>
            </a:r>
            <a:r>
              <a:rPr lang="de-DE" dirty="0"/>
              <a:t> gestalten?</a:t>
            </a:r>
          </a:p>
          <a:p>
            <a:r>
              <a:rPr lang="de-DE" b="1" dirty="0">
                <a:solidFill>
                  <a:srgbClr val="61328A"/>
                </a:solidFill>
              </a:rPr>
              <a:t>2. </a:t>
            </a:r>
            <a:r>
              <a:rPr lang="de-DE" b="1" dirty="0"/>
              <a:t>Erstellt ein Storyboard.</a:t>
            </a:r>
            <a:endParaRPr lang="en-US" dirty="0"/>
          </a:p>
        </p:txBody>
      </p:sp>
      <p:pic>
        <p:nvPicPr>
          <p:cNvPr id="6" name="Bildplatzhalter 5" descr="Abbildung eines Storyboards, dass die ersten vier Szenen eines Videoclips mit Bildern und Texten zeigt.">
            <a:extLst>
              <a:ext uri="{FF2B5EF4-FFF2-40B4-BE49-F238E27FC236}">
                <a16:creationId xmlns:a16="http://schemas.microsoft.com/office/drawing/2014/main" id="{3571545D-6B1A-DBB9-1895-E285BF143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450" t="620" r="4139" b="116"/>
          <a:stretch>
            <a:fillRect/>
          </a:stretch>
        </p:blipFill>
        <p:spPr>
          <a:xfrm>
            <a:off x="6415088" y="2003291"/>
            <a:ext cx="5048250" cy="3936709"/>
          </a:xfrm>
          <a:prstGeom prst="rect">
            <a:avLst/>
          </a:prstGeom>
          <a:noFill/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AE866F-1A64-233C-72A2-692A3BCA7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Video/</a:t>
            </a:r>
            <a:r>
              <a:rPr lang="de-DE" dirty="0" err="1"/>
              <a:t>Legefilm</a:t>
            </a:r>
            <a:r>
              <a:rPr lang="de-DE" dirty="0"/>
              <a:t> drehen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3FCBFB4-F8ED-9BDB-34F6-73DF2B6BA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C8C581B8-E11B-4CB8-B306-6AAAFE66ACA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65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267C5-30AC-D7CE-70A3-CECC9572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Dreh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7EBF3E-7981-6512-05BB-0F359FD0A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b="1" dirty="0"/>
              <a:t>Prüft eure Ausrüstung!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Aufnahmegerät mit genügend Speicher wählen und auf vollen Akku 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Besorgt euch bei Bedarf Stativ, helfende Person, Selfie-Stick</a:t>
            </a:r>
          </a:p>
          <a:p>
            <a:endParaRPr lang="de-DE" dirty="0"/>
          </a:p>
          <a:p>
            <a:pPr marL="342900" indent="-342900">
              <a:buFont typeface="+mj-lt"/>
              <a:buAutoNum type="arabicPeriod" startAt="2"/>
            </a:pPr>
            <a:r>
              <a:rPr lang="de-DE" b="1" dirty="0"/>
              <a:t>Sucht einen passenden Drehort!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Ideal: ein ruhiger Ort mit ausreichend Licht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6DCD5BB-BE96-7E83-0577-B5E6CCD207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de-DE" b="1" dirty="0"/>
              <a:t>Dreht den Clip!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 das Format achten: Hoch- oder Querformat – je nachdem, wo der Clip veröffentlicht wird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Immer mit dem Licht, nicht dagegen filmen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Laut und deutlich sprechen (zu schnell oder zu leise wird oft nicht gut gehört)</a:t>
            </a:r>
          </a:p>
          <a:p>
            <a:endParaRPr lang="de-DE" dirty="0"/>
          </a:p>
          <a:p>
            <a:pPr marL="342900" indent="-342900">
              <a:buFont typeface="+mj-lt"/>
              <a:buAutoNum type="arabicPeriod" startAt="4"/>
            </a:pPr>
            <a:r>
              <a:rPr lang="de-DE" b="1" dirty="0"/>
              <a:t>Bearbeitet das Video!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Nutzt eine App oder ein Schnittprogramm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688077-67A9-721A-579B-8AA97ECEC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Video/</a:t>
            </a:r>
            <a:r>
              <a:rPr lang="de-DE" dirty="0" err="1"/>
              <a:t>Legefilm</a:t>
            </a:r>
            <a:r>
              <a:rPr lang="de-DE" dirty="0"/>
              <a:t> drehen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25BA4-D14E-0EA1-B39B-7F361A08D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D00E3744-E8F7-421C-B152-2AE9695367A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204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51C25-3CD3-D451-954E-226964EC1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9AAFC-72FE-F1ED-BBA5-04CDB112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66" y="2052000"/>
            <a:ext cx="7852233" cy="756000"/>
          </a:xfrm>
        </p:spPr>
        <p:txBody>
          <a:bodyPr/>
          <a:lstStyle/>
          <a:p>
            <a:r>
              <a:rPr lang="de-DE" dirty="0"/>
              <a:t>Wenn es ein </a:t>
            </a:r>
            <a:r>
              <a:rPr lang="de-DE" dirty="0" err="1"/>
              <a:t>Legefilm</a:t>
            </a:r>
            <a:r>
              <a:rPr lang="de-DE" dirty="0"/>
              <a:t> werden soll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4A7466-4C7F-B805-F180-8626D78EFD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9082300" cy="2880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Wählt Figuren und Gegenstände! </a:t>
            </a:r>
          </a:p>
          <a:p>
            <a:pPr marL="266700"/>
            <a:r>
              <a:rPr lang="de-DE" dirty="0"/>
              <a:t>Nutzt Vorlagen oder zeichnet eigene Figuren/ Gegenstände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Dreht den Clip!</a:t>
            </a:r>
          </a:p>
          <a:p>
            <a:pPr marL="266700"/>
            <a:r>
              <a:rPr lang="de-DE" dirty="0"/>
              <a:t>Verwendet ein Stativ, zeichnet im Quer- oder Hochformat auf, leuchtet den Untergrund gut 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Sprecht ab, wer welche Aufgabe hat!</a:t>
            </a:r>
          </a:p>
          <a:p>
            <a:pPr indent="266700"/>
            <a:r>
              <a:rPr lang="de-DE" dirty="0"/>
              <a:t>Wer legt die Figuren, wer filmt, wer spricht?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ADE6D6-72B3-E695-16A5-5F4E83A9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FE1DF2-B170-47DC-8B6A-E09896EA39C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F36529B-6125-21AD-2FB4-E54424A84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Video/</a:t>
            </a:r>
            <a:r>
              <a:rPr lang="de-DE" dirty="0" err="1"/>
              <a:t>Legefilm</a:t>
            </a:r>
            <a:r>
              <a:rPr lang="de-DE" dirty="0"/>
              <a:t> drehen</a:t>
            </a:r>
          </a:p>
        </p:txBody>
      </p:sp>
    </p:spTree>
    <p:extLst>
      <p:ext uri="{BB962C8B-B14F-4D97-AF65-F5344CB8AC3E}">
        <p14:creationId xmlns:p14="http://schemas.microsoft.com/office/powerpoint/2010/main" val="151184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4AF74-64A3-1DF5-9AA0-C9513629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66" y="2052000"/>
            <a:ext cx="3717555" cy="750525"/>
          </a:xfrm>
        </p:spPr>
        <p:txBody>
          <a:bodyPr wrap="square" anchor="t">
            <a:noAutofit/>
          </a:bodyPr>
          <a:lstStyle/>
          <a:p>
            <a:r>
              <a:rPr lang="de-DE" dirty="0"/>
              <a:t>Ein Beispiel-</a:t>
            </a:r>
            <a:r>
              <a:rPr lang="de-DE" dirty="0" err="1"/>
              <a:t>Legefilm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8FFA66-98A0-D6DD-34BC-A521717DE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3596452" cy="2772000"/>
          </a:xfrm>
        </p:spPr>
        <p:txBody>
          <a:bodyPr wrap="square" anchor="t">
            <a:normAutofit/>
          </a:bodyPr>
          <a:lstStyle/>
          <a:p>
            <a:r>
              <a:rPr lang="de-DE" dirty="0"/>
              <a:t>In diesem </a:t>
            </a:r>
            <a:r>
              <a:rPr lang="de-DE" dirty="0" err="1"/>
              <a:t>Legefilm</a:t>
            </a:r>
            <a:r>
              <a:rPr lang="de-DE" dirty="0"/>
              <a:t> wird euch erklärt, was bei der Erstellung eines Legefilms zu beachten ist:</a:t>
            </a:r>
          </a:p>
          <a:p>
            <a:r>
              <a:rPr lang="de-DE" dirty="0">
                <a:hlinkClick r:id="rId3"/>
              </a:rPr>
              <a:t>www.youtube.com/watch?v=mld6KsCYpVY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 descr="QR Code zum Video Legefilm einfach erklärt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740" b="15178"/>
          <a:stretch/>
        </p:blipFill>
        <p:spPr>
          <a:xfrm>
            <a:off x="568644" y="4446000"/>
            <a:ext cx="1570712" cy="1498922"/>
          </a:xfrm>
          <a:prstGeom prst="rect">
            <a:avLst/>
          </a:prstGeom>
        </p:spPr>
      </p:pic>
      <p:pic>
        <p:nvPicPr>
          <p:cNvPr id="6" name="Bildplatzhalter 5" descr="Screenshot aus dem Videoclip Legefilm einfach erklärt.">
            <a:extLst>
              <a:ext uri="{FF2B5EF4-FFF2-40B4-BE49-F238E27FC236}">
                <a16:creationId xmlns:a16="http://schemas.microsoft.com/office/drawing/2014/main" id="{A92736C6-8DF9-10F3-B2A6-A0DE85AA8D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/>
          <a:srcRect l="1285" t="702" r="6527" b="702"/>
          <a:stretch>
            <a:fillRect/>
          </a:stretch>
        </p:blipFill>
        <p:spPr>
          <a:xfrm>
            <a:off x="4598540" y="0"/>
            <a:ext cx="7593460" cy="6766450"/>
          </a:xfrm>
          <a:prstGeom prst="rect">
            <a:avLst/>
          </a:prstGeom>
          <a:noFill/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78BB58-0187-B8CC-7606-E5E23D461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Video/</a:t>
            </a:r>
            <a:r>
              <a:rPr lang="de-DE" dirty="0" err="1"/>
              <a:t>Legefilm</a:t>
            </a:r>
            <a:r>
              <a:rPr lang="de-DE" dirty="0"/>
              <a:t> drehen</a:t>
            </a:r>
          </a:p>
        </p:txBody>
      </p:sp>
    </p:spTree>
    <p:extLst>
      <p:ext uri="{BB962C8B-B14F-4D97-AF65-F5344CB8AC3E}">
        <p14:creationId xmlns:p14="http://schemas.microsoft.com/office/powerpoint/2010/main" val="355758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9FC452F-E98C-B55C-09E5-AA673963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61328A"/>
                </a:solidFill>
              </a:rPr>
              <a:t>Eure Aufgabe</a:t>
            </a:r>
            <a:endParaRPr lang="en-US" dirty="0">
              <a:solidFill>
                <a:srgbClr val="61328A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EFC88BE-7246-8404-3588-0C72028534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2626" y="2700000"/>
            <a:ext cx="5810641" cy="324000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Findet euch in </a:t>
            </a:r>
            <a:r>
              <a:rPr lang="de-DE" b="1" dirty="0"/>
              <a:t>Kleingruppen</a:t>
            </a:r>
            <a:r>
              <a:rPr lang="de-DE" dirty="0"/>
              <a:t> zusammen.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Entscheidet, ob ihr ein </a:t>
            </a:r>
            <a:r>
              <a:rPr lang="de-DE" b="1" dirty="0"/>
              <a:t>Video</a:t>
            </a:r>
            <a:r>
              <a:rPr lang="de-DE" dirty="0"/>
              <a:t> oder einen </a:t>
            </a:r>
            <a:r>
              <a:rPr lang="de-DE" b="1" dirty="0" err="1"/>
              <a:t>Legefilm</a:t>
            </a:r>
            <a:r>
              <a:rPr lang="de-DE" dirty="0"/>
              <a:t> erstellen möchtet. </a:t>
            </a:r>
          </a:p>
          <a:p>
            <a:pPr marL="0" lvl="0" indent="0">
              <a:buNone/>
              <a:defRPr/>
            </a:pPr>
            <a:endParaRPr lang="de-DE" sz="10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Einigt euch innerhalb eurer Gruppe, welche zentralen Verbraucherschutz-Informationen ihr anderen gern weitergeben möchtet. Legt euch auf maximal fünf </a:t>
            </a:r>
            <a:r>
              <a:rPr lang="de-DE" b="1" dirty="0"/>
              <a:t>Kernbotschaften</a:t>
            </a:r>
            <a:r>
              <a:rPr lang="de-DE" dirty="0"/>
              <a:t> fest!</a:t>
            </a:r>
          </a:p>
          <a:p>
            <a:pPr marL="0" lvl="0" indent="0">
              <a:buNone/>
              <a:defRPr/>
            </a:pPr>
            <a:endParaRPr lang="de-DE" sz="10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Nehmt euch die </a:t>
            </a:r>
            <a:r>
              <a:rPr lang="de-DE" b="1" dirty="0"/>
              <a:t>Skript-Vorlage</a:t>
            </a:r>
            <a:r>
              <a:rPr lang="de-DE" dirty="0"/>
              <a:t>, in der ihr die Szenen notiert.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Denkt daran – das Video sollte </a:t>
            </a:r>
            <a:r>
              <a:rPr lang="de-DE" b="1" dirty="0"/>
              <a:t>maximal 30 Sekunden </a:t>
            </a:r>
            <a:r>
              <a:rPr lang="de-DE" dirty="0"/>
              <a:t>lang sein.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6" name="Bildplatzhalter 15" descr="Abbildung für ein weiteres Beispiel eines Storyboards mit vier Szenen. Thema dieses Videos sind Cookies im Internet.">
            <a:extLst>
              <a:ext uri="{FF2B5EF4-FFF2-40B4-BE49-F238E27FC236}">
                <a16:creationId xmlns:a16="http://schemas.microsoft.com/office/drawing/2014/main" id="{ED209E7F-E267-3BAB-0E28-9C32FA570ABB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3"/>
          <a:srcRect l="1242" r="4361"/>
          <a:stretch>
            <a:fillRect/>
          </a:stretch>
        </p:blipFill>
        <p:spPr>
          <a:xfrm>
            <a:off x="6476963" y="2051999"/>
            <a:ext cx="4986375" cy="3888001"/>
          </a:xfrm>
          <a:prstGeom prst="rect">
            <a:avLst/>
          </a:prstGeom>
          <a:noFill/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5F5046-8D6B-574C-8CF3-3C48869E0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Video/</a:t>
            </a:r>
            <a:r>
              <a:rPr lang="de-DE" dirty="0" err="1"/>
              <a:t>Legefilm</a:t>
            </a:r>
            <a:r>
              <a:rPr lang="de-DE" dirty="0"/>
              <a:t> drehen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4D234FA-18F9-2122-A18D-C995AAD83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/>
            </a:pPr>
            <a:fld id="{C8C581B8-E11B-4CB8-B306-6AAAFE66ACA6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50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30032-7953-66EA-C204-A3DBDA4D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44" y="4109318"/>
            <a:ext cx="3735876" cy="858163"/>
          </a:xfrm>
        </p:spPr>
        <p:txBody>
          <a:bodyPr/>
          <a:lstStyle/>
          <a:p>
            <a:r>
              <a:rPr lang="de-DE" dirty="0"/>
              <a:t>Zeit für eure Werke!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DF01AB-3BB2-994A-EED6-03CFFA8A33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144" y="5099837"/>
            <a:ext cx="4803364" cy="1028173"/>
          </a:xfrm>
        </p:spPr>
        <p:txBody>
          <a:bodyPr/>
          <a:lstStyle/>
          <a:p>
            <a:r>
              <a:rPr lang="de-DE" dirty="0"/>
              <a:t>Wir freuen uns auf eure Videoclips oder Legefilme!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29204A-060F-2E96-7A8B-8EC5054B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1FE1DF2-B170-47DC-8B6A-E09896EA39CB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7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B0DA39-F1E7-D0F5-F019-46CCC5E4279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Bildnachweise</a:t>
            </a:r>
          </a:p>
        </p:txBody>
      </p:sp>
      <p:pic>
        <p:nvPicPr>
          <p:cNvPr id="16" name="Grafik 15" descr="Logo zur hier genutzen Creative Commons Lizenz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960162"/>
            <a:ext cx="1667417" cy="64357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Dieses Werk ist lizenziert unter einer Creative </a:t>
            </a:r>
            <a:r>
              <a:rPr lang="de-DE" dirty="0" err="1"/>
              <a:t>Commons</a:t>
            </a:r>
            <a:r>
              <a:rPr lang="de-DE" dirty="0"/>
              <a:t> Namensnennung - Weitergabe unter gleichen Bedingungen 4.0 International Lizenz. Der Verbraucherzentrale Bundesverband muss als Quelle genannt und die oben genannte Creative </a:t>
            </a:r>
            <a:r>
              <a:rPr lang="de-DE" dirty="0" err="1"/>
              <a:t>Commons</a:t>
            </a:r>
            <a:r>
              <a:rPr lang="de-DE" dirty="0"/>
              <a:t>-Lizenz verwendet werden. Lizenztext unter </a:t>
            </a:r>
            <a:r>
              <a:rPr lang="de-DE" dirty="0">
                <a:hlinkClick r:id="rId3"/>
              </a:rPr>
              <a:t>http://creativecommons.org/licenses/by-sa/4.0/</a:t>
            </a:r>
            <a:endParaRPr lang="de-DE" dirty="0"/>
          </a:p>
          <a:p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68960" y="4308475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1500" b="1" dirty="0">
                <a:solidFill>
                  <a:schemeClr val="tx2"/>
                </a:solidFill>
              </a:rPr>
              <a:t>Bildnachweise (sofern nicht anders vermerkt:</a:t>
            </a:r>
          </a:p>
          <a:p>
            <a:r>
              <a:rPr lang="de-DE" sz="1500" dirty="0"/>
              <a:t>Verbraucherzentrale Bundesverband</a:t>
            </a:r>
          </a:p>
          <a:p>
            <a:endParaRPr lang="de-DE" sz="1500" b="1" dirty="0">
              <a:solidFill>
                <a:schemeClr val="tx2"/>
              </a:solidFill>
            </a:endParaRPr>
          </a:p>
          <a:p>
            <a:endParaRPr lang="de-DE" sz="1500" b="1" dirty="0">
              <a:solidFill>
                <a:schemeClr val="tx2"/>
              </a:solidFill>
            </a:endParaRPr>
          </a:p>
          <a:p>
            <a:r>
              <a:rPr lang="de-DE" sz="1500" b="1" dirty="0">
                <a:solidFill>
                  <a:schemeClr val="tx2"/>
                </a:solidFill>
              </a:rPr>
              <a:t>Erstellung:</a:t>
            </a:r>
          </a:p>
          <a:p>
            <a:r>
              <a:rPr lang="de-DE" sz="1500" dirty="0"/>
              <a:t>01. September 2025</a:t>
            </a:r>
          </a:p>
          <a:p>
            <a:endParaRPr lang="de-DE" sz="1500" dirty="0"/>
          </a:p>
        </p:txBody>
      </p:sp>
      <p:sp>
        <p:nvSpPr>
          <p:cNvPr id="2" name="Fußzeilenplatzhalt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Video/</a:t>
            </a:r>
            <a:r>
              <a:rPr lang="de-DE" dirty="0" err="1"/>
              <a:t>Legefilm</a:t>
            </a:r>
            <a:r>
              <a:rPr lang="de-DE" dirty="0"/>
              <a:t> drehen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407EA73-EE27-9306-E9D3-F538D0ABA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37193EB5-2FB1-4136-A25E-233A53750E2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76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9"/>
          </p:nvPr>
        </p:nvSpPr>
        <p:spPr>
          <a:xfrm>
            <a:off x="682313" y="2052000"/>
            <a:ext cx="4832663" cy="1463360"/>
          </a:xfrm>
        </p:spPr>
        <p:txBody>
          <a:bodyPr/>
          <a:lstStyle/>
          <a:p>
            <a:r>
              <a:rPr lang="de-DE" dirty="0"/>
              <a:t>Impressum</a:t>
            </a:r>
          </a:p>
          <a:p>
            <a:r>
              <a:rPr lang="de-DE" b="0" dirty="0">
                <a:solidFill>
                  <a:schemeClr val="tx1"/>
                </a:solidFill>
              </a:rPr>
              <a:t>Verbraucherzentrale Bundesverband e.V.</a:t>
            </a:r>
          </a:p>
          <a:p>
            <a:r>
              <a:rPr lang="de-DE" b="0" dirty="0">
                <a:solidFill>
                  <a:schemeClr val="tx1"/>
                </a:solidFill>
              </a:rPr>
              <a:t>Rudi-Dutschke-Straße 17</a:t>
            </a:r>
          </a:p>
          <a:p>
            <a:r>
              <a:rPr lang="de-DE" b="0" dirty="0">
                <a:solidFill>
                  <a:schemeClr val="tx1"/>
                </a:solidFill>
              </a:rPr>
              <a:t>10969 Berlin</a:t>
            </a:r>
          </a:p>
          <a:p>
            <a:r>
              <a:rPr lang="de-DE" b="0" dirty="0">
                <a:solidFill>
                  <a:schemeClr val="tx1"/>
                </a:solidFill>
                <a:hlinkClick r:id="rId2"/>
              </a:rPr>
              <a:t>info@vzbv.de</a:t>
            </a:r>
            <a:endParaRPr lang="de-DE" b="0" dirty="0">
              <a:solidFill>
                <a:schemeClr val="tx1"/>
              </a:solidFill>
            </a:endParaRPr>
          </a:p>
          <a:p>
            <a:r>
              <a:rPr lang="de-DE" b="0" dirty="0">
                <a:solidFill>
                  <a:schemeClr val="tx1"/>
                </a:solidFill>
                <a:hlinkClick r:id="rId3"/>
              </a:rPr>
              <a:t>www.vzbv.de</a:t>
            </a:r>
            <a:r>
              <a:rPr lang="de-DE" dirty="0"/>
              <a:t>	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682313" y="4014792"/>
            <a:ext cx="6821176" cy="3084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500" dirty="0">
                <a:hlinkClick r:id="rId4"/>
              </a:rPr>
              <a:t>www.verbraucherchecker.de</a:t>
            </a:r>
            <a:br>
              <a:rPr lang="de-DE" sz="1500" dirty="0"/>
            </a:br>
            <a:r>
              <a:rPr lang="de-DE" sz="1500" dirty="0">
                <a:hlinkClick r:id="rId5"/>
              </a:rPr>
              <a:t>instagram.com/</a:t>
            </a:r>
            <a:r>
              <a:rPr lang="de-DE" sz="1500" dirty="0" err="1">
                <a:hlinkClick r:id="rId5"/>
              </a:rPr>
              <a:t>verbraucherzentrale.vzbv</a:t>
            </a:r>
            <a:r>
              <a:rPr lang="de-DE" sz="1500" dirty="0"/>
              <a:t> </a:t>
            </a:r>
          </a:p>
        </p:txBody>
      </p:sp>
      <p:pic>
        <p:nvPicPr>
          <p:cNvPr id="18" name="Bildplatzhalter 17" descr="Förderhinweis des Bundesministerium der Justiz und für Verbraucherschutz."/>
          <p:cNvPicPr>
            <a:picLocks noGrp="1" noChangeAspect="1"/>
          </p:cNvPicPr>
          <p:nvPr>
            <p:ph type="pic" sz="quarter" idx="2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 b="1000"/>
          <a:stretch>
            <a:fillRect/>
          </a:stretch>
        </p:blipFill>
        <p:spPr>
          <a:xfrm>
            <a:off x="9906000" y="4120000"/>
            <a:ext cx="1603688" cy="1603688"/>
          </a:xfrm>
        </p:spPr>
      </p:pic>
      <p:pic>
        <p:nvPicPr>
          <p:cNvPr id="19" name="Bildplatzhalter 18" descr="Signet des Bildungsprogramms Verbraucherchecker."/>
          <p:cNvPicPr>
            <a:picLocks noGrp="1" noChangeAspect="1"/>
          </p:cNvPicPr>
          <p:nvPr>
            <p:ph type="pic" sz="quarter" idx="2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12618"/>
          <a:stretch>
            <a:fillRect/>
          </a:stretch>
        </p:blipFill>
        <p:spPr>
          <a:xfrm>
            <a:off x="10038080" y="425450"/>
            <a:ext cx="1471608" cy="1471608"/>
          </a:xfrm>
        </p:spPr>
      </p:pic>
      <p:sp>
        <p:nvSpPr>
          <p:cNvPr id="3" name="Fußzeilenplatzhalt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Video/</a:t>
            </a:r>
            <a:r>
              <a:rPr lang="de-DE" dirty="0" err="1"/>
              <a:t>Legefilm</a:t>
            </a:r>
            <a:r>
              <a:rPr lang="de-DE" dirty="0"/>
              <a:t> drehen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852F038-B2AD-B83D-A8AF-7A415664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37193EB5-2FB1-4136-A25E-233A53750E2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1748485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 mit Ebenen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FF24586F-137B-401C-AC1F-76D8644D2671}" vid="{E7456CED-8682-4388-B8F9-60C43461FC0D}"/>
    </a:ext>
  </a:extLst>
</a:theme>
</file>

<file path=ppt/theme/theme2.xml><?xml version="1.0" encoding="utf-8"?>
<a:theme xmlns:a="http://schemas.openxmlformats.org/drawingml/2006/main" name="2_Inhalt mit Ebenen, Rot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FF24586F-137B-401C-AC1F-76D8644D2671}" vid="{6B331F5F-8210-4D86-B3C2-38E809A8850E}"/>
    </a:ext>
  </a:extLst>
</a:theme>
</file>

<file path=ppt/theme/theme3.xml><?xml version="1.0" encoding="utf-8"?>
<a:theme xmlns:a="http://schemas.openxmlformats.org/drawingml/2006/main" name="3_Inhalt_Aufzählung, Violett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FF24586F-137B-401C-AC1F-76D8644D2671}" vid="{6B331F5F-8210-4D86-B3C2-38E809A8850E}"/>
    </a:ext>
  </a:extLst>
</a:theme>
</file>

<file path=ppt/theme/theme4.xml><?xml version="1.0" encoding="utf-8"?>
<a:theme xmlns:a="http://schemas.openxmlformats.org/drawingml/2006/main" name="4_Inhalt mit Ebenen_U2, Rot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FF24586F-137B-401C-AC1F-76D8644D2671}" vid="{6B331F5F-8210-4D86-B3C2-38E809A8850E}"/>
    </a:ext>
  </a:extLst>
</a:theme>
</file>

<file path=ppt/theme/theme5.xml><?xml version="1.0" encoding="utf-8"?>
<a:theme xmlns:a="http://schemas.openxmlformats.org/drawingml/2006/main" name="Zusätzliche Folien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FF24586F-137B-401C-AC1F-76D8644D2671}" vid="{069C3F95-4019-473B-9916-F8AFC8A4B296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Powerpoint_Projekte_16zu9_Dachmarke_VCH</Template>
  <TotalTime>0</TotalTime>
  <Words>908</Words>
  <Application>Microsoft Office PowerPoint</Application>
  <PresentationFormat>Breitbild</PresentationFormat>
  <Paragraphs>130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Aptos</vt:lpstr>
      <vt:lpstr>Aptos Bold</vt:lpstr>
      <vt:lpstr>Arial</vt:lpstr>
      <vt:lpstr>Calibri</vt:lpstr>
      <vt:lpstr>1_Titel mit Ebenen</vt:lpstr>
      <vt:lpstr>2_Inhalt mit Ebenen, Rot</vt:lpstr>
      <vt:lpstr>3_Inhalt_Aufzählung, Violett</vt:lpstr>
      <vt:lpstr>4_Inhalt mit Ebenen_U2, Rot</vt:lpstr>
      <vt:lpstr>Zusätzliche Folien</vt:lpstr>
      <vt:lpstr>Video/Legefilm drehen</vt:lpstr>
      <vt:lpstr>Die Vorbereitungen </vt:lpstr>
      <vt:lpstr>Der Dreh</vt:lpstr>
      <vt:lpstr>Wenn es ein Legefilm werden soll</vt:lpstr>
      <vt:lpstr>Ein Beispiel-Legefilm</vt:lpstr>
      <vt:lpstr>Eure Aufgabe</vt:lpstr>
      <vt:lpstr>Zeit für eure Werke!</vt:lpstr>
      <vt:lpstr>Bildnachweise</vt:lpstr>
      <vt:lpstr>www.verbraucherchecker.de instagram.com/verbraucherzentrale.vzbv </vt:lpstr>
      <vt:lpstr>Ihre Verbraucherzentrale</vt:lpstr>
    </vt:vector>
  </TitlesOfParts>
  <Company>Verbraucherzentrale Bundesverband e. 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Videoproduktion</dc:title>
  <dc:creator>Doerte.Adam-Gutsch@vzbv.de</dc:creator>
  <cp:lastModifiedBy>Schnieder, Lena (vzbv)</cp:lastModifiedBy>
  <cp:revision>76</cp:revision>
  <dcterms:created xsi:type="dcterms:W3CDTF">2025-07-22T09:47:03Z</dcterms:created>
  <dcterms:modified xsi:type="dcterms:W3CDTF">2026-04-24T08:48:14Z</dcterms:modified>
</cp:coreProperties>
</file>